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Default Extension="png" ContentType="image/png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57" r:id="rId2"/>
    <p:sldId id="265" r:id="rId3"/>
    <p:sldId id="266" r:id="rId4"/>
    <p:sldId id="267" r:id="rId5"/>
    <p:sldId id="268" r:id="rId6"/>
    <p:sldId id="261" r:id="rId7"/>
    <p:sldId id="262" r:id="rId8"/>
    <p:sldId id="274" r:id="rId9"/>
    <p:sldId id="263" r:id="rId10"/>
    <p:sldId id="278" r:id="rId11"/>
    <p:sldId id="276" r:id="rId12"/>
    <p:sldId id="277" r:id="rId13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580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1" autoAdjust="0"/>
    <p:restoredTop sz="94690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26E201-502B-4C0D-AA19-76E30C6086C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A26B3887-E1F8-47D1-B247-1390F34B9FC9}">
      <dgm:prSet phldrT="[Text]" custT="1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cs-CZ" sz="4000" baseline="0" dirty="0" smtClean="0"/>
            <a:t>Městská charita</a:t>
          </a:r>
          <a:endParaRPr lang="cs-CZ" sz="4000" baseline="0" dirty="0"/>
        </a:p>
      </dgm:t>
    </dgm:pt>
    <dgm:pt modelId="{FD223061-A437-488D-A7BA-EFAA62A581EB}" type="parTrans" cxnId="{D42DDCF6-A693-4063-BD2A-B80090149012}">
      <dgm:prSet/>
      <dgm:spPr/>
      <dgm:t>
        <a:bodyPr/>
        <a:lstStyle/>
        <a:p>
          <a:endParaRPr lang="cs-CZ"/>
        </a:p>
      </dgm:t>
    </dgm:pt>
    <dgm:pt modelId="{46A06F95-5BC5-4ED4-A118-A232D48CD107}" type="sibTrans" cxnId="{D42DDCF6-A693-4063-BD2A-B80090149012}">
      <dgm:prSet/>
      <dgm:spPr/>
      <dgm:t>
        <a:bodyPr/>
        <a:lstStyle/>
        <a:p>
          <a:endParaRPr lang="cs-CZ"/>
        </a:p>
      </dgm:t>
    </dgm:pt>
    <dgm:pt modelId="{019A4A50-EB55-462F-AF02-E06EBB8366FE}">
      <dgm:prSet phldrT="[Text]" custT="1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cs-CZ" sz="3000" baseline="0" dirty="0" smtClean="0"/>
            <a:t>Komplexní domácí péče</a:t>
          </a:r>
          <a:endParaRPr lang="cs-CZ" sz="3000" baseline="0" dirty="0"/>
        </a:p>
      </dgm:t>
    </dgm:pt>
    <dgm:pt modelId="{B485C354-6E33-41CF-AE88-B17389D15CAC}" type="parTrans" cxnId="{C785BEFE-2D00-4257-B791-0AD2014E4176}">
      <dgm:prSet/>
      <dgm:spPr/>
      <dgm:t>
        <a:bodyPr/>
        <a:lstStyle/>
        <a:p>
          <a:endParaRPr lang="cs-CZ"/>
        </a:p>
      </dgm:t>
    </dgm:pt>
    <dgm:pt modelId="{AB651B8E-BB2C-4D4F-9E2C-7B277CBD0C6E}" type="sibTrans" cxnId="{C785BEFE-2D00-4257-B791-0AD2014E4176}">
      <dgm:prSet/>
      <dgm:spPr/>
      <dgm:t>
        <a:bodyPr/>
        <a:lstStyle/>
        <a:p>
          <a:endParaRPr lang="cs-CZ"/>
        </a:p>
      </dgm:t>
    </dgm:pt>
    <dgm:pt modelId="{4C3C8DBB-4491-4044-8FB9-AB4F2BCAF453}">
      <dgm:prSet phldrT="[Text]" custT="1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cs-CZ" sz="3000" baseline="0" dirty="0" smtClean="0"/>
            <a:t>Oblast sociálně znevýhodněných </a:t>
          </a:r>
          <a:endParaRPr lang="cs-CZ" sz="3000" baseline="0" dirty="0"/>
        </a:p>
      </dgm:t>
    </dgm:pt>
    <dgm:pt modelId="{BC5728E7-6008-41FF-8D01-525035C062DD}" type="sibTrans" cxnId="{54F684AF-EE40-4F21-8197-7538907C0E6D}">
      <dgm:prSet/>
      <dgm:spPr/>
      <dgm:t>
        <a:bodyPr/>
        <a:lstStyle/>
        <a:p>
          <a:endParaRPr lang="cs-CZ"/>
        </a:p>
      </dgm:t>
    </dgm:pt>
    <dgm:pt modelId="{1592D2EA-8DF9-4DE5-A9CD-E18AF8F386B4}" type="parTrans" cxnId="{54F684AF-EE40-4F21-8197-7538907C0E6D}">
      <dgm:prSet/>
      <dgm:spPr/>
      <dgm:t>
        <a:bodyPr/>
        <a:lstStyle/>
        <a:p>
          <a:endParaRPr lang="cs-CZ"/>
        </a:p>
      </dgm:t>
    </dgm:pt>
    <dgm:pt modelId="{0BACC5F1-3121-414D-91B2-4107DDB51C68}" type="pres">
      <dgm:prSet presAssocID="{4426E201-502B-4C0D-AA19-76E30C6086C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E6F75762-0D10-4190-BB38-06B891F8EF14}" type="pres">
      <dgm:prSet presAssocID="{A26B3887-E1F8-47D1-B247-1390F34B9FC9}" presName="hierRoot1" presStyleCnt="0"/>
      <dgm:spPr/>
    </dgm:pt>
    <dgm:pt modelId="{DD9AE8CC-D029-453F-9748-AD10AB1AC744}" type="pres">
      <dgm:prSet presAssocID="{A26B3887-E1F8-47D1-B247-1390F34B9FC9}" presName="composite" presStyleCnt="0"/>
      <dgm:spPr/>
    </dgm:pt>
    <dgm:pt modelId="{D6318C02-B0EB-4169-9C22-9F2177F25A07}" type="pres">
      <dgm:prSet presAssocID="{A26B3887-E1F8-47D1-B247-1390F34B9FC9}" presName="background" presStyleLbl="node0" presStyleIdx="0" presStyleCnt="1"/>
      <dgm:spPr/>
    </dgm:pt>
    <dgm:pt modelId="{4BB8A26B-367E-4E76-AF20-DA8181143006}" type="pres">
      <dgm:prSet presAssocID="{A26B3887-E1F8-47D1-B247-1390F34B9FC9}" presName="text" presStyleLbl="fgAcc0" presStyleIdx="0" presStyleCnt="1" custScaleX="160472" custLinFactNeighborX="-77416" custLinFactNeighborY="181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B4DC448-5FD8-4B0B-953A-EFAF804F0A2E}" type="pres">
      <dgm:prSet presAssocID="{A26B3887-E1F8-47D1-B247-1390F34B9FC9}" presName="hierChild2" presStyleCnt="0"/>
      <dgm:spPr/>
    </dgm:pt>
    <dgm:pt modelId="{AEC65239-C901-448F-AB93-967FC4838ADA}" type="pres">
      <dgm:prSet presAssocID="{B485C354-6E33-41CF-AE88-B17389D15CAC}" presName="Name10" presStyleLbl="parChTrans1D2" presStyleIdx="0" presStyleCnt="2"/>
      <dgm:spPr/>
      <dgm:t>
        <a:bodyPr/>
        <a:lstStyle/>
        <a:p>
          <a:endParaRPr lang="cs-CZ"/>
        </a:p>
      </dgm:t>
    </dgm:pt>
    <dgm:pt modelId="{095C7679-9120-4EAF-B9C8-34B237CFF3DB}" type="pres">
      <dgm:prSet presAssocID="{019A4A50-EB55-462F-AF02-E06EBB8366FE}" presName="hierRoot2" presStyleCnt="0"/>
      <dgm:spPr/>
    </dgm:pt>
    <dgm:pt modelId="{454F7098-7389-44DA-AD80-388AF25A6C40}" type="pres">
      <dgm:prSet presAssocID="{019A4A50-EB55-462F-AF02-E06EBB8366FE}" presName="composite2" presStyleCnt="0"/>
      <dgm:spPr/>
    </dgm:pt>
    <dgm:pt modelId="{4B511E64-ED6A-4D9F-A108-2EBD8D391DBC}" type="pres">
      <dgm:prSet presAssocID="{019A4A50-EB55-462F-AF02-E06EBB8366FE}" presName="background2" presStyleLbl="node2" presStyleIdx="0" presStyleCnt="2"/>
      <dgm:spPr/>
    </dgm:pt>
    <dgm:pt modelId="{FF05E909-B017-48FA-9D1A-572D2A4899BA}" type="pres">
      <dgm:prSet presAssocID="{019A4A50-EB55-462F-AF02-E06EBB8366FE}" presName="text2" presStyleLbl="fgAcc2" presStyleIdx="0" presStyleCnt="2" custScaleX="139168" custScaleY="179615" custLinFactNeighborX="-741" custLinFactNeighborY="-2453">
        <dgm:presLayoutVars>
          <dgm:chPref val="3"/>
        </dgm:presLayoutVars>
      </dgm:prSet>
      <dgm:spPr>
        <a:prstGeom prst="cloud">
          <a:avLst/>
        </a:prstGeom>
      </dgm:spPr>
      <dgm:t>
        <a:bodyPr/>
        <a:lstStyle/>
        <a:p>
          <a:endParaRPr lang="cs-CZ"/>
        </a:p>
      </dgm:t>
    </dgm:pt>
    <dgm:pt modelId="{0E5B464F-C150-4C4A-8248-873DE6BFAC6C}" type="pres">
      <dgm:prSet presAssocID="{019A4A50-EB55-462F-AF02-E06EBB8366FE}" presName="hierChild3" presStyleCnt="0"/>
      <dgm:spPr/>
    </dgm:pt>
    <dgm:pt modelId="{F12D1131-F707-4F61-A9DB-7B52B828FD8C}" type="pres">
      <dgm:prSet presAssocID="{1592D2EA-8DF9-4DE5-A9CD-E18AF8F386B4}" presName="Name10" presStyleLbl="parChTrans1D2" presStyleIdx="1" presStyleCnt="2"/>
      <dgm:spPr/>
      <dgm:t>
        <a:bodyPr/>
        <a:lstStyle/>
        <a:p>
          <a:endParaRPr lang="cs-CZ"/>
        </a:p>
      </dgm:t>
    </dgm:pt>
    <dgm:pt modelId="{7946E3B6-8B95-45C1-9B5F-93DB62DB62BB}" type="pres">
      <dgm:prSet presAssocID="{4C3C8DBB-4491-4044-8FB9-AB4F2BCAF453}" presName="hierRoot2" presStyleCnt="0"/>
      <dgm:spPr/>
    </dgm:pt>
    <dgm:pt modelId="{6A5A452C-6CD5-433C-A94D-E50B5F455A80}" type="pres">
      <dgm:prSet presAssocID="{4C3C8DBB-4491-4044-8FB9-AB4F2BCAF453}" presName="composite2" presStyleCnt="0"/>
      <dgm:spPr/>
    </dgm:pt>
    <dgm:pt modelId="{F4024E98-3F42-4D35-8183-535F6E867945}" type="pres">
      <dgm:prSet presAssocID="{4C3C8DBB-4491-4044-8FB9-AB4F2BCAF453}" presName="background2" presStyleLbl="node2" presStyleIdx="1" presStyleCnt="2"/>
      <dgm:spPr/>
    </dgm:pt>
    <dgm:pt modelId="{582EFD0F-FDED-4B68-B7FD-08C4F4EFB990}" type="pres">
      <dgm:prSet presAssocID="{4C3C8DBB-4491-4044-8FB9-AB4F2BCAF453}" presName="text2" presStyleLbl="fgAcc2" presStyleIdx="1" presStyleCnt="2" custScaleX="207740" custScaleY="161961" custLinFactNeighborX="336" custLinFactNeighborY="-2453">
        <dgm:presLayoutVars>
          <dgm:chPref val="3"/>
        </dgm:presLayoutVars>
      </dgm:prSet>
      <dgm:spPr>
        <a:prstGeom prst="cloud">
          <a:avLst/>
        </a:prstGeom>
      </dgm:spPr>
      <dgm:t>
        <a:bodyPr/>
        <a:lstStyle/>
        <a:p>
          <a:endParaRPr lang="cs-CZ"/>
        </a:p>
      </dgm:t>
    </dgm:pt>
    <dgm:pt modelId="{36333F09-0843-47AF-94E8-A4EF8A5A8B42}" type="pres">
      <dgm:prSet presAssocID="{4C3C8DBB-4491-4044-8FB9-AB4F2BCAF453}" presName="hierChild3" presStyleCnt="0"/>
      <dgm:spPr/>
    </dgm:pt>
  </dgm:ptLst>
  <dgm:cxnLst>
    <dgm:cxn modelId="{CFCED8FB-871F-4DDD-93F4-ACCB9C312583}" type="presOf" srcId="{019A4A50-EB55-462F-AF02-E06EBB8366FE}" destId="{FF05E909-B017-48FA-9D1A-572D2A4899BA}" srcOrd="0" destOrd="0" presId="urn:microsoft.com/office/officeart/2005/8/layout/hierarchy1"/>
    <dgm:cxn modelId="{7734A93F-F957-46FD-9852-344B7B34E174}" type="presOf" srcId="{1592D2EA-8DF9-4DE5-A9CD-E18AF8F386B4}" destId="{F12D1131-F707-4F61-A9DB-7B52B828FD8C}" srcOrd="0" destOrd="0" presId="urn:microsoft.com/office/officeart/2005/8/layout/hierarchy1"/>
    <dgm:cxn modelId="{A8AD9EA7-6383-45A7-8BEC-703865936217}" type="presOf" srcId="{4426E201-502B-4C0D-AA19-76E30C6086C4}" destId="{0BACC5F1-3121-414D-91B2-4107DDB51C68}" srcOrd="0" destOrd="0" presId="urn:microsoft.com/office/officeart/2005/8/layout/hierarchy1"/>
    <dgm:cxn modelId="{D42DDCF6-A693-4063-BD2A-B80090149012}" srcId="{4426E201-502B-4C0D-AA19-76E30C6086C4}" destId="{A26B3887-E1F8-47D1-B247-1390F34B9FC9}" srcOrd="0" destOrd="0" parTransId="{FD223061-A437-488D-A7BA-EFAA62A581EB}" sibTransId="{46A06F95-5BC5-4ED4-A118-A232D48CD107}"/>
    <dgm:cxn modelId="{54F684AF-EE40-4F21-8197-7538907C0E6D}" srcId="{A26B3887-E1F8-47D1-B247-1390F34B9FC9}" destId="{4C3C8DBB-4491-4044-8FB9-AB4F2BCAF453}" srcOrd="1" destOrd="0" parTransId="{1592D2EA-8DF9-4DE5-A9CD-E18AF8F386B4}" sibTransId="{BC5728E7-6008-41FF-8D01-525035C062DD}"/>
    <dgm:cxn modelId="{B5C005D9-6B8C-4B4F-9A00-A11416B553EB}" type="presOf" srcId="{A26B3887-E1F8-47D1-B247-1390F34B9FC9}" destId="{4BB8A26B-367E-4E76-AF20-DA8181143006}" srcOrd="0" destOrd="0" presId="urn:microsoft.com/office/officeart/2005/8/layout/hierarchy1"/>
    <dgm:cxn modelId="{0D63EC12-08C2-42CE-BB5E-9A267374387D}" type="presOf" srcId="{B485C354-6E33-41CF-AE88-B17389D15CAC}" destId="{AEC65239-C901-448F-AB93-967FC4838ADA}" srcOrd="0" destOrd="0" presId="urn:microsoft.com/office/officeart/2005/8/layout/hierarchy1"/>
    <dgm:cxn modelId="{C785BEFE-2D00-4257-B791-0AD2014E4176}" srcId="{A26B3887-E1F8-47D1-B247-1390F34B9FC9}" destId="{019A4A50-EB55-462F-AF02-E06EBB8366FE}" srcOrd="0" destOrd="0" parTransId="{B485C354-6E33-41CF-AE88-B17389D15CAC}" sibTransId="{AB651B8E-BB2C-4D4F-9E2C-7B277CBD0C6E}"/>
    <dgm:cxn modelId="{DDD239BE-93A2-4788-A21A-CE19C0D580F2}" type="presOf" srcId="{4C3C8DBB-4491-4044-8FB9-AB4F2BCAF453}" destId="{582EFD0F-FDED-4B68-B7FD-08C4F4EFB990}" srcOrd="0" destOrd="0" presId="urn:microsoft.com/office/officeart/2005/8/layout/hierarchy1"/>
    <dgm:cxn modelId="{F6ACA805-9AAD-4F49-AD11-C4ED2C983AD2}" type="presParOf" srcId="{0BACC5F1-3121-414D-91B2-4107DDB51C68}" destId="{E6F75762-0D10-4190-BB38-06B891F8EF14}" srcOrd="0" destOrd="0" presId="urn:microsoft.com/office/officeart/2005/8/layout/hierarchy1"/>
    <dgm:cxn modelId="{618D0E22-1CAD-460E-AD05-8D77A2F2EA8B}" type="presParOf" srcId="{E6F75762-0D10-4190-BB38-06B891F8EF14}" destId="{DD9AE8CC-D029-453F-9748-AD10AB1AC744}" srcOrd="0" destOrd="0" presId="urn:microsoft.com/office/officeart/2005/8/layout/hierarchy1"/>
    <dgm:cxn modelId="{BDF2DCA9-AFE7-46E7-960B-760AE9C1F28A}" type="presParOf" srcId="{DD9AE8CC-D029-453F-9748-AD10AB1AC744}" destId="{D6318C02-B0EB-4169-9C22-9F2177F25A07}" srcOrd="0" destOrd="0" presId="urn:microsoft.com/office/officeart/2005/8/layout/hierarchy1"/>
    <dgm:cxn modelId="{B0F83BC2-9EA0-4D22-A503-BF0BF37FADBB}" type="presParOf" srcId="{DD9AE8CC-D029-453F-9748-AD10AB1AC744}" destId="{4BB8A26B-367E-4E76-AF20-DA8181143006}" srcOrd="1" destOrd="0" presId="urn:microsoft.com/office/officeart/2005/8/layout/hierarchy1"/>
    <dgm:cxn modelId="{AAB72233-C1BB-40E6-BE37-A373D406A3AA}" type="presParOf" srcId="{E6F75762-0D10-4190-BB38-06B891F8EF14}" destId="{1B4DC448-5FD8-4B0B-953A-EFAF804F0A2E}" srcOrd="1" destOrd="0" presId="urn:microsoft.com/office/officeart/2005/8/layout/hierarchy1"/>
    <dgm:cxn modelId="{DCF80F38-FB17-4D03-AC69-D93E2B88D92E}" type="presParOf" srcId="{1B4DC448-5FD8-4B0B-953A-EFAF804F0A2E}" destId="{AEC65239-C901-448F-AB93-967FC4838ADA}" srcOrd="0" destOrd="0" presId="urn:microsoft.com/office/officeart/2005/8/layout/hierarchy1"/>
    <dgm:cxn modelId="{8015ABA9-D9AC-4F43-97AA-4B7F449B4F07}" type="presParOf" srcId="{1B4DC448-5FD8-4B0B-953A-EFAF804F0A2E}" destId="{095C7679-9120-4EAF-B9C8-34B237CFF3DB}" srcOrd="1" destOrd="0" presId="urn:microsoft.com/office/officeart/2005/8/layout/hierarchy1"/>
    <dgm:cxn modelId="{E70BAD9A-35C4-4A4A-89C9-78D99A84AD2C}" type="presParOf" srcId="{095C7679-9120-4EAF-B9C8-34B237CFF3DB}" destId="{454F7098-7389-44DA-AD80-388AF25A6C40}" srcOrd="0" destOrd="0" presId="urn:microsoft.com/office/officeart/2005/8/layout/hierarchy1"/>
    <dgm:cxn modelId="{5CF878C2-94EE-4EDD-828D-3D56E7B8ECA2}" type="presParOf" srcId="{454F7098-7389-44DA-AD80-388AF25A6C40}" destId="{4B511E64-ED6A-4D9F-A108-2EBD8D391DBC}" srcOrd="0" destOrd="0" presId="urn:microsoft.com/office/officeart/2005/8/layout/hierarchy1"/>
    <dgm:cxn modelId="{017103EB-EA8F-4FC9-99FB-504736E0C021}" type="presParOf" srcId="{454F7098-7389-44DA-AD80-388AF25A6C40}" destId="{FF05E909-B017-48FA-9D1A-572D2A4899BA}" srcOrd="1" destOrd="0" presId="urn:microsoft.com/office/officeart/2005/8/layout/hierarchy1"/>
    <dgm:cxn modelId="{3723104D-1C9E-4A95-8B80-293C942AE97E}" type="presParOf" srcId="{095C7679-9120-4EAF-B9C8-34B237CFF3DB}" destId="{0E5B464F-C150-4C4A-8248-873DE6BFAC6C}" srcOrd="1" destOrd="0" presId="urn:microsoft.com/office/officeart/2005/8/layout/hierarchy1"/>
    <dgm:cxn modelId="{DEF6892B-AEA8-4D09-B75D-79C30EAB79FF}" type="presParOf" srcId="{1B4DC448-5FD8-4B0B-953A-EFAF804F0A2E}" destId="{F12D1131-F707-4F61-A9DB-7B52B828FD8C}" srcOrd="2" destOrd="0" presId="urn:microsoft.com/office/officeart/2005/8/layout/hierarchy1"/>
    <dgm:cxn modelId="{B9D8DA33-8548-4F26-B47A-707890B647C5}" type="presParOf" srcId="{1B4DC448-5FD8-4B0B-953A-EFAF804F0A2E}" destId="{7946E3B6-8B95-45C1-9B5F-93DB62DB62BB}" srcOrd="3" destOrd="0" presId="urn:microsoft.com/office/officeart/2005/8/layout/hierarchy1"/>
    <dgm:cxn modelId="{97A46DCB-8E98-46B6-B75A-AF2467B6F652}" type="presParOf" srcId="{7946E3B6-8B95-45C1-9B5F-93DB62DB62BB}" destId="{6A5A452C-6CD5-433C-A94D-E50B5F455A80}" srcOrd="0" destOrd="0" presId="urn:microsoft.com/office/officeart/2005/8/layout/hierarchy1"/>
    <dgm:cxn modelId="{81C5CCBF-F44F-4682-8AC0-216534BED88E}" type="presParOf" srcId="{6A5A452C-6CD5-433C-A94D-E50B5F455A80}" destId="{F4024E98-3F42-4D35-8183-535F6E867945}" srcOrd="0" destOrd="0" presId="urn:microsoft.com/office/officeart/2005/8/layout/hierarchy1"/>
    <dgm:cxn modelId="{621AFD28-23E4-40BD-A8B4-7D98B7A46E41}" type="presParOf" srcId="{6A5A452C-6CD5-433C-A94D-E50B5F455A80}" destId="{582EFD0F-FDED-4B68-B7FD-08C4F4EFB990}" srcOrd="1" destOrd="0" presId="urn:microsoft.com/office/officeart/2005/8/layout/hierarchy1"/>
    <dgm:cxn modelId="{D95FFE69-AD62-492C-9E44-C277870368F7}" type="presParOf" srcId="{7946E3B6-8B95-45C1-9B5F-93DB62DB62BB}" destId="{36333F09-0843-47AF-94E8-A4EF8A5A8B4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35E835-ACBA-4D82-85C1-B31EF4D38C9D}" type="doc">
      <dgm:prSet loTypeId="urn:microsoft.com/office/officeart/2005/8/layout/vList2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cs-CZ"/>
        </a:p>
      </dgm:t>
    </dgm:pt>
    <dgm:pt modelId="{91485CFF-0E3A-4219-801C-1CDD74C944C6}">
      <dgm:prSet phldrT="[Text]"/>
      <dgm:spPr>
        <a:solidFill>
          <a:srgbClr val="FFC000">
            <a:alpha val="81000"/>
          </a:srgbClr>
        </a:solidFill>
      </dgm:spPr>
      <dgm:t>
        <a:bodyPr/>
        <a:lstStyle/>
        <a:p>
          <a:pPr algn="ctr"/>
          <a:r>
            <a:rPr lang="cs-CZ" b="1" i="0" baseline="0" dirty="0" smtClean="0">
              <a:solidFill>
                <a:schemeClr val="tx1"/>
              </a:solidFill>
            </a:rPr>
            <a:t>Pečovatelská služba (pomoc při hygieně, zajištění stravy, chodu domácnosti..)</a:t>
          </a:r>
          <a:endParaRPr lang="cs-CZ" b="1" i="0" baseline="0" dirty="0">
            <a:solidFill>
              <a:schemeClr val="tx1"/>
            </a:solidFill>
          </a:endParaRPr>
        </a:p>
      </dgm:t>
    </dgm:pt>
    <dgm:pt modelId="{7E7122A9-0E83-4EB9-BADA-890F6D8B374B}" type="parTrans" cxnId="{C295B69E-F41E-4FEE-9124-04F7A9D544F8}">
      <dgm:prSet/>
      <dgm:spPr/>
      <dgm:t>
        <a:bodyPr/>
        <a:lstStyle/>
        <a:p>
          <a:endParaRPr lang="cs-CZ"/>
        </a:p>
      </dgm:t>
    </dgm:pt>
    <dgm:pt modelId="{F1FC7E3F-2C8B-49AE-933A-48CA4DA6D948}" type="sibTrans" cxnId="{C295B69E-F41E-4FEE-9124-04F7A9D544F8}">
      <dgm:prSet/>
      <dgm:spPr/>
      <dgm:t>
        <a:bodyPr/>
        <a:lstStyle/>
        <a:p>
          <a:endParaRPr lang="cs-CZ"/>
        </a:p>
      </dgm:t>
    </dgm:pt>
    <dgm:pt modelId="{8914C60D-2218-4A17-8F5E-AFFDC68259D1}">
      <dgm:prSet phldrT="[Text]"/>
      <dgm:spPr>
        <a:solidFill>
          <a:srgbClr val="FFC000"/>
        </a:solidFill>
      </dgm:spPr>
      <dgm:t>
        <a:bodyPr/>
        <a:lstStyle/>
        <a:p>
          <a:pPr algn="ctr"/>
          <a:r>
            <a:rPr lang="cs-CZ" b="1" i="0" baseline="0" dirty="0" smtClean="0">
              <a:solidFill>
                <a:schemeClr val="tx1"/>
              </a:solidFill>
            </a:rPr>
            <a:t>Osobní asistence (pomoc a podpora v každodenních záležitostech)</a:t>
          </a:r>
          <a:endParaRPr lang="cs-CZ" b="1" i="0" baseline="0" dirty="0">
            <a:solidFill>
              <a:schemeClr val="tx1"/>
            </a:solidFill>
          </a:endParaRPr>
        </a:p>
      </dgm:t>
    </dgm:pt>
    <dgm:pt modelId="{C7939D89-6233-4A65-A71C-5B902B32B583}" type="parTrans" cxnId="{B3D4AA4F-B800-4B52-AD17-F309D996A664}">
      <dgm:prSet/>
      <dgm:spPr/>
      <dgm:t>
        <a:bodyPr/>
        <a:lstStyle/>
        <a:p>
          <a:endParaRPr lang="cs-CZ"/>
        </a:p>
      </dgm:t>
    </dgm:pt>
    <dgm:pt modelId="{5149EE71-8DB9-41FA-85D5-E022590F95EF}" type="sibTrans" cxnId="{B3D4AA4F-B800-4B52-AD17-F309D996A664}">
      <dgm:prSet/>
      <dgm:spPr/>
      <dgm:t>
        <a:bodyPr/>
        <a:lstStyle/>
        <a:p>
          <a:endParaRPr lang="cs-CZ"/>
        </a:p>
      </dgm:t>
    </dgm:pt>
    <dgm:pt modelId="{B03B66BD-955F-429E-894F-5162D7D72EDF}">
      <dgm:prSet phldrT="[Text]"/>
      <dgm:spPr>
        <a:solidFill>
          <a:srgbClr val="FFC000"/>
        </a:solidFill>
        <a:ln w="50800">
          <a:solidFill>
            <a:srgbClr val="FF0000"/>
          </a:solidFill>
        </a:ln>
      </dgm:spPr>
      <dgm:t>
        <a:bodyPr/>
        <a:lstStyle/>
        <a:p>
          <a:pPr algn="ctr"/>
          <a:r>
            <a:rPr lang="cs-CZ" b="1" i="0" baseline="0" dirty="0" smtClean="0">
              <a:solidFill>
                <a:schemeClr val="tx1"/>
              </a:solidFill>
            </a:rPr>
            <a:t>Dětské centrum Beruška</a:t>
          </a:r>
          <a:endParaRPr lang="cs-CZ" b="1" i="0" baseline="0" dirty="0">
            <a:solidFill>
              <a:schemeClr val="tx1"/>
            </a:solidFill>
          </a:endParaRPr>
        </a:p>
      </dgm:t>
    </dgm:pt>
    <dgm:pt modelId="{84753B6E-D2D4-4459-9B85-70876860BE20}" type="parTrans" cxnId="{12B3C1E3-69D8-40DD-BC11-D9A5C4E2800B}">
      <dgm:prSet/>
      <dgm:spPr/>
      <dgm:t>
        <a:bodyPr/>
        <a:lstStyle/>
        <a:p>
          <a:endParaRPr lang="cs-CZ"/>
        </a:p>
      </dgm:t>
    </dgm:pt>
    <dgm:pt modelId="{41EA69E6-844D-4C2A-B1E1-1BCAA855DE0C}" type="sibTrans" cxnId="{12B3C1E3-69D8-40DD-BC11-D9A5C4E2800B}">
      <dgm:prSet/>
      <dgm:spPr/>
      <dgm:t>
        <a:bodyPr/>
        <a:lstStyle/>
        <a:p>
          <a:endParaRPr lang="cs-CZ"/>
        </a:p>
      </dgm:t>
    </dgm:pt>
    <dgm:pt modelId="{CC7B3FE9-5B3D-4128-8726-A35D8CBB195B}">
      <dgm:prSet phldrT="[Text]"/>
      <dgm:spPr>
        <a:solidFill>
          <a:srgbClr val="FFC000"/>
        </a:solidFill>
      </dgm:spPr>
      <dgm:t>
        <a:bodyPr/>
        <a:lstStyle/>
        <a:p>
          <a:pPr algn="ctr"/>
          <a:r>
            <a:rPr lang="cs-CZ" b="1" i="0" baseline="0" dirty="0" smtClean="0">
              <a:solidFill>
                <a:schemeClr val="tx1"/>
              </a:solidFill>
            </a:rPr>
            <a:t>Ošetřovatelská služba (odborná ošetřovatelská péče v domácím prostředí)</a:t>
          </a:r>
          <a:endParaRPr lang="cs-CZ" b="1" i="0" baseline="0" dirty="0">
            <a:solidFill>
              <a:schemeClr val="tx1"/>
            </a:solidFill>
          </a:endParaRPr>
        </a:p>
      </dgm:t>
    </dgm:pt>
    <dgm:pt modelId="{E6C58162-98FD-4909-8C18-F5B0503CB757}" type="sibTrans" cxnId="{50C7B3C3-1783-4174-9171-5330E7B91E0E}">
      <dgm:prSet/>
      <dgm:spPr/>
      <dgm:t>
        <a:bodyPr/>
        <a:lstStyle/>
        <a:p>
          <a:endParaRPr lang="cs-CZ"/>
        </a:p>
      </dgm:t>
    </dgm:pt>
    <dgm:pt modelId="{1244F1CD-2A7B-4A3C-85E9-09215B8035D3}" type="parTrans" cxnId="{50C7B3C3-1783-4174-9171-5330E7B91E0E}">
      <dgm:prSet/>
      <dgm:spPr/>
      <dgm:t>
        <a:bodyPr/>
        <a:lstStyle/>
        <a:p>
          <a:endParaRPr lang="cs-CZ"/>
        </a:p>
      </dgm:t>
    </dgm:pt>
    <dgm:pt modelId="{8BAB7B42-4840-4E19-9B26-151294A4AECF}">
      <dgm:prSet phldrT="[Text]"/>
      <dgm:spPr>
        <a:solidFill>
          <a:srgbClr val="FFC000"/>
        </a:solidFill>
      </dgm:spPr>
      <dgm:t>
        <a:bodyPr/>
        <a:lstStyle/>
        <a:p>
          <a:pPr algn="ctr"/>
          <a:r>
            <a:rPr lang="cs-CZ" b="1" i="0" baseline="0" dirty="0" smtClean="0">
              <a:solidFill>
                <a:schemeClr val="tx1"/>
              </a:solidFill>
            </a:rPr>
            <a:t>Půjčovna kompenzačních pomůcek</a:t>
          </a:r>
          <a:endParaRPr lang="cs-CZ" b="1" i="0" baseline="0" dirty="0">
            <a:solidFill>
              <a:schemeClr val="tx1"/>
            </a:solidFill>
          </a:endParaRPr>
        </a:p>
      </dgm:t>
    </dgm:pt>
    <dgm:pt modelId="{6E318ACB-55F6-45B8-BD3B-1AE42927963E}" type="sibTrans" cxnId="{9112690E-F375-4F4C-AE43-1C0A554BF181}">
      <dgm:prSet/>
      <dgm:spPr/>
      <dgm:t>
        <a:bodyPr/>
        <a:lstStyle/>
        <a:p>
          <a:endParaRPr lang="cs-CZ"/>
        </a:p>
      </dgm:t>
    </dgm:pt>
    <dgm:pt modelId="{43F9A783-4545-467D-909A-601C0E06B3E4}" type="parTrans" cxnId="{9112690E-F375-4F4C-AE43-1C0A554BF181}">
      <dgm:prSet/>
      <dgm:spPr/>
      <dgm:t>
        <a:bodyPr/>
        <a:lstStyle/>
        <a:p>
          <a:endParaRPr lang="cs-CZ"/>
        </a:p>
      </dgm:t>
    </dgm:pt>
    <dgm:pt modelId="{1B99177D-3277-47E6-8DD9-BED8D1972611}">
      <dgm:prSet phldrT="[Text]"/>
      <dgm:spPr>
        <a:solidFill>
          <a:srgbClr val="FFC000"/>
        </a:solidFill>
      </dgm:spPr>
      <dgm:t>
        <a:bodyPr/>
        <a:lstStyle/>
        <a:p>
          <a:pPr algn="ctr"/>
          <a:r>
            <a:rPr lang="cs-CZ" b="1" dirty="0" smtClean="0">
              <a:solidFill>
                <a:schemeClr val="tx1"/>
              </a:solidFill>
            </a:rPr>
            <a:t>Terénní hospicová péče</a:t>
          </a:r>
          <a:endParaRPr lang="cs-CZ" b="1" dirty="0">
            <a:solidFill>
              <a:schemeClr val="tx1"/>
            </a:solidFill>
          </a:endParaRPr>
        </a:p>
      </dgm:t>
    </dgm:pt>
    <dgm:pt modelId="{1852CA34-51FA-4446-89F8-BF864C9598E5}" type="parTrans" cxnId="{2C112CE4-ADCB-48E2-BDA3-1ADE13489342}">
      <dgm:prSet/>
      <dgm:spPr/>
      <dgm:t>
        <a:bodyPr/>
        <a:lstStyle/>
        <a:p>
          <a:endParaRPr lang="cs-CZ"/>
        </a:p>
      </dgm:t>
    </dgm:pt>
    <dgm:pt modelId="{8ED08B8E-D6CB-414A-B947-C865AA8EF160}" type="sibTrans" cxnId="{2C112CE4-ADCB-48E2-BDA3-1ADE13489342}">
      <dgm:prSet/>
      <dgm:spPr/>
      <dgm:t>
        <a:bodyPr/>
        <a:lstStyle/>
        <a:p>
          <a:endParaRPr lang="cs-CZ"/>
        </a:p>
      </dgm:t>
    </dgm:pt>
    <dgm:pt modelId="{04B2F39D-B03F-4156-B55D-904041682B2C}" type="pres">
      <dgm:prSet presAssocID="{C935E835-ACBA-4D82-85C1-B31EF4D38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A4C3762-B22E-48B7-B413-A54DAB39939B}" type="pres">
      <dgm:prSet presAssocID="{91485CFF-0E3A-4219-801C-1CDD74C944C6}" presName="parentText" presStyleLbl="node1" presStyleIdx="0" presStyleCnt="6" custScaleY="142912" custLinFactY="-942" custLinFactNeighborX="85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0ED8531-472C-4422-8331-C4E3AA0C2340}" type="pres">
      <dgm:prSet presAssocID="{F1FC7E3F-2C8B-49AE-933A-48CA4DA6D948}" presName="spacer" presStyleCnt="0"/>
      <dgm:spPr/>
    </dgm:pt>
    <dgm:pt modelId="{1ED97201-3644-4983-BDDA-07607DBEE316}" type="pres">
      <dgm:prSet presAssocID="{8914C60D-2218-4A17-8F5E-AFFDC68259D1}" presName="parentText" presStyleLbl="node1" presStyleIdx="1" presStyleCnt="6" custScaleY="117618" custLinFactY="-94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6814A39-74E1-4059-90A3-A39DC3C24F01}" type="pres">
      <dgm:prSet presAssocID="{5149EE71-8DB9-41FA-85D5-E022590F95EF}" presName="spacer" presStyleCnt="0"/>
      <dgm:spPr/>
    </dgm:pt>
    <dgm:pt modelId="{867DCB15-4CE2-4C8A-B20A-1D4A8AD70CDE}" type="pres">
      <dgm:prSet presAssocID="{CC7B3FE9-5B3D-4128-8726-A35D8CBB195B}" presName="parentText" presStyleLbl="node1" presStyleIdx="2" presStyleCnt="6" custScaleY="133097" custLinFactY="-107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5582E54-309E-4B9F-8B34-581C436EEC5C}" type="pres">
      <dgm:prSet presAssocID="{E6C58162-98FD-4909-8C18-F5B0503CB757}" presName="spacer" presStyleCnt="0"/>
      <dgm:spPr/>
    </dgm:pt>
    <dgm:pt modelId="{64220A9C-2697-4A72-9A97-457D31BDE679}" type="pres">
      <dgm:prSet presAssocID="{1B99177D-3277-47E6-8DD9-BED8D1972611}" presName="parentText" presStyleLbl="node1" presStyleIdx="3" presStyleCnt="6" custScaleY="133096" custLinFactY="-12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8C8E0FB-A128-4BE7-8B51-E624873302FF}" type="pres">
      <dgm:prSet presAssocID="{8ED08B8E-D6CB-414A-B947-C865AA8EF160}" presName="spacer" presStyleCnt="0"/>
      <dgm:spPr/>
    </dgm:pt>
    <dgm:pt modelId="{8E6035B7-7F58-4F7E-9A45-3736B380772E}" type="pres">
      <dgm:prSet presAssocID="{8BAB7B42-4840-4E19-9B26-151294A4AECF}" presName="parentText" presStyleLbl="node1" presStyleIdx="4" presStyleCnt="6" custScaleY="118169" custLinFactNeighborY="-17570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BDBE93A-B620-4B8A-8943-99A7D5C0ECA3}" type="pres">
      <dgm:prSet presAssocID="{6E318ACB-55F6-45B8-BD3B-1AE42927963E}" presName="spacer" presStyleCnt="0"/>
      <dgm:spPr/>
    </dgm:pt>
    <dgm:pt modelId="{71878BF4-6388-4DCD-AD12-8FBC7FA92220}" type="pres">
      <dgm:prSet presAssocID="{B03B66BD-955F-429E-894F-5162D7D72EDF}" presName="parentText" presStyleLbl="node1" presStyleIdx="5" presStyleCnt="6" custAng="0" custLinFactY="11103" custLinFactNeighborY="100000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cs-CZ"/>
        </a:p>
      </dgm:t>
    </dgm:pt>
  </dgm:ptLst>
  <dgm:cxnLst>
    <dgm:cxn modelId="{0E60B569-357F-4AEC-80F8-71B4791C510A}" type="presOf" srcId="{C935E835-ACBA-4D82-85C1-B31EF4D38C9D}" destId="{04B2F39D-B03F-4156-B55D-904041682B2C}" srcOrd="0" destOrd="0" presId="urn:microsoft.com/office/officeart/2005/8/layout/vList2"/>
    <dgm:cxn modelId="{12B3C1E3-69D8-40DD-BC11-D9A5C4E2800B}" srcId="{C935E835-ACBA-4D82-85C1-B31EF4D38C9D}" destId="{B03B66BD-955F-429E-894F-5162D7D72EDF}" srcOrd="5" destOrd="0" parTransId="{84753B6E-D2D4-4459-9B85-70876860BE20}" sibTransId="{41EA69E6-844D-4C2A-B1E1-1BCAA855DE0C}"/>
    <dgm:cxn modelId="{D1A34296-FD29-4232-A5AC-B0E63A88B6A5}" type="presOf" srcId="{B03B66BD-955F-429E-894F-5162D7D72EDF}" destId="{71878BF4-6388-4DCD-AD12-8FBC7FA92220}" srcOrd="0" destOrd="0" presId="urn:microsoft.com/office/officeart/2005/8/layout/vList2"/>
    <dgm:cxn modelId="{E8A3B00A-A646-49C2-B562-63AF1C97705A}" type="presOf" srcId="{8914C60D-2218-4A17-8F5E-AFFDC68259D1}" destId="{1ED97201-3644-4983-BDDA-07607DBEE316}" srcOrd="0" destOrd="0" presId="urn:microsoft.com/office/officeart/2005/8/layout/vList2"/>
    <dgm:cxn modelId="{032DF6EE-FCA5-4F4D-A6C3-D963B9C38B1D}" type="presOf" srcId="{1B99177D-3277-47E6-8DD9-BED8D1972611}" destId="{64220A9C-2697-4A72-9A97-457D31BDE679}" srcOrd="0" destOrd="0" presId="urn:microsoft.com/office/officeart/2005/8/layout/vList2"/>
    <dgm:cxn modelId="{9112690E-F375-4F4C-AE43-1C0A554BF181}" srcId="{C935E835-ACBA-4D82-85C1-B31EF4D38C9D}" destId="{8BAB7B42-4840-4E19-9B26-151294A4AECF}" srcOrd="4" destOrd="0" parTransId="{43F9A783-4545-467D-909A-601C0E06B3E4}" sibTransId="{6E318ACB-55F6-45B8-BD3B-1AE42927963E}"/>
    <dgm:cxn modelId="{50C7B3C3-1783-4174-9171-5330E7B91E0E}" srcId="{C935E835-ACBA-4D82-85C1-B31EF4D38C9D}" destId="{CC7B3FE9-5B3D-4128-8726-A35D8CBB195B}" srcOrd="2" destOrd="0" parTransId="{1244F1CD-2A7B-4A3C-85E9-09215B8035D3}" sibTransId="{E6C58162-98FD-4909-8C18-F5B0503CB757}"/>
    <dgm:cxn modelId="{C295B69E-F41E-4FEE-9124-04F7A9D544F8}" srcId="{C935E835-ACBA-4D82-85C1-B31EF4D38C9D}" destId="{91485CFF-0E3A-4219-801C-1CDD74C944C6}" srcOrd="0" destOrd="0" parTransId="{7E7122A9-0E83-4EB9-BADA-890F6D8B374B}" sibTransId="{F1FC7E3F-2C8B-49AE-933A-48CA4DA6D948}"/>
    <dgm:cxn modelId="{4335D7A6-BBDE-4C7E-B6A7-206FA27A80B3}" type="presOf" srcId="{CC7B3FE9-5B3D-4128-8726-A35D8CBB195B}" destId="{867DCB15-4CE2-4C8A-B20A-1D4A8AD70CDE}" srcOrd="0" destOrd="0" presId="urn:microsoft.com/office/officeart/2005/8/layout/vList2"/>
    <dgm:cxn modelId="{B3D4AA4F-B800-4B52-AD17-F309D996A664}" srcId="{C935E835-ACBA-4D82-85C1-B31EF4D38C9D}" destId="{8914C60D-2218-4A17-8F5E-AFFDC68259D1}" srcOrd="1" destOrd="0" parTransId="{C7939D89-6233-4A65-A71C-5B902B32B583}" sibTransId="{5149EE71-8DB9-41FA-85D5-E022590F95EF}"/>
    <dgm:cxn modelId="{4EC7F95C-6826-474C-A21F-CF18764C30EC}" type="presOf" srcId="{91485CFF-0E3A-4219-801C-1CDD74C944C6}" destId="{6A4C3762-B22E-48B7-B413-A54DAB39939B}" srcOrd="0" destOrd="0" presId="urn:microsoft.com/office/officeart/2005/8/layout/vList2"/>
    <dgm:cxn modelId="{2C112CE4-ADCB-48E2-BDA3-1ADE13489342}" srcId="{C935E835-ACBA-4D82-85C1-B31EF4D38C9D}" destId="{1B99177D-3277-47E6-8DD9-BED8D1972611}" srcOrd="3" destOrd="0" parTransId="{1852CA34-51FA-4446-89F8-BF864C9598E5}" sibTransId="{8ED08B8E-D6CB-414A-B947-C865AA8EF160}"/>
    <dgm:cxn modelId="{5F893823-B49F-46BB-83A2-0527755F7191}" type="presOf" srcId="{8BAB7B42-4840-4E19-9B26-151294A4AECF}" destId="{8E6035B7-7F58-4F7E-9A45-3736B380772E}" srcOrd="0" destOrd="0" presId="urn:microsoft.com/office/officeart/2005/8/layout/vList2"/>
    <dgm:cxn modelId="{E0A2D27F-104E-4788-9684-647BBD6637C4}" type="presParOf" srcId="{04B2F39D-B03F-4156-B55D-904041682B2C}" destId="{6A4C3762-B22E-48B7-B413-A54DAB39939B}" srcOrd="0" destOrd="0" presId="urn:microsoft.com/office/officeart/2005/8/layout/vList2"/>
    <dgm:cxn modelId="{E272F6AA-48ED-4B87-9327-7944EE5C2566}" type="presParOf" srcId="{04B2F39D-B03F-4156-B55D-904041682B2C}" destId="{A0ED8531-472C-4422-8331-C4E3AA0C2340}" srcOrd="1" destOrd="0" presId="urn:microsoft.com/office/officeart/2005/8/layout/vList2"/>
    <dgm:cxn modelId="{08345004-86B2-4180-970B-A0B29FC40E34}" type="presParOf" srcId="{04B2F39D-B03F-4156-B55D-904041682B2C}" destId="{1ED97201-3644-4983-BDDA-07607DBEE316}" srcOrd="2" destOrd="0" presId="urn:microsoft.com/office/officeart/2005/8/layout/vList2"/>
    <dgm:cxn modelId="{DC972883-8FC1-4F18-B632-3B999247128E}" type="presParOf" srcId="{04B2F39D-B03F-4156-B55D-904041682B2C}" destId="{A6814A39-74E1-4059-90A3-A39DC3C24F01}" srcOrd="3" destOrd="0" presId="urn:microsoft.com/office/officeart/2005/8/layout/vList2"/>
    <dgm:cxn modelId="{5C59AEE2-D922-4F38-8AF6-21585F679B80}" type="presParOf" srcId="{04B2F39D-B03F-4156-B55D-904041682B2C}" destId="{867DCB15-4CE2-4C8A-B20A-1D4A8AD70CDE}" srcOrd="4" destOrd="0" presId="urn:microsoft.com/office/officeart/2005/8/layout/vList2"/>
    <dgm:cxn modelId="{342D8C8E-D61A-436C-8A9D-ACBAA3D80B75}" type="presParOf" srcId="{04B2F39D-B03F-4156-B55D-904041682B2C}" destId="{B5582E54-309E-4B9F-8B34-581C436EEC5C}" srcOrd="5" destOrd="0" presId="urn:microsoft.com/office/officeart/2005/8/layout/vList2"/>
    <dgm:cxn modelId="{444F2298-61AA-433C-90AE-38C56067165D}" type="presParOf" srcId="{04B2F39D-B03F-4156-B55D-904041682B2C}" destId="{64220A9C-2697-4A72-9A97-457D31BDE679}" srcOrd="6" destOrd="0" presId="urn:microsoft.com/office/officeart/2005/8/layout/vList2"/>
    <dgm:cxn modelId="{938B37AA-D133-4EF6-82C9-9FBC1F540487}" type="presParOf" srcId="{04B2F39D-B03F-4156-B55D-904041682B2C}" destId="{F8C8E0FB-A128-4BE7-8B51-E624873302FF}" srcOrd="7" destOrd="0" presId="urn:microsoft.com/office/officeart/2005/8/layout/vList2"/>
    <dgm:cxn modelId="{0EEAB56B-31D8-43A4-808C-DCF11F55E38A}" type="presParOf" srcId="{04B2F39D-B03F-4156-B55D-904041682B2C}" destId="{8E6035B7-7F58-4F7E-9A45-3736B380772E}" srcOrd="8" destOrd="0" presId="urn:microsoft.com/office/officeart/2005/8/layout/vList2"/>
    <dgm:cxn modelId="{C620D964-236B-4DA0-9333-98FCF067B8E9}" type="presParOf" srcId="{04B2F39D-B03F-4156-B55D-904041682B2C}" destId="{9BDBE93A-B620-4B8A-8943-99A7D5C0ECA3}" srcOrd="9" destOrd="0" presId="urn:microsoft.com/office/officeart/2005/8/layout/vList2"/>
    <dgm:cxn modelId="{274D1A73-FAA6-45B0-8311-2A08FD0B66A4}" type="presParOf" srcId="{04B2F39D-B03F-4156-B55D-904041682B2C}" destId="{71878BF4-6388-4DCD-AD12-8FBC7FA92220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B45A2E0-E729-45DB-BF15-D3BAC0A64131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cs-CZ"/>
        </a:p>
      </dgm:t>
    </dgm:pt>
    <dgm:pt modelId="{09E83DCD-3862-4ADF-9144-B466CDBBCFAC}">
      <dgm:prSet phldrT="[Text]" custT="1"/>
      <dgm:spPr>
        <a:solidFill>
          <a:srgbClr val="FFC000"/>
        </a:solidFill>
      </dgm:spPr>
      <dgm:t>
        <a:bodyPr/>
        <a:lstStyle/>
        <a:p>
          <a:pPr algn="l"/>
          <a:r>
            <a:rPr lang="cs-CZ" sz="1800" b="1" dirty="0" smtClean="0">
              <a:solidFill>
                <a:schemeClr val="tx1"/>
              </a:solidFill>
            </a:rPr>
            <a:t>Domino </a:t>
          </a:r>
          <a:r>
            <a:rPr lang="cs-CZ" sz="1600" b="1" dirty="0" smtClean="0">
              <a:solidFill>
                <a:schemeClr val="tx1"/>
              </a:solidFill>
            </a:rPr>
            <a:t>( ambulantní služba pro lidi s duševním onemocněním)</a:t>
          </a:r>
          <a:endParaRPr lang="cs-CZ" sz="1600" b="1" dirty="0">
            <a:solidFill>
              <a:schemeClr val="tx1"/>
            </a:solidFill>
          </a:endParaRPr>
        </a:p>
      </dgm:t>
    </dgm:pt>
    <dgm:pt modelId="{0DC9BC54-EF9E-4BAF-AA55-34086B00AF41}" type="parTrans" cxnId="{FF9BD687-BB47-4746-A4BA-E57CFDA98E20}">
      <dgm:prSet/>
      <dgm:spPr/>
      <dgm:t>
        <a:bodyPr/>
        <a:lstStyle/>
        <a:p>
          <a:endParaRPr lang="cs-CZ"/>
        </a:p>
      </dgm:t>
    </dgm:pt>
    <dgm:pt modelId="{997CE306-0B2F-4DF4-AB29-05CAA749E64C}" type="sibTrans" cxnId="{FF9BD687-BB47-4746-A4BA-E57CFDA98E20}">
      <dgm:prSet/>
      <dgm:spPr/>
      <dgm:t>
        <a:bodyPr/>
        <a:lstStyle/>
        <a:p>
          <a:endParaRPr lang="cs-CZ"/>
        </a:p>
      </dgm:t>
    </dgm:pt>
    <dgm:pt modelId="{BB586797-CE7A-4B6C-9384-6F65F1B636BE}">
      <dgm:prSet phldrT="[Text]" custT="1"/>
      <dgm:spPr>
        <a:solidFill>
          <a:srgbClr val="FFC000"/>
        </a:solidFill>
      </dgm:spPr>
      <dgm:t>
        <a:bodyPr/>
        <a:lstStyle/>
        <a:p>
          <a:pPr algn="l"/>
          <a:r>
            <a:rPr lang="cs-CZ" sz="1800" b="1" i="0" baseline="0" dirty="0" smtClean="0">
              <a:solidFill>
                <a:schemeClr val="tx1"/>
              </a:solidFill>
            </a:rPr>
            <a:t>Dům sv. Pavla </a:t>
          </a:r>
          <a:r>
            <a:rPr lang="cs-CZ" sz="1600" b="1" i="0" baseline="0" dirty="0" smtClean="0">
              <a:solidFill>
                <a:schemeClr val="tx1"/>
              </a:solidFill>
            </a:rPr>
            <a:t>(pomoc osobám bez přístřeší)</a:t>
          </a:r>
          <a:endParaRPr lang="cs-CZ" sz="1600" b="1" i="0" baseline="0" dirty="0">
            <a:solidFill>
              <a:schemeClr val="tx1"/>
            </a:solidFill>
          </a:endParaRPr>
        </a:p>
      </dgm:t>
    </dgm:pt>
    <dgm:pt modelId="{FEBB42FF-E912-49DF-93DB-094CFE9F1D93}" type="parTrans" cxnId="{05391A32-40EC-472B-ACDD-9C302E25EA39}">
      <dgm:prSet/>
      <dgm:spPr/>
      <dgm:t>
        <a:bodyPr/>
        <a:lstStyle/>
        <a:p>
          <a:endParaRPr lang="cs-CZ"/>
        </a:p>
      </dgm:t>
    </dgm:pt>
    <dgm:pt modelId="{2C1FC6A4-3D8E-4CDB-9B1A-72F848E390C1}" type="sibTrans" cxnId="{05391A32-40EC-472B-ACDD-9C302E25EA39}">
      <dgm:prSet/>
      <dgm:spPr/>
      <dgm:t>
        <a:bodyPr/>
        <a:lstStyle/>
        <a:p>
          <a:endParaRPr lang="cs-CZ"/>
        </a:p>
      </dgm:t>
    </dgm:pt>
    <dgm:pt modelId="{875FFDEB-EF67-4F7F-A4A4-30AB14757D94}">
      <dgm:prSet phldrT="[Text]" custT="1"/>
      <dgm:spPr/>
      <dgm:t>
        <a:bodyPr/>
        <a:lstStyle/>
        <a:p>
          <a:pPr algn="l"/>
          <a:r>
            <a:rPr lang="cs-CZ" sz="1600" dirty="0" smtClean="0"/>
            <a:t>Azylový dům</a:t>
          </a:r>
          <a:endParaRPr lang="cs-CZ" sz="1600" dirty="0"/>
        </a:p>
      </dgm:t>
    </dgm:pt>
    <dgm:pt modelId="{051F60E7-E75E-43B3-ADA0-909290762295}" type="parTrans" cxnId="{C1662F02-6962-49DB-A524-0000E9C5AC8D}">
      <dgm:prSet/>
      <dgm:spPr/>
      <dgm:t>
        <a:bodyPr/>
        <a:lstStyle/>
        <a:p>
          <a:endParaRPr lang="cs-CZ"/>
        </a:p>
      </dgm:t>
    </dgm:pt>
    <dgm:pt modelId="{379B9BEF-5F1B-4D9E-9591-68F6F3996DD3}" type="sibTrans" cxnId="{C1662F02-6962-49DB-A524-0000E9C5AC8D}">
      <dgm:prSet/>
      <dgm:spPr/>
      <dgm:t>
        <a:bodyPr/>
        <a:lstStyle/>
        <a:p>
          <a:endParaRPr lang="cs-CZ"/>
        </a:p>
      </dgm:t>
    </dgm:pt>
    <dgm:pt modelId="{2AC87540-7C9A-4123-95A9-1863E396B349}">
      <dgm:prSet phldrT="[Text]" custT="1"/>
      <dgm:spPr/>
      <dgm:t>
        <a:bodyPr/>
        <a:lstStyle/>
        <a:p>
          <a:pPr algn="l"/>
          <a:r>
            <a:rPr lang="cs-CZ" sz="1600" dirty="0" smtClean="0"/>
            <a:t>Noclehárna</a:t>
          </a:r>
          <a:endParaRPr lang="cs-CZ" sz="1600" dirty="0"/>
        </a:p>
      </dgm:t>
    </dgm:pt>
    <dgm:pt modelId="{127E6EB0-6C3C-4891-BBEF-52430E643AA0}" type="parTrans" cxnId="{D7A5CE2D-C0D6-4249-BF54-8E970BAF80E6}">
      <dgm:prSet/>
      <dgm:spPr/>
      <dgm:t>
        <a:bodyPr/>
        <a:lstStyle/>
        <a:p>
          <a:endParaRPr lang="cs-CZ"/>
        </a:p>
      </dgm:t>
    </dgm:pt>
    <dgm:pt modelId="{169394A9-09FA-4A63-9571-43B2D4CAB0EC}" type="sibTrans" cxnId="{D7A5CE2D-C0D6-4249-BF54-8E970BAF80E6}">
      <dgm:prSet/>
      <dgm:spPr/>
      <dgm:t>
        <a:bodyPr/>
        <a:lstStyle/>
        <a:p>
          <a:endParaRPr lang="cs-CZ"/>
        </a:p>
      </dgm:t>
    </dgm:pt>
    <dgm:pt modelId="{DE1207CE-A5BA-4D29-8A4C-81D13EB2A4CC}">
      <dgm:prSet phldrT="[Text]" custT="1"/>
      <dgm:spPr/>
      <dgm:t>
        <a:bodyPr/>
        <a:lstStyle/>
        <a:p>
          <a:pPr algn="l"/>
          <a:r>
            <a:rPr lang="cs-CZ" sz="1600" dirty="0" err="1" smtClean="0"/>
            <a:t>Nízkoprahové</a:t>
          </a:r>
          <a:r>
            <a:rPr lang="cs-CZ" sz="1600" dirty="0" smtClean="0"/>
            <a:t> denní centrum (hygiena, polévky, šatník, prodej časopisu Nový prostor…)</a:t>
          </a:r>
          <a:endParaRPr lang="cs-CZ" sz="1600" dirty="0"/>
        </a:p>
      </dgm:t>
    </dgm:pt>
    <dgm:pt modelId="{3D938F67-B545-4A1C-94FD-58C6300FCFE7}" type="parTrans" cxnId="{6B1D1951-8994-4D8A-9743-9EA6192A24C2}">
      <dgm:prSet/>
      <dgm:spPr/>
      <dgm:t>
        <a:bodyPr/>
        <a:lstStyle/>
        <a:p>
          <a:endParaRPr lang="cs-CZ"/>
        </a:p>
      </dgm:t>
    </dgm:pt>
    <dgm:pt modelId="{052C8CFE-FDAC-4B44-99EB-21F1E7636EDE}" type="sibTrans" cxnId="{6B1D1951-8994-4D8A-9743-9EA6192A24C2}">
      <dgm:prSet/>
      <dgm:spPr/>
      <dgm:t>
        <a:bodyPr/>
        <a:lstStyle/>
        <a:p>
          <a:endParaRPr lang="cs-CZ"/>
        </a:p>
      </dgm:t>
    </dgm:pt>
    <dgm:pt modelId="{CDB66415-120D-4572-9036-F9803F62E101}">
      <dgm:prSet phldrT="[Text]" custT="1"/>
      <dgm:spPr>
        <a:solidFill>
          <a:srgbClr val="FFC000"/>
        </a:solidFill>
      </dgm:spPr>
      <dgm:t>
        <a:bodyPr/>
        <a:lstStyle/>
        <a:p>
          <a:pPr algn="l"/>
          <a:r>
            <a:rPr lang="cs-CZ" sz="1800" b="1" dirty="0" err="1" smtClean="0"/>
            <a:t>Nízkoprah</a:t>
          </a:r>
          <a:r>
            <a:rPr lang="cs-CZ" sz="1800" b="1" dirty="0" err="1" smtClean="0">
              <a:solidFill>
                <a:schemeClr val="tx1"/>
              </a:solidFill>
            </a:rPr>
            <a:t>ová</a:t>
          </a:r>
          <a:r>
            <a:rPr lang="cs-CZ" sz="1800" b="1" dirty="0" smtClean="0">
              <a:solidFill>
                <a:schemeClr val="tx1"/>
              </a:solidFill>
            </a:rPr>
            <a:t> zařízení pro děti a mládež </a:t>
          </a:r>
          <a:r>
            <a:rPr lang="cs-CZ" sz="1600" b="1" dirty="0" smtClean="0">
              <a:solidFill>
                <a:schemeClr val="tx1"/>
              </a:solidFill>
            </a:rPr>
            <a:t>(ohrožené společensky nežádoucími jevy, etnické menšiny)</a:t>
          </a:r>
          <a:endParaRPr lang="cs-CZ" sz="1600" b="1" dirty="0">
            <a:solidFill>
              <a:schemeClr val="tx1"/>
            </a:solidFill>
          </a:endParaRPr>
        </a:p>
      </dgm:t>
    </dgm:pt>
    <dgm:pt modelId="{945E8C33-4357-440A-826C-435D8131E3A1}" type="parTrans" cxnId="{3B74118C-B78A-443E-9706-3DEDCD369BED}">
      <dgm:prSet/>
      <dgm:spPr/>
      <dgm:t>
        <a:bodyPr/>
        <a:lstStyle/>
        <a:p>
          <a:endParaRPr lang="cs-CZ"/>
        </a:p>
      </dgm:t>
    </dgm:pt>
    <dgm:pt modelId="{15A6B3BD-BBF7-49F2-8D17-FFB054C17033}" type="sibTrans" cxnId="{3B74118C-B78A-443E-9706-3DEDCD369BED}">
      <dgm:prSet/>
      <dgm:spPr/>
      <dgm:t>
        <a:bodyPr/>
        <a:lstStyle/>
        <a:p>
          <a:endParaRPr lang="cs-CZ"/>
        </a:p>
      </dgm:t>
    </dgm:pt>
    <dgm:pt modelId="{40D37E7B-CDE3-45A7-98A2-0DCFE1AC5A12}">
      <dgm:prSet phldrT="[Text]" custT="1"/>
      <dgm:spPr/>
      <dgm:t>
        <a:bodyPr/>
        <a:lstStyle/>
        <a:p>
          <a:pPr algn="l"/>
          <a:r>
            <a:rPr lang="cs-CZ" sz="1600" dirty="0" err="1" smtClean="0"/>
            <a:t>Jiloro</a:t>
          </a:r>
          <a:endParaRPr lang="cs-CZ" sz="1600" dirty="0"/>
        </a:p>
      </dgm:t>
    </dgm:pt>
    <dgm:pt modelId="{B911E999-5EC5-4B72-8CCE-F4536FFC6A33}" type="parTrans" cxnId="{23CAC770-A78B-4C39-BB02-E4C284F6E7F6}">
      <dgm:prSet/>
      <dgm:spPr/>
      <dgm:t>
        <a:bodyPr/>
        <a:lstStyle/>
        <a:p>
          <a:endParaRPr lang="cs-CZ"/>
        </a:p>
      </dgm:t>
    </dgm:pt>
    <dgm:pt modelId="{F4C95A82-34ED-46CF-AC5D-8285E752DA9E}" type="sibTrans" cxnId="{23CAC770-A78B-4C39-BB02-E4C284F6E7F6}">
      <dgm:prSet/>
      <dgm:spPr/>
      <dgm:t>
        <a:bodyPr/>
        <a:lstStyle/>
        <a:p>
          <a:endParaRPr lang="cs-CZ"/>
        </a:p>
      </dgm:t>
    </dgm:pt>
    <dgm:pt modelId="{54C79344-8761-4FF0-8332-33F49B3D8516}">
      <dgm:prSet phldrT="[Text]" custT="1"/>
      <dgm:spPr/>
      <dgm:t>
        <a:bodyPr/>
        <a:lstStyle/>
        <a:p>
          <a:pPr algn="l"/>
          <a:r>
            <a:rPr lang="cs-CZ" sz="1600" dirty="0" smtClean="0"/>
            <a:t>V.I.P.</a:t>
          </a:r>
          <a:endParaRPr lang="cs-CZ" sz="1600" dirty="0"/>
        </a:p>
      </dgm:t>
    </dgm:pt>
    <dgm:pt modelId="{F30884B4-9DB4-4062-B7D0-C0A4FC620F73}" type="parTrans" cxnId="{E600CCE9-E496-4C0E-90BB-9FEDF928D6D0}">
      <dgm:prSet/>
      <dgm:spPr/>
      <dgm:t>
        <a:bodyPr/>
        <a:lstStyle/>
        <a:p>
          <a:endParaRPr lang="cs-CZ"/>
        </a:p>
      </dgm:t>
    </dgm:pt>
    <dgm:pt modelId="{43FFBBF9-5FC1-4DAF-BF59-E955FC89D16A}" type="sibTrans" cxnId="{E600CCE9-E496-4C0E-90BB-9FEDF928D6D0}">
      <dgm:prSet/>
      <dgm:spPr/>
      <dgm:t>
        <a:bodyPr/>
        <a:lstStyle/>
        <a:p>
          <a:endParaRPr lang="cs-CZ"/>
        </a:p>
      </dgm:t>
    </dgm:pt>
    <dgm:pt modelId="{EA6739A4-718A-4779-939A-7C7A114AA6D1}">
      <dgm:prSet phldrT="[Text]" custT="1"/>
      <dgm:spPr>
        <a:solidFill>
          <a:srgbClr val="FFC000"/>
        </a:solidFill>
      </dgm:spPr>
      <dgm:t>
        <a:bodyPr/>
        <a:lstStyle/>
        <a:p>
          <a:pPr algn="l"/>
          <a:r>
            <a:rPr lang="cs-CZ" sz="1800" b="1" dirty="0" smtClean="0">
              <a:solidFill>
                <a:schemeClr val="tx1"/>
              </a:solidFill>
            </a:rPr>
            <a:t>Terénní program </a:t>
          </a:r>
          <a:r>
            <a:rPr lang="cs-CZ" sz="1400" b="1" dirty="0" smtClean="0">
              <a:solidFill>
                <a:schemeClr val="tx1"/>
              </a:solidFill>
            </a:rPr>
            <a:t>(osoby v krizi, osoby bez přístřeší, osoby s duševním onemocněním, děti, mládež a mladí dospělí )</a:t>
          </a:r>
          <a:endParaRPr lang="cs-CZ" sz="1400" b="1" dirty="0">
            <a:solidFill>
              <a:schemeClr val="tx1"/>
            </a:solidFill>
          </a:endParaRPr>
        </a:p>
      </dgm:t>
    </dgm:pt>
    <dgm:pt modelId="{72324D17-0002-4FBC-9D01-5774AAD3E012}" type="parTrans" cxnId="{62330D1A-BABF-4B23-8D5F-145C48859684}">
      <dgm:prSet/>
      <dgm:spPr/>
      <dgm:t>
        <a:bodyPr/>
        <a:lstStyle/>
        <a:p>
          <a:endParaRPr lang="cs-CZ"/>
        </a:p>
      </dgm:t>
    </dgm:pt>
    <dgm:pt modelId="{6C6AF0B5-840A-4202-829A-7FEFFD9F7BFB}" type="sibTrans" cxnId="{62330D1A-BABF-4B23-8D5F-145C48859684}">
      <dgm:prSet/>
      <dgm:spPr/>
      <dgm:t>
        <a:bodyPr/>
        <a:lstStyle/>
        <a:p>
          <a:endParaRPr lang="cs-CZ"/>
        </a:p>
      </dgm:t>
    </dgm:pt>
    <dgm:pt modelId="{9441582F-2BC6-457D-B7E1-313A84804F2D}">
      <dgm:prSet phldrT="[Text]" custT="1"/>
      <dgm:spPr>
        <a:solidFill>
          <a:srgbClr val="FFC000"/>
        </a:solidFill>
      </dgm:spPr>
      <dgm:t>
        <a:bodyPr/>
        <a:lstStyle/>
        <a:p>
          <a:pPr algn="l"/>
          <a:r>
            <a:rPr lang="cs-CZ" sz="1800" b="1" dirty="0" smtClean="0">
              <a:solidFill>
                <a:schemeClr val="tx1"/>
              </a:solidFill>
            </a:rPr>
            <a:t>Tranzitní program </a:t>
          </a:r>
          <a:r>
            <a:rPr lang="cs-CZ" sz="1600" b="1" dirty="0" smtClean="0">
              <a:solidFill>
                <a:schemeClr val="tx1"/>
              </a:solidFill>
            </a:rPr>
            <a:t>(</a:t>
          </a:r>
          <a:r>
            <a:rPr lang="cs-CZ" sz="1400" b="1" dirty="0" smtClean="0">
              <a:solidFill>
                <a:schemeClr val="tx1"/>
              </a:solidFill>
            </a:rPr>
            <a:t>podpora žáků praktických škol po ukončení  školní  docházky na otevřeném  trhu práce</a:t>
          </a:r>
          <a:r>
            <a:rPr lang="cs-CZ" sz="1600" b="1" dirty="0" smtClean="0">
              <a:solidFill>
                <a:schemeClr val="tx1"/>
              </a:solidFill>
            </a:rPr>
            <a:t>)</a:t>
          </a:r>
          <a:endParaRPr lang="cs-CZ" sz="1600" b="1" dirty="0">
            <a:solidFill>
              <a:schemeClr val="tx1"/>
            </a:solidFill>
          </a:endParaRPr>
        </a:p>
      </dgm:t>
    </dgm:pt>
    <dgm:pt modelId="{77D82513-25C8-4AC9-BE02-E7FBDF843D16}" type="parTrans" cxnId="{9676D7D5-E266-4974-A091-BF8F02DC25DA}">
      <dgm:prSet/>
      <dgm:spPr/>
      <dgm:t>
        <a:bodyPr/>
        <a:lstStyle/>
        <a:p>
          <a:endParaRPr lang="cs-CZ"/>
        </a:p>
      </dgm:t>
    </dgm:pt>
    <dgm:pt modelId="{6FEC0B5C-A301-41C8-A390-38EE141CDEF9}" type="sibTrans" cxnId="{9676D7D5-E266-4974-A091-BF8F02DC25DA}">
      <dgm:prSet/>
      <dgm:spPr/>
      <dgm:t>
        <a:bodyPr/>
        <a:lstStyle/>
        <a:p>
          <a:endParaRPr lang="cs-CZ"/>
        </a:p>
      </dgm:t>
    </dgm:pt>
    <dgm:pt modelId="{574A5D58-A73C-49FF-8DF2-2AB726931B78}" type="pres">
      <dgm:prSet presAssocID="{DB45A2E0-E729-45DB-BF15-D3BAC0A6413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6FAC97A-C1CA-4342-B655-D028BFB5E721}" type="pres">
      <dgm:prSet presAssocID="{09E83DCD-3862-4ADF-9144-B466CDBBCFAC}" presName="parentText" presStyleLbl="node1" presStyleIdx="0" presStyleCnt="5" custScaleY="163757" custLinFactY="-103633" custLinFactNeighborX="-27778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D2FE478-7CE6-4B48-A090-71DFC56B5529}" type="pres">
      <dgm:prSet presAssocID="{997CE306-0B2F-4DF4-AB29-05CAA749E64C}" presName="spacer" presStyleCnt="0"/>
      <dgm:spPr/>
    </dgm:pt>
    <dgm:pt modelId="{D2EDFF58-7058-4A82-8072-FC545B7E3904}" type="pres">
      <dgm:prSet presAssocID="{BB586797-CE7A-4B6C-9384-6F65F1B636BE}" presName="parentText" presStyleLbl="node1" presStyleIdx="1" presStyleCnt="5" custScaleY="164749" custLinFactNeighborY="-23458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B9BA0F7-29C6-4947-A92C-487A49BA30CB}" type="pres">
      <dgm:prSet presAssocID="{BB586797-CE7A-4B6C-9384-6F65F1B636BE}" presName="childText" presStyleLbl="revTx" presStyleIdx="0" presStyleCnt="2" custScaleY="112791" custLinFactNeighborY="-3285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79660DF-C160-412D-A2A1-7CA1B31C95AE}" type="pres">
      <dgm:prSet presAssocID="{CDB66415-120D-4572-9036-F9803F62E101}" presName="parentText" presStyleLbl="node1" presStyleIdx="2" presStyleCnt="5" custScaleY="187651" custLinFactNeighborY="-33417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2838910-CD30-48C3-8340-15350B4C48AF}" type="pres">
      <dgm:prSet presAssocID="{CDB66415-120D-4572-9036-F9803F62E101}" presName="childText" presStyleLbl="revTx" presStyleIdx="1" presStyleCnt="2" custScaleY="154329" custLinFactNeighborY="-3090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52A76EB-C262-43A9-97EE-FB8DB29320C6}" type="pres">
      <dgm:prSet presAssocID="{EA6739A4-718A-4779-939A-7C7A114AA6D1}" presName="parentText" presStyleLbl="node1" presStyleIdx="3" presStyleCnt="5" custScaleY="113746" custLinFactY="-5130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51C3276-A12B-4E35-ACE7-F5F88A5C8381}" type="pres">
      <dgm:prSet presAssocID="{6C6AF0B5-840A-4202-829A-7FEFFD9F7BFB}" presName="spacer" presStyleCnt="0"/>
      <dgm:spPr/>
    </dgm:pt>
    <dgm:pt modelId="{7F714A92-CFEC-488B-BD2E-508D106AD0B6}" type="pres">
      <dgm:prSet presAssocID="{9441582F-2BC6-457D-B7E1-313A84804F2D}" presName="parentText" presStyleLbl="node1" presStyleIdx="4" presStyleCnt="5" custScaleY="125302" custLinFactY="-4883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C112D2BB-0F09-48F2-96E7-135708078EB3}" type="presOf" srcId="{875FFDEB-EF67-4F7F-A4A4-30AB14757D94}" destId="{5B9BA0F7-29C6-4947-A92C-487A49BA30CB}" srcOrd="0" destOrd="0" presId="urn:microsoft.com/office/officeart/2005/8/layout/vList2"/>
    <dgm:cxn modelId="{D49B2E2A-2FBD-4125-ABCB-9727F4D15ADC}" type="presOf" srcId="{2AC87540-7C9A-4123-95A9-1863E396B349}" destId="{5B9BA0F7-29C6-4947-A92C-487A49BA30CB}" srcOrd="0" destOrd="1" presId="urn:microsoft.com/office/officeart/2005/8/layout/vList2"/>
    <dgm:cxn modelId="{FF9BD687-BB47-4746-A4BA-E57CFDA98E20}" srcId="{DB45A2E0-E729-45DB-BF15-D3BAC0A64131}" destId="{09E83DCD-3862-4ADF-9144-B466CDBBCFAC}" srcOrd="0" destOrd="0" parTransId="{0DC9BC54-EF9E-4BAF-AA55-34086B00AF41}" sibTransId="{997CE306-0B2F-4DF4-AB29-05CAA749E64C}"/>
    <dgm:cxn modelId="{70550FDE-A7A4-47A3-A474-F6C48FEA4FEC}" type="presOf" srcId="{BB586797-CE7A-4B6C-9384-6F65F1B636BE}" destId="{D2EDFF58-7058-4A82-8072-FC545B7E3904}" srcOrd="0" destOrd="0" presId="urn:microsoft.com/office/officeart/2005/8/layout/vList2"/>
    <dgm:cxn modelId="{F54F84BF-9631-4939-A5E6-23035E05C4AC}" type="presOf" srcId="{EA6739A4-718A-4779-939A-7C7A114AA6D1}" destId="{952A76EB-C262-43A9-97EE-FB8DB29320C6}" srcOrd="0" destOrd="0" presId="urn:microsoft.com/office/officeart/2005/8/layout/vList2"/>
    <dgm:cxn modelId="{E33269F8-D2D3-412F-A57E-0CE3466C697E}" type="presOf" srcId="{9441582F-2BC6-457D-B7E1-313A84804F2D}" destId="{7F714A92-CFEC-488B-BD2E-508D106AD0B6}" srcOrd="0" destOrd="0" presId="urn:microsoft.com/office/officeart/2005/8/layout/vList2"/>
    <dgm:cxn modelId="{E600CCE9-E496-4C0E-90BB-9FEDF928D6D0}" srcId="{CDB66415-120D-4572-9036-F9803F62E101}" destId="{54C79344-8761-4FF0-8332-33F49B3D8516}" srcOrd="1" destOrd="0" parTransId="{F30884B4-9DB4-4062-B7D0-C0A4FC620F73}" sibTransId="{43FFBBF9-5FC1-4DAF-BF59-E955FC89D16A}"/>
    <dgm:cxn modelId="{73D04F72-8681-4DA8-9EEC-5A9FCE65AAFA}" type="presOf" srcId="{DB45A2E0-E729-45DB-BF15-D3BAC0A64131}" destId="{574A5D58-A73C-49FF-8DF2-2AB726931B78}" srcOrd="0" destOrd="0" presId="urn:microsoft.com/office/officeart/2005/8/layout/vList2"/>
    <dgm:cxn modelId="{7AF2A83F-31FD-4653-A470-12C431A9EFEC}" type="presOf" srcId="{CDB66415-120D-4572-9036-F9803F62E101}" destId="{279660DF-C160-412D-A2A1-7CA1B31C95AE}" srcOrd="0" destOrd="0" presId="urn:microsoft.com/office/officeart/2005/8/layout/vList2"/>
    <dgm:cxn modelId="{62330D1A-BABF-4B23-8D5F-145C48859684}" srcId="{DB45A2E0-E729-45DB-BF15-D3BAC0A64131}" destId="{EA6739A4-718A-4779-939A-7C7A114AA6D1}" srcOrd="3" destOrd="0" parTransId="{72324D17-0002-4FBC-9D01-5774AAD3E012}" sibTransId="{6C6AF0B5-840A-4202-829A-7FEFFD9F7BFB}"/>
    <dgm:cxn modelId="{3B74118C-B78A-443E-9706-3DEDCD369BED}" srcId="{DB45A2E0-E729-45DB-BF15-D3BAC0A64131}" destId="{CDB66415-120D-4572-9036-F9803F62E101}" srcOrd="2" destOrd="0" parTransId="{945E8C33-4357-440A-826C-435D8131E3A1}" sibTransId="{15A6B3BD-BBF7-49F2-8D17-FFB054C17033}"/>
    <dgm:cxn modelId="{05391A32-40EC-472B-ACDD-9C302E25EA39}" srcId="{DB45A2E0-E729-45DB-BF15-D3BAC0A64131}" destId="{BB586797-CE7A-4B6C-9384-6F65F1B636BE}" srcOrd="1" destOrd="0" parTransId="{FEBB42FF-E912-49DF-93DB-094CFE9F1D93}" sibTransId="{2C1FC6A4-3D8E-4CDB-9B1A-72F848E390C1}"/>
    <dgm:cxn modelId="{6B1D1951-8994-4D8A-9743-9EA6192A24C2}" srcId="{BB586797-CE7A-4B6C-9384-6F65F1B636BE}" destId="{DE1207CE-A5BA-4D29-8A4C-81D13EB2A4CC}" srcOrd="2" destOrd="0" parTransId="{3D938F67-B545-4A1C-94FD-58C6300FCFE7}" sibTransId="{052C8CFE-FDAC-4B44-99EB-21F1E7636EDE}"/>
    <dgm:cxn modelId="{C1662F02-6962-49DB-A524-0000E9C5AC8D}" srcId="{BB586797-CE7A-4B6C-9384-6F65F1B636BE}" destId="{875FFDEB-EF67-4F7F-A4A4-30AB14757D94}" srcOrd="0" destOrd="0" parTransId="{051F60E7-E75E-43B3-ADA0-909290762295}" sibTransId="{379B9BEF-5F1B-4D9E-9591-68F6F3996DD3}"/>
    <dgm:cxn modelId="{23CAC770-A78B-4C39-BB02-E4C284F6E7F6}" srcId="{CDB66415-120D-4572-9036-F9803F62E101}" destId="{40D37E7B-CDE3-45A7-98A2-0DCFE1AC5A12}" srcOrd="0" destOrd="0" parTransId="{B911E999-5EC5-4B72-8CCE-F4536FFC6A33}" sibTransId="{F4C95A82-34ED-46CF-AC5D-8285E752DA9E}"/>
    <dgm:cxn modelId="{2BAD1CD1-0A01-40B6-9F61-919B4C2A5757}" type="presOf" srcId="{54C79344-8761-4FF0-8332-33F49B3D8516}" destId="{02838910-CD30-48C3-8340-15350B4C48AF}" srcOrd="0" destOrd="1" presId="urn:microsoft.com/office/officeart/2005/8/layout/vList2"/>
    <dgm:cxn modelId="{D7A5CE2D-C0D6-4249-BF54-8E970BAF80E6}" srcId="{BB586797-CE7A-4B6C-9384-6F65F1B636BE}" destId="{2AC87540-7C9A-4123-95A9-1863E396B349}" srcOrd="1" destOrd="0" parTransId="{127E6EB0-6C3C-4891-BBEF-52430E643AA0}" sibTransId="{169394A9-09FA-4A63-9571-43B2D4CAB0EC}"/>
    <dgm:cxn modelId="{BDE30B41-0447-43EA-A5C7-52B71D91258F}" type="presOf" srcId="{09E83DCD-3862-4ADF-9144-B466CDBBCFAC}" destId="{66FAC97A-C1CA-4342-B655-D028BFB5E721}" srcOrd="0" destOrd="0" presId="urn:microsoft.com/office/officeart/2005/8/layout/vList2"/>
    <dgm:cxn modelId="{7DE25D2E-455A-443D-95C8-A5890CD81D61}" type="presOf" srcId="{DE1207CE-A5BA-4D29-8A4C-81D13EB2A4CC}" destId="{5B9BA0F7-29C6-4947-A92C-487A49BA30CB}" srcOrd="0" destOrd="2" presId="urn:microsoft.com/office/officeart/2005/8/layout/vList2"/>
    <dgm:cxn modelId="{53AA9634-B63B-424F-A4AD-D5F6167AA8BF}" type="presOf" srcId="{40D37E7B-CDE3-45A7-98A2-0DCFE1AC5A12}" destId="{02838910-CD30-48C3-8340-15350B4C48AF}" srcOrd="0" destOrd="0" presId="urn:microsoft.com/office/officeart/2005/8/layout/vList2"/>
    <dgm:cxn modelId="{9676D7D5-E266-4974-A091-BF8F02DC25DA}" srcId="{DB45A2E0-E729-45DB-BF15-D3BAC0A64131}" destId="{9441582F-2BC6-457D-B7E1-313A84804F2D}" srcOrd="4" destOrd="0" parTransId="{77D82513-25C8-4AC9-BE02-E7FBDF843D16}" sibTransId="{6FEC0B5C-A301-41C8-A390-38EE141CDEF9}"/>
    <dgm:cxn modelId="{007A062B-3FEC-4F37-AEFA-957EF6F557B5}" type="presParOf" srcId="{574A5D58-A73C-49FF-8DF2-2AB726931B78}" destId="{66FAC97A-C1CA-4342-B655-D028BFB5E721}" srcOrd="0" destOrd="0" presId="urn:microsoft.com/office/officeart/2005/8/layout/vList2"/>
    <dgm:cxn modelId="{2300DC8E-761F-4772-B88F-12EBF3616DD6}" type="presParOf" srcId="{574A5D58-A73C-49FF-8DF2-2AB726931B78}" destId="{FD2FE478-7CE6-4B48-A090-71DFC56B5529}" srcOrd="1" destOrd="0" presId="urn:microsoft.com/office/officeart/2005/8/layout/vList2"/>
    <dgm:cxn modelId="{3C281525-58AF-4BE0-B0ED-B23F61007274}" type="presParOf" srcId="{574A5D58-A73C-49FF-8DF2-2AB726931B78}" destId="{D2EDFF58-7058-4A82-8072-FC545B7E3904}" srcOrd="2" destOrd="0" presId="urn:microsoft.com/office/officeart/2005/8/layout/vList2"/>
    <dgm:cxn modelId="{AD3B7DE1-B600-4B93-9801-399BE984FE82}" type="presParOf" srcId="{574A5D58-A73C-49FF-8DF2-2AB726931B78}" destId="{5B9BA0F7-29C6-4947-A92C-487A49BA30CB}" srcOrd="3" destOrd="0" presId="urn:microsoft.com/office/officeart/2005/8/layout/vList2"/>
    <dgm:cxn modelId="{AD678BBB-D202-473C-9183-0CCBC1A294DA}" type="presParOf" srcId="{574A5D58-A73C-49FF-8DF2-2AB726931B78}" destId="{279660DF-C160-412D-A2A1-7CA1B31C95AE}" srcOrd="4" destOrd="0" presId="urn:microsoft.com/office/officeart/2005/8/layout/vList2"/>
    <dgm:cxn modelId="{0EA5173B-BA2E-4FAA-BDBD-F34B7BA435BA}" type="presParOf" srcId="{574A5D58-A73C-49FF-8DF2-2AB726931B78}" destId="{02838910-CD30-48C3-8340-15350B4C48AF}" srcOrd="5" destOrd="0" presId="urn:microsoft.com/office/officeart/2005/8/layout/vList2"/>
    <dgm:cxn modelId="{333841B2-B4AA-40E6-A9FF-19148FECCBA0}" type="presParOf" srcId="{574A5D58-A73C-49FF-8DF2-2AB726931B78}" destId="{952A76EB-C262-43A9-97EE-FB8DB29320C6}" srcOrd="6" destOrd="0" presId="urn:microsoft.com/office/officeart/2005/8/layout/vList2"/>
    <dgm:cxn modelId="{C8DC93B0-B1C9-4D3C-A4DD-80D01FE8C335}" type="presParOf" srcId="{574A5D58-A73C-49FF-8DF2-2AB726931B78}" destId="{A51C3276-A12B-4E35-ACE7-F5F88A5C8381}" srcOrd="7" destOrd="0" presId="urn:microsoft.com/office/officeart/2005/8/layout/vList2"/>
    <dgm:cxn modelId="{E8A96F2C-E6F2-4A58-A003-9A4D5F9DFF5E}" type="presParOf" srcId="{574A5D58-A73C-49FF-8DF2-2AB726931B78}" destId="{7F714A92-CFEC-488B-BD2E-508D106AD0B6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12D1131-F707-4F61-A9DB-7B52B828FD8C}">
      <dsp:nvSpPr>
        <dsp:cNvPr id="0" name=""/>
        <dsp:cNvSpPr/>
      </dsp:nvSpPr>
      <dsp:spPr>
        <a:xfrm>
          <a:off x="2386405" y="1347522"/>
          <a:ext cx="3300639" cy="5494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6445"/>
              </a:lnTo>
              <a:lnTo>
                <a:pt x="3300639" y="356445"/>
              </a:lnTo>
              <a:lnTo>
                <a:pt x="3300639" y="54942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C65239-C901-448F-AB93-967FC4838ADA}">
      <dsp:nvSpPr>
        <dsp:cNvPr id="0" name=""/>
        <dsp:cNvSpPr/>
      </dsp:nvSpPr>
      <dsp:spPr>
        <a:xfrm>
          <a:off x="1588443" y="1347522"/>
          <a:ext cx="797961" cy="549423"/>
        </a:xfrm>
        <a:custGeom>
          <a:avLst/>
          <a:gdLst/>
          <a:ahLst/>
          <a:cxnLst/>
          <a:rect l="0" t="0" r="0" b="0"/>
          <a:pathLst>
            <a:path>
              <a:moveTo>
                <a:pt x="797961" y="0"/>
              </a:moveTo>
              <a:lnTo>
                <a:pt x="797961" y="356445"/>
              </a:lnTo>
              <a:lnTo>
                <a:pt x="0" y="356445"/>
              </a:lnTo>
              <a:lnTo>
                <a:pt x="0" y="54942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318C02-B0EB-4169-9C22-9F2177F25A07}">
      <dsp:nvSpPr>
        <dsp:cNvPr id="0" name=""/>
        <dsp:cNvSpPr/>
      </dsp:nvSpPr>
      <dsp:spPr>
        <a:xfrm>
          <a:off x="714994" y="24742"/>
          <a:ext cx="3342820" cy="13227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B8A26B-367E-4E76-AF20-DA8181143006}">
      <dsp:nvSpPr>
        <dsp:cNvPr id="0" name=""/>
        <dsp:cNvSpPr/>
      </dsp:nvSpPr>
      <dsp:spPr>
        <a:xfrm>
          <a:off x="946452" y="244627"/>
          <a:ext cx="3342820" cy="1322779"/>
        </a:xfrm>
        <a:prstGeom prst="roundRect">
          <a:avLst>
            <a:gd name="adj" fmla="val 10000"/>
          </a:avLst>
        </a:prstGeom>
        <a:solidFill>
          <a:srgbClr val="FFC0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000" kern="1200" baseline="0" dirty="0" smtClean="0"/>
            <a:t>Městská charita</a:t>
          </a:r>
          <a:endParaRPr lang="cs-CZ" sz="4000" kern="1200" baseline="0" dirty="0"/>
        </a:p>
      </dsp:txBody>
      <dsp:txXfrm>
        <a:off x="946452" y="244627"/>
        <a:ext cx="3342820" cy="1322779"/>
      </dsp:txXfrm>
    </dsp:sp>
    <dsp:sp modelId="{4B511E64-ED6A-4D9F-A108-2EBD8D391DBC}">
      <dsp:nvSpPr>
        <dsp:cNvPr id="0" name=""/>
        <dsp:cNvSpPr/>
      </dsp:nvSpPr>
      <dsp:spPr>
        <a:xfrm>
          <a:off x="138927" y="1896945"/>
          <a:ext cx="2899032" cy="23759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05E909-B017-48FA-9D1A-572D2A4899BA}">
      <dsp:nvSpPr>
        <dsp:cNvPr id="0" name=""/>
        <dsp:cNvSpPr/>
      </dsp:nvSpPr>
      <dsp:spPr>
        <a:xfrm>
          <a:off x="370384" y="2116830"/>
          <a:ext cx="2899032" cy="2375910"/>
        </a:xfrm>
        <a:prstGeom prst="cloud">
          <a:avLst/>
        </a:prstGeom>
        <a:solidFill>
          <a:srgbClr val="FFC0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000" kern="1200" baseline="0" dirty="0" smtClean="0"/>
            <a:t>Komplexní domácí péče</a:t>
          </a:r>
          <a:endParaRPr lang="cs-CZ" sz="3000" kern="1200" baseline="0" dirty="0"/>
        </a:p>
      </dsp:txBody>
      <dsp:txXfrm>
        <a:off x="370384" y="2116830"/>
        <a:ext cx="2899032" cy="2375910"/>
      </dsp:txXfrm>
    </dsp:sp>
    <dsp:sp modelId="{F4024E98-3F42-4D35-8183-535F6E867945}">
      <dsp:nvSpPr>
        <dsp:cNvPr id="0" name=""/>
        <dsp:cNvSpPr/>
      </dsp:nvSpPr>
      <dsp:spPr>
        <a:xfrm>
          <a:off x="3523310" y="1896945"/>
          <a:ext cx="4327468" cy="21423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2EFD0F-FDED-4B68-B7FD-08C4F4EFB990}">
      <dsp:nvSpPr>
        <dsp:cNvPr id="0" name=""/>
        <dsp:cNvSpPr/>
      </dsp:nvSpPr>
      <dsp:spPr>
        <a:xfrm>
          <a:off x="3754767" y="2116830"/>
          <a:ext cx="4327468" cy="2142387"/>
        </a:xfrm>
        <a:prstGeom prst="cloud">
          <a:avLst/>
        </a:prstGeom>
        <a:solidFill>
          <a:srgbClr val="FFC0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000" kern="1200" baseline="0" dirty="0" smtClean="0"/>
            <a:t>Oblast sociálně znevýhodněných </a:t>
          </a:r>
          <a:endParaRPr lang="cs-CZ" sz="3000" kern="1200" baseline="0" dirty="0"/>
        </a:p>
      </dsp:txBody>
      <dsp:txXfrm>
        <a:off x="3754767" y="2116830"/>
        <a:ext cx="4327468" cy="214238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4C3762-B22E-48B7-B413-A54DAB39939B}">
      <dsp:nvSpPr>
        <dsp:cNvPr id="0" name=""/>
        <dsp:cNvSpPr/>
      </dsp:nvSpPr>
      <dsp:spPr>
        <a:xfrm>
          <a:off x="0" y="302333"/>
          <a:ext cx="8229600" cy="553952"/>
        </a:xfrm>
        <a:prstGeom prst="roundRect">
          <a:avLst/>
        </a:prstGeom>
        <a:solidFill>
          <a:srgbClr val="FFC000">
            <a:alpha val="81000"/>
          </a:srgb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b="1" i="0" kern="1200" baseline="0" dirty="0" smtClean="0">
              <a:solidFill>
                <a:schemeClr val="tx1"/>
              </a:solidFill>
            </a:rPr>
            <a:t>Pečovatelská služba (obědy, nákup, úklid..)</a:t>
          </a:r>
          <a:endParaRPr lang="cs-CZ" sz="2300" b="1" i="0" kern="1200" baseline="0" dirty="0">
            <a:solidFill>
              <a:schemeClr val="tx1"/>
            </a:solidFill>
          </a:endParaRPr>
        </a:p>
      </dsp:txBody>
      <dsp:txXfrm>
        <a:off x="0" y="302333"/>
        <a:ext cx="8229600" cy="553952"/>
      </dsp:txXfrm>
    </dsp:sp>
    <dsp:sp modelId="{1ED97201-3644-4983-BDDA-07607DBEE316}">
      <dsp:nvSpPr>
        <dsp:cNvPr id="0" name=""/>
        <dsp:cNvSpPr/>
      </dsp:nvSpPr>
      <dsp:spPr>
        <a:xfrm>
          <a:off x="0" y="934046"/>
          <a:ext cx="8229600" cy="647595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b="1" i="0" kern="1200" baseline="0" dirty="0" smtClean="0">
              <a:solidFill>
                <a:schemeClr val="tx1"/>
              </a:solidFill>
            </a:rPr>
            <a:t>Osobní asistence (u klienta déle než hodinu)</a:t>
          </a:r>
          <a:endParaRPr lang="cs-CZ" sz="2300" b="1" i="0" kern="1200" baseline="0" dirty="0">
            <a:solidFill>
              <a:schemeClr val="tx1"/>
            </a:solidFill>
          </a:endParaRPr>
        </a:p>
      </dsp:txBody>
      <dsp:txXfrm>
        <a:off x="0" y="934046"/>
        <a:ext cx="8229600" cy="647595"/>
      </dsp:txXfrm>
    </dsp:sp>
    <dsp:sp modelId="{867DCB15-4CE2-4C8A-B20A-1D4A8AD70CDE}">
      <dsp:nvSpPr>
        <dsp:cNvPr id="0" name=""/>
        <dsp:cNvSpPr/>
      </dsp:nvSpPr>
      <dsp:spPr>
        <a:xfrm>
          <a:off x="0" y="1659401"/>
          <a:ext cx="8229600" cy="647595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b="1" i="0" kern="1200" baseline="0" dirty="0" smtClean="0">
              <a:solidFill>
                <a:schemeClr val="tx1"/>
              </a:solidFill>
            </a:rPr>
            <a:t>Ošetřovatelská služba (zdravotní úkony přes pojišťovny)</a:t>
          </a:r>
          <a:endParaRPr lang="cs-CZ" sz="2300" b="1" i="0" kern="1200" baseline="0" dirty="0">
            <a:solidFill>
              <a:schemeClr val="tx1"/>
            </a:solidFill>
          </a:endParaRPr>
        </a:p>
      </dsp:txBody>
      <dsp:txXfrm>
        <a:off x="0" y="1659401"/>
        <a:ext cx="8229600" cy="647595"/>
      </dsp:txXfrm>
    </dsp:sp>
    <dsp:sp modelId="{64220A9C-2697-4A72-9A97-457D31BDE679}">
      <dsp:nvSpPr>
        <dsp:cNvPr id="0" name=""/>
        <dsp:cNvSpPr/>
      </dsp:nvSpPr>
      <dsp:spPr>
        <a:xfrm>
          <a:off x="0" y="2415751"/>
          <a:ext cx="8229600" cy="647595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b="1" kern="1200" dirty="0" smtClean="0">
              <a:solidFill>
                <a:schemeClr val="tx1"/>
              </a:solidFill>
            </a:rPr>
            <a:t>Domácí hospicová péče</a:t>
          </a:r>
          <a:endParaRPr lang="cs-CZ" sz="2300" b="1" kern="1200" dirty="0">
            <a:solidFill>
              <a:schemeClr val="tx1"/>
            </a:solidFill>
          </a:endParaRPr>
        </a:p>
      </dsp:txBody>
      <dsp:txXfrm>
        <a:off x="0" y="2415751"/>
        <a:ext cx="8229600" cy="647595"/>
      </dsp:txXfrm>
    </dsp:sp>
    <dsp:sp modelId="{8E6035B7-7F58-4F7E-9A45-3736B380772E}">
      <dsp:nvSpPr>
        <dsp:cNvPr id="0" name=""/>
        <dsp:cNvSpPr/>
      </dsp:nvSpPr>
      <dsp:spPr>
        <a:xfrm>
          <a:off x="0" y="3169812"/>
          <a:ext cx="8229600" cy="647595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b="1" i="0" kern="1200" baseline="0" dirty="0" smtClean="0">
              <a:solidFill>
                <a:schemeClr val="tx1"/>
              </a:solidFill>
            </a:rPr>
            <a:t>Půjčovna kompenzačních pomůcek</a:t>
          </a:r>
          <a:endParaRPr lang="cs-CZ" sz="2300" b="1" i="0" kern="1200" baseline="0" dirty="0">
            <a:solidFill>
              <a:schemeClr val="tx1"/>
            </a:solidFill>
          </a:endParaRPr>
        </a:p>
      </dsp:txBody>
      <dsp:txXfrm>
        <a:off x="0" y="3169812"/>
        <a:ext cx="8229600" cy="647595"/>
      </dsp:txXfrm>
    </dsp:sp>
    <dsp:sp modelId="{71878BF4-6388-4DCD-AD12-8FBC7FA92220}">
      <dsp:nvSpPr>
        <dsp:cNvPr id="0" name=""/>
        <dsp:cNvSpPr/>
      </dsp:nvSpPr>
      <dsp:spPr>
        <a:xfrm>
          <a:off x="0" y="4137800"/>
          <a:ext cx="8229600" cy="647595"/>
        </a:xfrm>
        <a:prstGeom prst="roundRect">
          <a:avLst/>
        </a:prstGeom>
        <a:solidFill>
          <a:srgbClr val="FFC000"/>
        </a:solidFill>
        <a:ln w="508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b="1" i="0" kern="1200" baseline="0" dirty="0" smtClean="0">
              <a:solidFill>
                <a:schemeClr val="tx1"/>
              </a:solidFill>
            </a:rPr>
            <a:t>Dětské centrum Beruška</a:t>
          </a:r>
          <a:endParaRPr lang="cs-CZ" sz="2300" b="1" i="0" kern="1200" baseline="0" dirty="0">
            <a:solidFill>
              <a:schemeClr val="tx1"/>
            </a:solidFill>
          </a:endParaRPr>
        </a:p>
      </dsp:txBody>
      <dsp:txXfrm>
        <a:off x="0" y="4137800"/>
        <a:ext cx="8229600" cy="64759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FAC97A-C1CA-4342-B655-D028BFB5E721}">
      <dsp:nvSpPr>
        <dsp:cNvPr id="0" name=""/>
        <dsp:cNvSpPr/>
      </dsp:nvSpPr>
      <dsp:spPr>
        <a:xfrm>
          <a:off x="0" y="125747"/>
          <a:ext cx="8229600" cy="527670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Domino (terapeutické a volnočasové aktivity pro </a:t>
          </a:r>
          <a:r>
            <a:rPr lang="cs-CZ" sz="2200" b="1" i="0" kern="1200" baseline="0" dirty="0" smtClean="0">
              <a:solidFill>
                <a:schemeClr val="tx1"/>
              </a:solidFill>
            </a:rPr>
            <a:t>duševně</a:t>
          </a:r>
          <a:r>
            <a:rPr lang="cs-CZ" sz="2200" b="1" kern="1200" dirty="0" smtClean="0">
              <a:solidFill>
                <a:schemeClr val="tx1"/>
              </a:solidFill>
            </a:rPr>
            <a:t> nemocné)</a:t>
          </a:r>
          <a:endParaRPr lang="cs-CZ" sz="2200" b="1" kern="1200" dirty="0">
            <a:solidFill>
              <a:schemeClr val="tx1"/>
            </a:solidFill>
          </a:endParaRPr>
        </a:p>
      </dsp:txBody>
      <dsp:txXfrm>
        <a:off x="0" y="125747"/>
        <a:ext cx="8229600" cy="527670"/>
      </dsp:txXfrm>
    </dsp:sp>
    <dsp:sp modelId="{D2EDFF58-7058-4A82-8072-FC545B7E3904}">
      <dsp:nvSpPr>
        <dsp:cNvPr id="0" name=""/>
        <dsp:cNvSpPr/>
      </dsp:nvSpPr>
      <dsp:spPr>
        <a:xfrm>
          <a:off x="0" y="745642"/>
          <a:ext cx="8229600" cy="527670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i="0" kern="1200" baseline="0" dirty="0" smtClean="0">
              <a:solidFill>
                <a:schemeClr val="tx1"/>
              </a:solidFill>
            </a:rPr>
            <a:t>Dům sv. Pavla </a:t>
          </a:r>
          <a:r>
            <a:rPr lang="cs-CZ" sz="2200" b="1" i="0" kern="1200" baseline="0" smtClean="0">
              <a:solidFill>
                <a:schemeClr val="tx1"/>
              </a:solidFill>
            </a:rPr>
            <a:t>(pomoc lidem </a:t>
          </a:r>
          <a:r>
            <a:rPr lang="cs-CZ" sz="2200" b="1" i="0" kern="1200" baseline="0" dirty="0" smtClean="0">
              <a:solidFill>
                <a:schemeClr val="tx1"/>
              </a:solidFill>
            </a:rPr>
            <a:t>bez domova)</a:t>
          </a:r>
          <a:endParaRPr lang="cs-CZ" sz="2200" b="1" i="0" kern="1200" baseline="0" dirty="0">
            <a:solidFill>
              <a:schemeClr val="tx1"/>
            </a:solidFill>
          </a:endParaRPr>
        </a:p>
      </dsp:txBody>
      <dsp:txXfrm>
        <a:off x="0" y="745642"/>
        <a:ext cx="8229600" cy="527670"/>
      </dsp:txXfrm>
    </dsp:sp>
    <dsp:sp modelId="{5B9BA0F7-29C6-4947-A92C-487A49BA30CB}">
      <dsp:nvSpPr>
        <dsp:cNvPr id="0" name=""/>
        <dsp:cNvSpPr/>
      </dsp:nvSpPr>
      <dsp:spPr>
        <a:xfrm>
          <a:off x="0" y="1259121"/>
          <a:ext cx="8229600" cy="8880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1700" kern="1200" dirty="0" smtClean="0"/>
            <a:t>Azylový dům</a:t>
          </a:r>
          <a:endParaRPr lang="cs-CZ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1700" kern="1200" dirty="0" smtClean="0"/>
            <a:t>Noclehárna</a:t>
          </a:r>
          <a:endParaRPr lang="cs-CZ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1700" kern="1200" dirty="0" err="1" smtClean="0"/>
            <a:t>Nízkoprahové</a:t>
          </a:r>
          <a:r>
            <a:rPr lang="cs-CZ" sz="1700" kern="1200" dirty="0" smtClean="0"/>
            <a:t> denní centrum (teplo, hygiena, polévky…)</a:t>
          </a:r>
          <a:endParaRPr lang="cs-CZ" sz="1700" kern="1200" dirty="0"/>
        </a:p>
      </dsp:txBody>
      <dsp:txXfrm>
        <a:off x="0" y="1259121"/>
        <a:ext cx="8229600" cy="888030"/>
      </dsp:txXfrm>
    </dsp:sp>
    <dsp:sp modelId="{279660DF-C160-412D-A2A1-7CA1B31C95AE}">
      <dsp:nvSpPr>
        <dsp:cNvPr id="0" name=""/>
        <dsp:cNvSpPr/>
      </dsp:nvSpPr>
      <dsp:spPr>
        <a:xfrm>
          <a:off x="0" y="2147151"/>
          <a:ext cx="8229600" cy="527670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err="1" smtClean="0"/>
            <a:t>Nízkoprah</a:t>
          </a:r>
          <a:r>
            <a:rPr lang="cs-CZ" sz="2200" b="1" kern="1200" dirty="0" err="1" smtClean="0">
              <a:solidFill>
                <a:schemeClr val="tx1"/>
              </a:solidFill>
            </a:rPr>
            <a:t>ová</a:t>
          </a:r>
          <a:r>
            <a:rPr lang="cs-CZ" sz="2200" b="1" kern="1200" dirty="0" smtClean="0">
              <a:solidFill>
                <a:schemeClr val="tx1"/>
              </a:solidFill>
            </a:rPr>
            <a:t> centra pro děti a mládež</a:t>
          </a:r>
          <a:endParaRPr lang="cs-CZ" sz="2200" b="1" kern="1200" dirty="0">
            <a:solidFill>
              <a:schemeClr val="tx1"/>
            </a:solidFill>
          </a:endParaRPr>
        </a:p>
      </dsp:txBody>
      <dsp:txXfrm>
        <a:off x="0" y="2147151"/>
        <a:ext cx="8229600" cy="527670"/>
      </dsp:txXfrm>
    </dsp:sp>
    <dsp:sp modelId="{02838910-CD30-48C3-8340-15350B4C48AF}">
      <dsp:nvSpPr>
        <dsp:cNvPr id="0" name=""/>
        <dsp:cNvSpPr/>
      </dsp:nvSpPr>
      <dsp:spPr>
        <a:xfrm>
          <a:off x="0" y="2674821"/>
          <a:ext cx="8229600" cy="5920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1700" kern="1200" dirty="0" err="1" smtClean="0"/>
            <a:t>Jiloro</a:t>
          </a:r>
          <a:endParaRPr lang="cs-CZ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1700" kern="1200" dirty="0" smtClean="0"/>
            <a:t>V.I.P</a:t>
          </a:r>
          <a:endParaRPr lang="cs-CZ" sz="1700" kern="1200" dirty="0"/>
        </a:p>
      </dsp:txBody>
      <dsp:txXfrm>
        <a:off x="0" y="2674821"/>
        <a:ext cx="8229600" cy="592020"/>
      </dsp:txXfrm>
    </dsp:sp>
    <dsp:sp modelId="{952A76EB-C262-43A9-97EE-FB8DB29320C6}">
      <dsp:nvSpPr>
        <dsp:cNvPr id="0" name=""/>
        <dsp:cNvSpPr/>
      </dsp:nvSpPr>
      <dsp:spPr>
        <a:xfrm>
          <a:off x="0" y="3266841"/>
          <a:ext cx="8229600" cy="527670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Terénní program (bezdomovci, děti a mládež, duševně nemocní)</a:t>
          </a:r>
          <a:endParaRPr lang="cs-CZ" sz="2200" b="1" kern="1200" dirty="0">
            <a:solidFill>
              <a:schemeClr val="tx1"/>
            </a:solidFill>
          </a:endParaRPr>
        </a:p>
      </dsp:txBody>
      <dsp:txXfrm>
        <a:off x="0" y="3266841"/>
        <a:ext cx="8229600" cy="527670"/>
      </dsp:txXfrm>
    </dsp:sp>
    <dsp:sp modelId="{7F714A92-CFEC-488B-BD2E-508D106AD0B6}">
      <dsp:nvSpPr>
        <dsp:cNvPr id="0" name=""/>
        <dsp:cNvSpPr/>
      </dsp:nvSpPr>
      <dsp:spPr>
        <a:xfrm>
          <a:off x="0" y="3857871"/>
          <a:ext cx="8229600" cy="527670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Tranzitní program (doprovázení žáků na praktické zaměstnání)</a:t>
          </a:r>
          <a:endParaRPr lang="cs-CZ" sz="2200" b="1" kern="1200" dirty="0">
            <a:solidFill>
              <a:schemeClr val="tx1"/>
            </a:solidFill>
          </a:endParaRPr>
        </a:p>
      </dsp:txBody>
      <dsp:txXfrm>
        <a:off x="0" y="3857871"/>
        <a:ext cx="8229600" cy="5276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12CD7C4-4C56-405A-9BCD-F4B6BD576DB3}" type="datetimeFigureOut">
              <a:rPr lang="cs-CZ"/>
              <a:pPr>
                <a:defRPr/>
              </a:pPr>
              <a:t>6.6.2012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E3AA0F8-1791-4106-A3D8-E19D5497162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3AA0F8-1791-4106-A3D8-E19D54971620}" type="slidenum">
              <a:rPr lang="cs-CZ" smtClean="0"/>
              <a:pPr>
                <a:defRPr/>
              </a:pPr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399F9-7080-40FF-9849-E77B5B428951}" type="datetime1">
              <a:rPr lang="cs-CZ"/>
              <a:pPr>
                <a:defRPr/>
              </a:pPr>
              <a:t>6.6.2012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www.mchcb.cz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46FAC-15A2-40E0-939E-9ECB598F510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BE588-7BB8-408A-A8F9-3314BAFE5B7C}" type="datetime1">
              <a:rPr lang="cs-CZ"/>
              <a:pPr>
                <a:defRPr/>
              </a:pPr>
              <a:t>6.6.2012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www.mchcb.cz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AE422-2862-4B95-BB8E-2308697C9C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3FDAB-E14C-4AAE-ABEF-15738AB2279E}" type="datetime1">
              <a:rPr lang="cs-CZ"/>
              <a:pPr>
                <a:defRPr/>
              </a:pPr>
              <a:t>6.6.2012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www.mchcb.cz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C1F6C-6013-4697-A5B5-15F5484A05F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0FE73-D556-4EEB-BFD0-E820DFFD30CE}" type="datetime1">
              <a:rPr lang="cs-CZ"/>
              <a:pPr>
                <a:defRPr/>
              </a:pPr>
              <a:t>6.6.2012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www.mchcb.cz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2DFC2-B774-44E6-831F-1BC2D51C0E4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D96C7-ABC9-49F0-9F04-B3B33ED5A29E}" type="datetime1">
              <a:rPr lang="cs-CZ"/>
              <a:pPr>
                <a:defRPr/>
              </a:pPr>
              <a:t>6.6.2012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www.mchcb.cz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8F334-4620-44F6-9B67-8B7ED2C089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54796-DC68-4522-B061-A77AD2FEC5AC}" type="datetime1">
              <a:rPr lang="cs-CZ"/>
              <a:pPr>
                <a:defRPr/>
              </a:pPr>
              <a:t>6.6.2012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www.mchcb.cz</a:t>
            </a:r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CB441-120D-415F-AF92-B32D02D8F2C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C2141-068C-4597-8E8B-676AF8DCCB35}" type="datetime1">
              <a:rPr lang="cs-CZ"/>
              <a:pPr>
                <a:defRPr/>
              </a:pPr>
              <a:t>6.6.2012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www.mchcb.cz</a:t>
            </a:r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AEE1F-8BD6-4CA2-B582-A4336F4C34C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36288-E7BD-42CF-806A-E28660A77A65}" type="datetime1">
              <a:rPr lang="cs-CZ"/>
              <a:pPr>
                <a:defRPr/>
              </a:pPr>
              <a:t>6.6.2012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www.mchcb.cz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3F662-0CFD-46A5-ADC2-0A44C857FE4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A7194-F50F-4684-9920-14E77702C9BD}" type="datetime1">
              <a:rPr lang="cs-CZ"/>
              <a:pPr>
                <a:defRPr/>
              </a:pPr>
              <a:t>6.6.2012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www.mchcb.cz</a:t>
            </a:r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2CAA5-955E-4684-83F8-0A074AC70BD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81AC8-F449-4488-80FC-C1960F4FB9E3}" type="datetime1">
              <a:rPr lang="cs-CZ"/>
              <a:pPr>
                <a:defRPr/>
              </a:pPr>
              <a:t>6.6.2012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www.mchcb.cz</a:t>
            </a:r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6E778-3372-41B0-BCDC-BB81B77C015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316E6-C8E0-436F-89D2-5FD2B3CF839B}" type="datetime1">
              <a:rPr lang="cs-CZ"/>
              <a:pPr>
                <a:defRPr/>
              </a:pPr>
              <a:t>6.6.2012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www.mchcb.cz</a:t>
            </a:r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5407-37BE-41AB-BD71-B1423A87B5F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C30CF1A-0218-4767-8033-9CC04F8C5761}" type="datetime1">
              <a:rPr lang="cs-CZ"/>
              <a:pPr>
                <a:defRPr/>
              </a:pPr>
              <a:t>6.6.2012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cs-CZ"/>
              <a:t>www.mchcb.cz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CC0F6E9-9C02-46B3-9BF8-F734C56DBE3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 dir="d"/>
  </p:transition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jpeg"/><Relationship Id="rId7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microsoft.com/office/2007/relationships/diagramDrawing" Target="../diagrams/drawin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smtClean="0"/>
              <a:t>Pokus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mtClean="0"/>
              <a:t>Jen tak</a:t>
            </a:r>
            <a:endParaRPr lang="cs-CZ" dirty="0" smtClean="0"/>
          </a:p>
        </p:txBody>
      </p:sp>
      <p:pic>
        <p:nvPicPr>
          <p:cNvPr id="4" name="Obrázek 3" descr="obálka 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32656"/>
            <a:ext cx="9144000" cy="6073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7" name="TextovéPole 5"/>
          <p:cNvSpPr txBox="1">
            <a:spLocks noChangeArrowheads="1"/>
          </p:cNvSpPr>
          <p:nvPr/>
        </p:nvSpPr>
        <p:spPr bwMode="auto">
          <a:xfrm>
            <a:off x="179388" y="981075"/>
            <a:ext cx="51133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6000">
                <a:solidFill>
                  <a:srgbClr val="FFC000"/>
                </a:solidFill>
                <a:latin typeface="Calibri" pitchFamily="34" charset="0"/>
              </a:rPr>
              <a:t>Městská charita</a:t>
            </a:r>
          </a:p>
        </p:txBody>
      </p:sp>
      <p:sp>
        <p:nvSpPr>
          <p:cNvPr id="3078" name="TextovéPole 8"/>
          <p:cNvSpPr txBox="1">
            <a:spLocks noChangeArrowheads="1"/>
          </p:cNvSpPr>
          <p:nvPr/>
        </p:nvSpPr>
        <p:spPr bwMode="auto">
          <a:xfrm>
            <a:off x="250825" y="3573463"/>
            <a:ext cx="3097213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>
                <a:solidFill>
                  <a:srgbClr val="FFC000"/>
                </a:solidFill>
                <a:latin typeface="Calibri" pitchFamily="34" charset="0"/>
              </a:rPr>
              <a:t>České Budějovice</a:t>
            </a:r>
          </a:p>
        </p:txBody>
      </p:sp>
      <p:pic>
        <p:nvPicPr>
          <p:cNvPr id="3079" name="Obrázek 11" descr="znak CH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9788" y="5445125"/>
            <a:ext cx="560387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214346" y="0"/>
            <a:ext cx="9612513" cy="7090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1">
                <a:alpha val="4000"/>
              </a:schemeClr>
            </a:outerShdw>
          </a:effec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42976" y="214290"/>
            <a:ext cx="8229600" cy="1143000"/>
          </a:xfrm>
        </p:spPr>
        <p:txBody>
          <a:bodyPr/>
          <a:lstStyle/>
          <a:p>
            <a:r>
              <a:rPr lang="cs-CZ" sz="4000" b="1" dirty="0" smtClean="0"/>
              <a:t>Domino – služba pro lidi s duševním onemocněním</a:t>
            </a:r>
            <a:endParaRPr lang="cs-CZ" sz="4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-64" y="1428712"/>
            <a:ext cx="9144064" cy="5429288"/>
          </a:xfrm>
        </p:spPr>
        <p:txBody>
          <a:bodyPr/>
          <a:lstStyle/>
          <a:p>
            <a:r>
              <a:rPr lang="cs-CZ" sz="2400" dirty="0" smtClean="0"/>
              <a:t>Služba následné péče pro lidi s chronickým duševním onemocněním </a:t>
            </a:r>
            <a:r>
              <a:rPr lang="cs-CZ" sz="2400" dirty="0" smtClean="0"/>
              <a:t>starší </a:t>
            </a:r>
            <a:r>
              <a:rPr lang="cs-CZ" sz="2400" dirty="0" smtClean="0"/>
              <a:t>18 </a:t>
            </a:r>
            <a:r>
              <a:rPr lang="cs-CZ" sz="2400" dirty="0" smtClean="0"/>
              <a:t>let</a:t>
            </a:r>
          </a:p>
          <a:p>
            <a:pPr>
              <a:buNone/>
            </a:pPr>
            <a:endParaRPr lang="cs-CZ" sz="1100" b="1" dirty="0" smtClean="0"/>
          </a:p>
          <a:p>
            <a:pPr>
              <a:buNone/>
            </a:pPr>
            <a:r>
              <a:rPr lang="cs-CZ" sz="2400" i="1" dirty="0" smtClean="0"/>
              <a:t>Co </a:t>
            </a:r>
            <a:r>
              <a:rPr lang="cs-CZ" sz="2400" i="1" dirty="0" smtClean="0"/>
              <a:t>nabízíme: </a:t>
            </a:r>
          </a:p>
          <a:p>
            <a:r>
              <a:rPr lang="cs-CZ" sz="2400" b="1" i="1" dirty="0" smtClean="0"/>
              <a:t>Sociálně terapeutické aktivity </a:t>
            </a:r>
            <a:r>
              <a:rPr lang="cs-CZ" sz="2400" dirty="0" smtClean="0"/>
              <a:t>(mozkový jogging, </a:t>
            </a:r>
            <a:r>
              <a:rPr lang="cs-CZ" sz="2400" dirty="0" err="1" smtClean="0"/>
              <a:t>arteterapie</a:t>
            </a:r>
            <a:r>
              <a:rPr lang="cs-CZ" sz="2400" dirty="0" smtClean="0"/>
              <a:t>, </a:t>
            </a:r>
            <a:r>
              <a:rPr lang="cs-CZ" sz="2400" dirty="0" err="1" smtClean="0"/>
              <a:t>canisterapie</a:t>
            </a:r>
            <a:r>
              <a:rPr lang="cs-CZ" sz="2400" dirty="0" smtClean="0"/>
              <a:t>, psychoterapie,…)</a:t>
            </a:r>
          </a:p>
          <a:p>
            <a:r>
              <a:rPr lang="cs-CZ" sz="2400" b="1" i="1" dirty="0" smtClean="0"/>
              <a:t>Volnočasové aktivity </a:t>
            </a:r>
            <a:r>
              <a:rPr lang="cs-CZ" sz="2400" dirty="0" smtClean="0"/>
              <a:t>(turistický klub, kulinářské umění, výuka anglického jazyka,…)</a:t>
            </a:r>
          </a:p>
          <a:p>
            <a:r>
              <a:rPr lang="cs-CZ" sz="2400" b="1" i="1" dirty="0" smtClean="0"/>
              <a:t>Terénní práce </a:t>
            </a:r>
            <a:r>
              <a:rPr lang="cs-CZ" sz="2400" dirty="0" smtClean="0"/>
              <a:t>(doprovod na úřady a jiné instituce, nácvik péče o domácnost)</a:t>
            </a:r>
          </a:p>
          <a:p>
            <a:r>
              <a:rPr lang="cs-CZ" sz="2400" b="1" dirty="0" smtClean="0"/>
              <a:t>Sociálně terapeutické dílny </a:t>
            </a:r>
            <a:r>
              <a:rPr lang="cs-CZ" sz="2400" dirty="0" smtClean="0"/>
              <a:t>(keramická a textilní dílna</a:t>
            </a:r>
            <a:r>
              <a:rPr lang="cs-CZ" sz="2400" dirty="0" smtClean="0"/>
              <a:t>)</a:t>
            </a:r>
          </a:p>
          <a:p>
            <a:pPr>
              <a:buNone/>
            </a:pPr>
            <a:endParaRPr lang="cs-CZ" sz="1600" dirty="0" smtClean="0"/>
          </a:p>
          <a:p>
            <a:pPr>
              <a:buNone/>
            </a:pPr>
            <a:r>
              <a:rPr lang="cs-CZ" sz="2400" b="1" i="1" dirty="0" smtClean="0"/>
              <a:t>Cílem: </a:t>
            </a:r>
            <a:r>
              <a:rPr lang="cs-CZ" sz="2400" b="1" i="1" dirty="0" err="1" smtClean="0"/>
              <a:t>znovuzačlenění</a:t>
            </a:r>
            <a:r>
              <a:rPr lang="cs-CZ" sz="2400" b="1" i="1" dirty="0" smtClean="0"/>
              <a:t> osob s duševním onemocněním do běžného    </a:t>
            </a:r>
            <a:r>
              <a:rPr lang="cs-CZ" sz="2400" b="1" i="1" dirty="0" smtClean="0"/>
              <a:t>        </a:t>
            </a:r>
          </a:p>
          <a:p>
            <a:pPr>
              <a:buNone/>
            </a:pPr>
            <a:r>
              <a:rPr lang="cs-CZ" sz="2400" b="1" i="1" dirty="0" smtClean="0"/>
              <a:t>	</a:t>
            </a:r>
            <a:r>
              <a:rPr lang="cs-CZ" sz="2400" b="1" i="1" dirty="0" smtClean="0"/>
              <a:t>	života </a:t>
            </a:r>
            <a:r>
              <a:rPr lang="cs-CZ" sz="2400" b="1" i="1" dirty="0" smtClean="0"/>
              <a:t>a do společnosti</a:t>
            </a:r>
          </a:p>
          <a:p>
            <a:pPr>
              <a:buNone/>
            </a:pPr>
            <a:endParaRPr lang="cs-CZ" sz="2800" dirty="0"/>
          </a:p>
        </p:txBody>
      </p:sp>
      <p:pic>
        <p:nvPicPr>
          <p:cNvPr id="5" name="obrázek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42852"/>
            <a:ext cx="1214414" cy="1244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3008313" cy="1162050"/>
          </a:xfrm>
          <a:solidFill>
            <a:srgbClr val="FFC000"/>
          </a:solidFill>
        </p:spPr>
        <p:txBody>
          <a:bodyPr anchor="ctr"/>
          <a:lstStyle/>
          <a:p>
            <a:pPr algn="ctr"/>
            <a:r>
              <a:rPr lang="cs-CZ" sz="4400" dirty="0" smtClean="0"/>
              <a:t>Kontakty</a:t>
            </a:r>
            <a:endParaRPr lang="cs-CZ" sz="4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57620" y="1004887"/>
            <a:ext cx="5111750" cy="5853113"/>
          </a:xfrm>
        </p:spPr>
        <p:txBody>
          <a:bodyPr/>
          <a:lstStyle/>
          <a:p>
            <a:pPr>
              <a:buNone/>
            </a:pPr>
            <a:r>
              <a:rPr lang="cs-CZ" sz="1800" b="1" dirty="0" smtClean="0"/>
              <a:t>Josef </a:t>
            </a:r>
            <a:r>
              <a:rPr lang="cs-CZ" sz="1800" b="1" dirty="0" err="1" smtClean="0"/>
              <a:t>Hes</a:t>
            </a:r>
            <a:r>
              <a:rPr lang="cs-CZ" sz="1800" b="1" dirty="0" smtClean="0"/>
              <a:t> Mgr</a:t>
            </a:r>
            <a:r>
              <a:rPr lang="cs-CZ" sz="1800" dirty="0" smtClean="0"/>
              <a:t>. </a:t>
            </a:r>
            <a:r>
              <a:rPr lang="cs-CZ" sz="1800" b="1" dirty="0" smtClean="0"/>
              <a:t>ředitel </a:t>
            </a:r>
            <a:endParaRPr lang="cs-CZ" sz="1800" dirty="0" smtClean="0"/>
          </a:p>
          <a:p>
            <a:pPr>
              <a:buNone/>
            </a:pPr>
            <a:r>
              <a:rPr lang="cs-CZ" sz="1800" dirty="0" smtClean="0"/>
              <a:t>tel. 387 718 202, 731 604 500</a:t>
            </a:r>
          </a:p>
          <a:p>
            <a:pPr>
              <a:buNone/>
            </a:pPr>
            <a:r>
              <a:rPr lang="cs-CZ" sz="1800" dirty="0" err="1" smtClean="0"/>
              <a:t>josef.hes</a:t>
            </a:r>
            <a:r>
              <a:rPr lang="cs-CZ" sz="1800" dirty="0" smtClean="0"/>
              <a:t>@</a:t>
            </a:r>
            <a:r>
              <a:rPr lang="cs-CZ" sz="1800" dirty="0" err="1" smtClean="0"/>
              <a:t>mchcb.cz</a:t>
            </a:r>
            <a:r>
              <a:rPr lang="cs-CZ" sz="1800" dirty="0" smtClean="0"/>
              <a:t>, </a:t>
            </a:r>
            <a:r>
              <a:rPr lang="cs-CZ" sz="1800" dirty="0" err="1" smtClean="0"/>
              <a:t>reditel</a:t>
            </a:r>
            <a:r>
              <a:rPr lang="cs-CZ" sz="1800" dirty="0" smtClean="0"/>
              <a:t>@</a:t>
            </a:r>
            <a:r>
              <a:rPr lang="cs-CZ" sz="1800" dirty="0" err="1" smtClean="0"/>
              <a:t>mchcb.cz</a:t>
            </a:r>
            <a:r>
              <a:rPr lang="cs-CZ" sz="1800" dirty="0" smtClean="0"/>
              <a:t> </a:t>
            </a:r>
          </a:p>
          <a:p>
            <a:pPr>
              <a:buNone/>
            </a:pPr>
            <a:r>
              <a:rPr lang="cs-CZ" sz="1800" dirty="0" smtClean="0"/>
              <a:t>  </a:t>
            </a:r>
          </a:p>
          <a:p>
            <a:pPr>
              <a:buNone/>
            </a:pPr>
            <a:r>
              <a:rPr lang="cs-CZ" sz="1800" b="1" dirty="0" smtClean="0"/>
              <a:t>Zuzana Černá Bc</a:t>
            </a:r>
            <a:r>
              <a:rPr lang="cs-CZ" sz="1800" dirty="0" smtClean="0"/>
              <a:t>. </a:t>
            </a:r>
            <a:r>
              <a:rPr lang="cs-CZ" sz="1800" b="1" dirty="0" smtClean="0"/>
              <a:t>manažerka</a:t>
            </a:r>
            <a:r>
              <a:rPr lang="cs-CZ" sz="1800" dirty="0" smtClean="0"/>
              <a:t> </a:t>
            </a:r>
          </a:p>
          <a:p>
            <a:pPr>
              <a:buNone/>
            </a:pPr>
            <a:r>
              <a:rPr lang="cs-CZ" sz="1800" dirty="0" smtClean="0"/>
              <a:t>Komplexní domácí péče</a:t>
            </a:r>
          </a:p>
          <a:p>
            <a:pPr>
              <a:buNone/>
            </a:pPr>
            <a:r>
              <a:rPr lang="cs-CZ" sz="1800" b="1" dirty="0" smtClean="0"/>
              <a:t>zástupce ředitele</a:t>
            </a:r>
            <a:endParaRPr lang="cs-CZ" sz="1800" dirty="0" smtClean="0"/>
          </a:p>
          <a:p>
            <a:pPr>
              <a:buNone/>
            </a:pPr>
            <a:r>
              <a:rPr lang="cs-CZ" sz="1800" dirty="0" smtClean="0"/>
              <a:t>tel. 387 718 225, 731 604 475 </a:t>
            </a:r>
          </a:p>
          <a:p>
            <a:pPr>
              <a:buNone/>
            </a:pPr>
            <a:r>
              <a:rPr lang="cs-CZ" sz="1800" dirty="0" err="1" smtClean="0"/>
              <a:t>zuzana.cerna</a:t>
            </a:r>
            <a:r>
              <a:rPr lang="cs-CZ" sz="1800" dirty="0" smtClean="0"/>
              <a:t>@</a:t>
            </a:r>
            <a:r>
              <a:rPr lang="cs-CZ" sz="1800" dirty="0" err="1" smtClean="0"/>
              <a:t>mchcb.cz</a:t>
            </a:r>
            <a:r>
              <a:rPr lang="cs-CZ" sz="1800" dirty="0" smtClean="0"/>
              <a:t> </a:t>
            </a:r>
          </a:p>
          <a:p>
            <a:pPr>
              <a:buNone/>
            </a:pPr>
            <a:r>
              <a:rPr lang="cs-CZ" sz="1800" dirty="0" smtClean="0"/>
              <a:t> </a:t>
            </a:r>
          </a:p>
          <a:p>
            <a:pPr>
              <a:buNone/>
            </a:pPr>
            <a:r>
              <a:rPr lang="cs-CZ" sz="1800" b="1" dirty="0" smtClean="0"/>
              <a:t>Ester Houdková Bc</a:t>
            </a:r>
            <a:r>
              <a:rPr lang="cs-CZ" sz="1800" dirty="0" smtClean="0"/>
              <a:t>. </a:t>
            </a:r>
            <a:r>
              <a:rPr lang="cs-CZ" sz="1800" b="1" dirty="0" smtClean="0"/>
              <a:t>manažerka</a:t>
            </a:r>
            <a:r>
              <a:rPr lang="cs-CZ" sz="1800" dirty="0" smtClean="0"/>
              <a:t> </a:t>
            </a:r>
          </a:p>
          <a:p>
            <a:pPr>
              <a:buNone/>
            </a:pPr>
            <a:r>
              <a:rPr lang="cs-CZ" sz="1800" dirty="0" smtClean="0"/>
              <a:t>Oblasti sociálně znevýhodněných</a:t>
            </a:r>
          </a:p>
          <a:p>
            <a:pPr>
              <a:buNone/>
            </a:pPr>
            <a:r>
              <a:rPr lang="cs-CZ" sz="1800" dirty="0" smtClean="0"/>
              <a:t>tel. 387 718 231, 733 755 953 </a:t>
            </a:r>
          </a:p>
          <a:p>
            <a:pPr>
              <a:buNone/>
            </a:pPr>
            <a:r>
              <a:rPr lang="cs-CZ" sz="1800" dirty="0" smtClean="0"/>
              <a:t>ester.</a:t>
            </a:r>
            <a:r>
              <a:rPr lang="cs-CZ" sz="1800" dirty="0" err="1" smtClean="0"/>
              <a:t>houdkova</a:t>
            </a:r>
            <a:r>
              <a:rPr lang="cs-CZ" sz="1800" dirty="0" smtClean="0"/>
              <a:t>@</a:t>
            </a:r>
            <a:r>
              <a:rPr lang="cs-CZ" sz="1800" dirty="0" err="1" smtClean="0"/>
              <a:t>mchcb.cz</a:t>
            </a:r>
            <a:r>
              <a:rPr lang="cs-CZ" sz="1800" dirty="0" smtClean="0"/>
              <a:t> </a:t>
            </a:r>
          </a:p>
          <a:p>
            <a:pPr>
              <a:buNone/>
            </a:pPr>
            <a:endParaRPr lang="cs-CZ" dirty="0" smtClean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half" idx="2"/>
          </p:nvPr>
        </p:nvSpPr>
        <p:spPr>
          <a:xfrm>
            <a:off x="428596" y="1435100"/>
            <a:ext cx="3214710" cy="4691063"/>
          </a:xfrm>
        </p:spPr>
        <p:txBody>
          <a:bodyPr/>
          <a:lstStyle/>
          <a:p>
            <a:pPr algn="ctr"/>
            <a:endParaRPr lang="cs-CZ" b="1" dirty="0" smtClean="0"/>
          </a:p>
          <a:p>
            <a:pPr algn="ctr"/>
            <a:endParaRPr lang="cs-CZ" b="1" dirty="0" smtClean="0"/>
          </a:p>
          <a:p>
            <a:pPr algn="ctr"/>
            <a:endParaRPr lang="cs-CZ" b="1" dirty="0" smtClean="0"/>
          </a:p>
          <a:p>
            <a:pPr algn="ctr"/>
            <a:r>
              <a:rPr lang="cs-CZ" sz="2800" b="1" dirty="0" smtClean="0"/>
              <a:t>Městská charita </a:t>
            </a:r>
          </a:p>
          <a:p>
            <a:pPr algn="ctr"/>
            <a:r>
              <a:rPr lang="cs-CZ" sz="2800" b="1" dirty="0" smtClean="0"/>
              <a:t>Č. Budějovice </a:t>
            </a:r>
            <a:endParaRPr lang="cs-CZ" sz="2800" dirty="0" smtClean="0"/>
          </a:p>
          <a:p>
            <a:pPr algn="ctr"/>
            <a:r>
              <a:rPr lang="cs-CZ" sz="2800" b="1" dirty="0" smtClean="0"/>
              <a:t>Žižkova 12/309 </a:t>
            </a:r>
          </a:p>
          <a:p>
            <a:pPr algn="ctr"/>
            <a:r>
              <a:rPr lang="cs-CZ" sz="2800" b="1" i="1" dirty="0" smtClean="0"/>
              <a:t>(2. patro)</a:t>
            </a:r>
            <a:endParaRPr lang="cs-CZ" sz="2800" dirty="0" smtClean="0"/>
          </a:p>
          <a:p>
            <a:pPr algn="ctr"/>
            <a:r>
              <a:rPr lang="cs-CZ" sz="2800" b="1" dirty="0" smtClean="0"/>
              <a:t>370 01 České Budějovice</a:t>
            </a:r>
          </a:p>
          <a:p>
            <a:pPr algn="ctr"/>
            <a:endParaRPr lang="cs-CZ" sz="2800" b="1" dirty="0" smtClean="0"/>
          </a:p>
          <a:p>
            <a:pPr algn="ctr"/>
            <a:r>
              <a:rPr lang="cs-CZ" sz="2800" b="1" dirty="0" smtClean="0"/>
              <a:t>www.</a:t>
            </a:r>
            <a:r>
              <a:rPr lang="cs-CZ" sz="2800" b="1" dirty="0" err="1" smtClean="0"/>
              <a:t>mchcb.cz</a:t>
            </a:r>
            <a:endParaRPr lang="cs-CZ" sz="2800" b="1" dirty="0" smtClean="0"/>
          </a:p>
          <a:p>
            <a:pPr algn="ctr"/>
            <a:endParaRPr lang="cs-CZ" sz="2800" dirty="0" smtClean="0"/>
          </a:p>
          <a:p>
            <a:endParaRPr lang="cs-CZ" dirty="0"/>
          </a:p>
        </p:txBody>
      </p:sp>
      <p:pic>
        <p:nvPicPr>
          <p:cNvPr id="9" name="Obrázek 9" descr="znak CH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8696" y="4992171"/>
            <a:ext cx="1404467" cy="1449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0034" y="-142900"/>
            <a:ext cx="8229600" cy="1143000"/>
          </a:xfrm>
        </p:spPr>
        <p:txBody>
          <a:bodyPr/>
          <a:lstStyle/>
          <a:p>
            <a:r>
              <a:rPr lang="cs-CZ" dirty="0" smtClean="0"/>
              <a:t>Děkuji za pozornost</a:t>
            </a:r>
            <a:endParaRPr lang="cs-CZ" dirty="0"/>
          </a:p>
        </p:txBody>
      </p:sp>
      <p:pic>
        <p:nvPicPr>
          <p:cNvPr id="9" name="Obrázek 9" descr="znak CH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4857760"/>
            <a:ext cx="1404467" cy="1449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964761"/>
            <a:ext cx="3857652" cy="2893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Obrázek 11" descr="Jiloro 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17257" y="1000108"/>
            <a:ext cx="2626743" cy="3496487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1928802"/>
            <a:ext cx="3619525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Users\Sony\Desktop\Domino\Skřidla - Koníček o.s\DSC0207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214422"/>
            <a:ext cx="3857652" cy="2893239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4786314" y="4357694"/>
            <a:ext cx="3644809" cy="2733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r>
              <a:rPr lang="cs-CZ" dirty="0" smtClean="0"/>
              <a:t>Mnozí dělají charitu, my jsme CHARITA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Nestátní nezisková církevní organizace</a:t>
            </a:r>
          </a:p>
          <a:p>
            <a:r>
              <a:rPr lang="cs-CZ" dirty="0" smtClean="0"/>
              <a:t>Součást Charity ČR, mezinárodní propojení</a:t>
            </a:r>
          </a:p>
          <a:p>
            <a:r>
              <a:rPr lang="cs-CZ" dirty="0" smtClean="0"/>
              <a:t>(Znovu)působíme od roku 1991</a:t>
            </a:r>
          </a:p>
          <a:p>
            <a:r>
              <a:rPr lang="cs-CZ" dirty="0" smtClean="0"/>
              <a:t>Roční obrat 35 mil. Kč</a:t>
            </a:r>
          </a:p>
          <a:p>
            <a:r>
              <a:rPr lang="cs-CZ" dirty="0" smtClean="0"/>
              <a:t>Zaměstnáváme cca 100 lidí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z="3000" b="1" dirty="0" smtClean="0">
                <a:solidFill>
                  <a:schemeClr val="tx1"/>
                </a:solidFill>
              </a:rPr>
              <a:t>www.</a:t>
            </a:r>
            <a:r>
              <a:rPr lang="cs-CZ" sz="3000" b="1" dirty="0" err="1" smtClean="0">
                <a:solidFill>
                  <a:schemeClr val="tx1"/>
                </a:solidFill>
              </a:rPr>
              <a:t>mchcb.cz</a:t>
            </a:r>
            <a:endParaRPr lang="cs-CZ" sz="3000" b="1" dirty="0">
              <a:solidFill>
                <a:schemeClr val="tx1"/>
              </a:solidFill>
            </a:endParaRPr>
          </a:p>
        </p:txBody>
      </p:sp>
      <p:pic>
        <p:nvPicPr>
          <p:cNvPr id="5" name="Obrázek 4" descr="pozadí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696936">
            <a:off x="5468477" y="3326933"/>
            <a:ext cx="4379979" cy="3284984"/>
          </a:xfrm>
          <a:prstGeom prst="rect">
            <a:avLst/>
          </a:prstGeom>
        </p:spPr>
      </p:pic>
      <p:pic>
        <p:nvPicPr>
          <p:cNvPr id="6" name="Obrázek 5" descr="znak C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4929198"/>
            <a:ext cx="1362075" cy="140017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20885932">
            <a:off x="-218099" y="323394"/>
            <a:ext cx="3239961" cy="994122"/>
          </a:xfrm>
          <a:solidFill>
            <a:srgbClr val="FFC000"/>
          </a:solidFill>
        </p:spPr>
        <p:txBody>
          <a:bodyPr/>
          <a:lstStyle/>
          <a:p>
            <a:r>
              <a:rPr lang="cs-CZ" dirty="0" smtClean="0"/>
              <a:t>Poslání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0003" y="1214422"/>
            <a:ext cx="8643997" cy="1477177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Pomoc potřebným bez ohledu na příslušnost k rase, národnosti či náboženství.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z="3000" b="1" dirty="0" smtClean="0">
                <a:solidFill>
                  <a:schemeClr val="tx1"/>
                </a:solidFill>
              </a:rPr>
              <a:t>www.</a:t>
            </a:r>
            <a:r>
              <a:rPr lang="cs-CZ" sz="3000" b="1" dirty="0" err="1" smtClean="0">
                <a:solidFill>
                  <a:schemeClr val="tx1"/>
                </a:solidFill>
              </a:rPr>
              <a:t>mchcb.cz</a:t>
            </a:r>
            <a:endParaRPr lang="cs-CZ" sz="3000" b="1" dirty="0">
              <a:solidFill>
                <a:schemeClr val="tx1"/>
              </a:solidFill>
            </a:endParaRPr>
          </a:p>
        </p:txBody>
      </p:sp>
      <p:pic>
        <p:nvPicPr>
          <p:cNvPr id="6" name="Obrázek 5" descr="kouba ruce kaf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7819" y="2285992"/>
            <a:ext cx="353618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Nadpis 1"/>
          <p:cNvSpPr txBox="1">
            <a:spLocks/>
          </p:cNvSpPr>
          <p:nvPr/>
        </p:nvSpPr>
        <p:spPr bwMode="auto">
          <a:xfrm rot="20956950">
            <a:off x="-147596" y="2673786"/>
            <a:ext cx="3500430" cy="1046226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Hlavní činnost</a:t>
            </a:r>
            <a:endParaRPr kumimoji="0" lang="cs-CZ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428596" y="3643314"/>
            <a:ext cx="578647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 smtClean="0">
                <a:latin typeface="+mn-lt"/>
              </a:rPr>
              <a:t>Poskytování sociálních a zdravotních služeb na území města České Budějovice a okolí a pomoci všem lidem, kteří pomoc potřebují. </a:t>
            </a:r>
            <a:endParaRPr lang="cs-CZ" sz="3200" dirty="0">
              <a:latin typeface="+mn-lt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r>
              <a:rPr lang="cs-CZ" dirty="0" smtClean="0"/>
              <a:t>Pomáháme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5720" y="1571612"/>
            <a:ext cx="8858280" cy="5517232"/>
          </a:xfrm>
        </p:spPr>
        <p:txBody>
          <a:bodyPr/>
          <a:lstStyle/>
          <a:p>
            <a:pPr lvl="0"/>
            <a:r>
              <a:rPr lang="cs-CZ" dirty="0" smtClean="0"/>
              <a:t>Seniorům, zdravotně postiženým a nemocným v domácím prostředí</a:t>
            </a:r>
          </a:p>
          <a:p>
            <a:pPr lvl="0"/>
            <a:r>
              <a:rPr lang="cs-CZ" dirty="0" smtClean="0"/>
              <a:t>Lidem bez domova a v nepříznivé sociální situaci</a:t>
            </a:r>
          </a:p>
          <a:p>
            <a:pPr lvl="0"/>
            <a:r>
              <a:rPr lang="cs-CZ" dirty="0" smtClean="0"/>
              <a:t>Dětem ze sociálně znevýhodněného prostředí</a:t>
            </a:r>
          </a:p>
          <a:p>
            <a:pPr lvl="0"/>
            <a:r>
              <a:rPr lang="cs-CZ" dirty="0" smtClean="0"/>
              <a:t>Lidem s duševním onemocněním</a:t>
            </a:r>
          </a:p>
          <a:p>
            <a:pPr lvl="0"/>
            <a:r>
              <a:rPr lang="cs-CZ" dirty="0" smtClean="0"/>
              <a:t>Osobám v krizi </a:t>
            </a:r>
          </a:p>
          <a:p>
            <a:pPr lvl="0"/>
            <a:r>
              <a:rPr lang="cs-CZ" dirty="0" smtClean="0"/>
              <a:t>Lidem znevýhodněným</a:t>
            </a:r>
          </a:p>
          <a:p>
            <a:pPr lvl="0">
              <a:buNone/>
            </a:pPr>
            <a:r>
              <a:rPr lang="cs-CZ" dirty="0" smtClean="0"/>
              <a:t>	na trhu práce</a:t>
            </a:r>
          </a:p>
          <a:p>
            <a:pPr>
              <a:buNone/>
            </a:pP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1500166" y="628652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cs-CZ" sz="3000" b="1" dirty="0" smtClean="0">
                <a:solidFill>
                  <a:schemeClr val="tx1"/>
                </a:solidFill>
              </a:rPr>
              <a:t>www.</a:t>
            </a:r>
            <a:r>
              <a:rPr lang="cs-CZ" sz="3000" b="1" dirty="0" err="1" smtClean="0">
                <a:solidFill>
                  <a:schemeClr val="tx1"/>
                </a:solidFill>
              </a:rPr>
              <a:t>mchcb.cz</a:t>
            </a:r>
            <a:endParaRPr lang="cs-CZ" sz="3000" b="1" dirty="0">
              <a:solidFill>
                <a:schemeClr val="tx1"/>
              </a:solidFill>
            </a:endParaRPr>
          </a:p>
        </p:txBody>
      </p:sp>
      <p:pic>
        <p:nvPicPr>
          <p:cNvPr id="5" name="Obrázek 4" descr="fotovýročka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768937">
            <a:off x="5255467" y="4072670"/>
            <a:ext cx="3903131" cy="2603089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r>
              <a:rPr lang="cs-CZ" dirty="0" smtClean="0"/>
              <a:t>Financování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Granty, dotace a příspěvky ze státního rozpočtu MPSV, města České Budějovice a dalších obcí, z kraje</a:t>
            </a:r>
          </a:p>
          <a:p>
            <a:pPr lvl="0"/>
            <a:r>
              <a:rPr lang="cs-CZ" dirty="0" smtClean="0"/>
              <a:t>Příspěvky z nadací a dary</a:t>
            </a:r>
          </a:p>
          <a:p>
            <a:pPr lvl="0"/>
            <a:r>
              <a:rPr lang="cs-CZ" dirty="0" smtClean="0"/>
              <a:t>Tříkrálová sbírka</a:t>
            </a:r>
          </a:p>
          <a:p>
            <a:pPr lvl="0"/>
            <a:r>
              <a:rPr lang="cs-CZ" dirty="0" smtClean="0"/>
              <a:t>Úhrady zdrav. pojišťoven</a:t>
            </a:r>
          </a:p>
          <a:p>
            <a:pPr lvl="0"/>
            <a:r>
              <a:rPr lang="cs-CZ" dirty="0" smtClean="0"/>
              <a:t>Platby uživatelů služeb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z="3000" b="1" dirty="0" smtClean="0">
                <a:solidFill>
                  <a:schemeClr val="tx1"/>
                </a:solidFill>
              </a:rPr>
              <a:t>www.</a:t>
            </a:r>
            <a:r>
              <a:rPr lang="cs-CZ" sz="3000" b="1" dirty="0" err="1" smtClean="0">
                <a:solidFill>
                  <a:schemeClr val="tx1"/>
                </a:solidFill>
              </a:rPr>
              <a:t>mchcb.cz</a:t>
            </a:r>
            <a:endParaRPr lang="cs-CZ" sz="3000" b="1" dirty="0">
              <a:solidFill>
                <a:schemeClr val="tx1"/>
              </a:solidFill>
            </a:endParaRPr>
          </a:p>
        </p:txBody>
      </p:sp>
      <p:pic>
        <p:nvPicPr>
          <p:cNvPr id="9218" name="Picture 2" descr="http://www.dchcb.cz/res/data/043/004789_58_067252.jpg?seek=13311054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39917">
            <a:off x="5040979" y="3146728"/>
            <a:ext cx="4191030" cy="31432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Hlavní rozdělení služeb</a:t>
            </a:r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100" name="Zástupný symbol pro zápatí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cs-CZ" sz="3000" b="1">
                <a:solidFill>
                  <a:schemeClr val="tx1"/>
                </a:solidFill>
              </a:rPr>
              <a:t>www.mchcb.cz</a:t>
            </a:r>
          </a:p>
        </p:txBody>
      </p:sp>
      <p:pic>
        <p:nvPicPr>
          <p:cNvPr id="8" name="Obrázek 7" descr="Jiloro 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678432">
            <a:off x="6308876" y="1184165"/>
            <a:ext cx="1872258" cy="2492896"/>
          </a:xfrm>
          <a:prstGeom prst="rect">
            <a:avLst/>
          </a:prstGeom>
        </p:spPr>
      </p:pic>
      <p:pic>
        <p:nvPicPr>
          <p:cNvPr id="6" name="Obrázek 5" descr="beruška doprav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0687390">
            <a:off x="33040" y="3407820"/>
            <a:ext cx="1100088" cy="1226002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cs-CZ" dirty="0" smtClean="0"/>
              <a:t>Komplexní domácí péče</a:t>
            </a:r>
          </a:p>
        </p:txBody>
      </p:sp>
      <p:sp>
        <p:nvSpPr>
          <p:cNvPr id="5123" name="Zástupný symbol pro zápatí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cs-CZ" sz="3000" b="1">
                <a:solidFill>
                  <a:schemeClr val="tx1"/>
                </a:solidFill>
              </a:rPr>
              <a:t>www.mchcb.cz</a:t>
            </a:r>
          </a:p>
        </p:txBody>
      </p:sp>
      <p:graphicFrame>
        <p:nvGraphicFramePr>
          <p:cNvPr id="10" name="Zástupný symbol pro obsah 9"/>
          <p:cNvGraphicFramePr>
            <a:graphicFrameLocks noGrp="1"/>
          </p:cNvGraphicFramePr>
          <p:nvPr>
            <p:ph idx="1"/>
          </p:nvPr>
        </p:nvGraphicFramePr>
        <p:xfrm>
          <a:off x="285720" y="285728"/>
          <a:ext cx="8401080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Obrázek 11" descr="beruška doprav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131808">
            <a:off x="1536149" y="5459221"/>
            <a:ext cx="1100088" cy="1226002"/>
          </a:xfrm>
          <a:prstGeom prst="rect">
            <a:avLst/>
          </a:prstGeom>
          <a:ln w="47625">
            <a:solidFill>
              <a:srgbClr val="FF0000"/>
            </a:solidFill>
          </a:ln>
          <a:scene3d>
            <a:camera prst="orthographicFront"/>
            <a:lightRig rig="threePt" dir="t"/>
          </a:scene3d>
          <a:sp3d contourW="25400">
            <a:contourClr>
              <a:srgbClr val="FF0000"/>
            </a:contourClr>
          </a:sp3d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Dětské centrum Beruška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5688" y="1857364"/>
            <a:ext cx="8858312" cy="4525963"/>
          </a:xfrm>
        </p:spPr>
        <p:txBody>
          <a:bodyPr/>
          <a:lstStyle/>
          <a:p>
            <a:r>
              <a:rPr lang="cs-CZ" dirty="0" smtClean="0"/>
              <a:t>Celodenní péče o předškolní děti ve věku od 2 let</a:t>
            </a:r>
          </a:p>
          <a:p>
            <a:r>
              <a:rPr lang="cs-CZ" dirty="0" smtClean="0"/>
              <a:t>Rodinná atmosféra malého kolektivu (dětská skupina max. 6 dětí)</a:t>
            </a:r>
          </a:p>
          <a:p>
            <a:r>
              <a:rPr lang="cs-CZ" dirty="0" smtClean="0"/>
              <a:t>Možnost alternativního stravování</a:t>
            </a:r>
          </a:p>
          <a:p>
            <a:r>
              <a:rPr lang="cs-CZ" dirty="0" smtClean="0"/>
              <a:t>Zázemí rodinné vilky</a:t>
            </a:r>
          </a:p>
          <a:p>
            <a:r>
              <a:rPr lang="cs-CZ" dirty="0" smtClean="0"/>
              <a:t>Zkušební provoz zahájen 2.4.2012</a:t>
            </a:r>
          </a:p>
          <a:p>
            <a:r>
              <a:rPr lang="cs-CZ" dirty="0" smtClean="0"/>
              <a:t>Angličtina a pohybové či kreativní </a:t>
            </a:r>
          </a:p>
          <a:p>
            <a:pPr>
              <a:buNone/>
            </a:pPr>
            <a:r>
              <a:rPr lang="cs-CZ" dirty="0" smtClean="0"/>
              <a:t>    aktivity součástí 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www.</a:t>
            </a:r>
            <a:r>
              <a:rPr lang="cs-CZ" dirty="0" err="1" smtClean="0"/>
              <a:t>mchcb.cz</a:t>
            </a:r>
            <a:endParaRPr lang="cs-CZ" dirty="0"/>
          </a:p>
        </p:txBody>
      </p:sp>
      <p:pic>
        <p:nvPicPr>
          <p:cNvPr id="5" name="Obrázek 4" descr="logo beruska dolev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79356">
            <a:off x="6627792" y="3265508"/>
            <a:ext cx="2340790" cy="3708602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cs-CZ" dirty="0" smtClean="0"/>
              <a:t>Oblast sociálně znevýhodněných</a:t>
            </a:r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</p:nvPr>
        </p:nvGraphicFramePr>
        <p:xfrm>
          <a:off x="0" y="1000108"/>
          <a:ext cx="9144000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148" name="Zástupný symbol pro zápatí 3"/>
          <p:cNvSpPr>
            <a:spLocks noGrp="1"/>
          </p:cNvSpPr>
          <p:nvPr>
            <p:ph type="ftr" sz="quarter" idx="11"/>
          </p:nvPr>
        </p:nvSpPr>
        <p:spPr bwMode="auto">
          <a:xfrm>
            <a:off x="3143240" y="6572272"/>
            <a:ext cx="2895600" cy="285728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cs-CZ" sz="2000" b="1" dirty="0">
                <a:solidFill>
                  <a:schemeClr val="tx1"/>
                </a:solidFill>
              </a:rPr>
              <a:t>www.</a:t>
            </a:r>
            <a:r>
              <a:rPr lang="cs-CZ" sz="2000" b="1" dirty="0" err="1">
                <a:solidFill>
                  <a:schemeClr val="tx1"/>
                </a:solidFill>
              </a:rPr>
              <a:t>mchcb.cz</a:t>
            </a:r>
            <a:endParaRPr lang="cs-CZ" sz="2000" b="1" dirty="0">
              <a:solidFill>
                <a:schemeClr val="tx1"/>
              </a:solidFill>
            </a:endParaRPr>
          </a:p>
        </p:txBody>
      </p:sp>
      <p:pic>
        <p:nvPicPr>
          <p:cNvPr id="7" name="obrázek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55135">
            <a:off x="6660066" y="1154251"/>
            <a:ext cx="1312007" cy="1344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lunovrat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1005</TotalTime>
  <Words>449</Words>
  <Application>Microsoft Office PowerPoint</Application>
  <PresentationFormat>Předvádění na obrazovce (4:3)</PresentationFormat>
  <Paragraphs>104</Paragraphs>
  <Slides>12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Motiv sady Office</vt:lpstr>
      <vt:lpstr>Pokus</vt:lpstr>
      <vt:lpstr>Mnozí dělají charitu, my jsme CHARITA</vt:lpstr>
      <vt:lpstr>Poslání </vt:lpstr>
      <vt:lpstr>Pomáháme</vt:lpstr>
      <vt:lpstr>Financování</vt:lpstr>
      <vt:lpstr>Hlavní rozdělení služeb</vt:lpstr>
      <vt:lpstr>Komplexní domácí péče</vt:lpstr>
      <vt:lpstr>Dětské centrum Beruška</vt:lpstr>
      <vt:lpstr>Oblast sociálně znevýhodněných</vt:lpstr>
      <vt:lpstr>Domino – služba pro lidi s duševním onemocněním</vt:lpstr>
      <vt:lpstr>Kontakty</vt:lpstr>
      <vt:lpstr>Děkuji za pozornost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Pokus</dc:title>
  <dc:creator>Mgr. Josef Hes</dc:creator>
  <cp:lastModifiedBy>Windows User</cp:lastModifiedBy>
  <cp:revision>112</cp:revision>
  <dcterms:created xsi:type="dcterms:W3CDTF">2012-04-16T09:29:22Z</dcterms:created>
  <dcterms:modified xsi:type="dcterms:W3CDTF">2012-06-06T19:59:11Z</dcterms:modified>
</cp:coreProperties>
</file>