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4"/>
  </p:notesMasterIdLst>
  <p:sldIdLst>
    <p:sldId id="340" r:id="rId5"/>
    <p:sldId id="343" r:id="rId6"/>
    <p:sldId id="393" r:id="rId7"/>
    <p:sldId id="334" r:id="rId8"/>
    <p:sldId id="351" r:id="rId9"/>
    <p:sldId id="346" r:id="rId10"/>
    <p:sldId id="350" r:id="rId11"/>
    <p:sldId id="347" r:id="rId12"/>
    <p:sldId id="365" r:id="rId13"/>
    <p:sldId id="352" r:id="rId14"/>
    <p:sldId id="353" r:id="rId15"/>
    <p:sldId id="394" r:id="rId16"/>
    <p:sldId id="354" r:id="rId17"/>
    <p:sldId id="349" r:id="rId18"/>
    <p:sldId id="355" r:id="rId19"/>
    <p:sldId id="356" r:id="rId20"/>
    <p:sldId id="361" r:id="rId21"/>
    <p:sldId id="358" r:id="rId22"/>
    <p:sldId id="357" r:id="rId23"/>
    <p:sldId id="364" r:id="rId24"/>
    <p:sldId id="377" r:id="rId25"/>
    <p:sldId id="376" r:id="rId26"/>
    <p:sldId id="363" r:id="rId27"/>
    <p:sldId id="362" r:id="rId28"/>
    <p:sldId id="397" r:id="rId29"/>
    <p:sldId id="422" r:id="rId30"/>
    <p:sldId id="502" r:id="rId31"/>
    <p:sldId id="448" r:id="rId32"/>
    <p:sldId id="423" r:id="rId33"/>
    <p:sldId id="424" r:id="rId34"/>
    <p:sldId id="449" r:id="rId35"/>
    <p:sldId id="450" r:id="rId36"/>
    <p:sldId id="491" r:id="rId37"/>
    <p:sldId id="452" r:id="rId38"/>
    <p:sldId id="503" r:id="rId39"/>
    <p:sldId id="453" r:id="rId40"/>
    <p:sldId id="500" r:id="rId41"/>
    <p:sldId id="455" r:id="rId42"/>
    <p:sldId id="456" r:id="rId43"/>
    <p:sldId id="457" r:id="rId44"/>
    <p:sldId id="458" r:id="rId45"/>
    <p:sldId id="460" r:id="rId46"/>
    <p:sldId id="461" r:id="rId47"/>
    <p:sldId id="462" r:id="rId48"/>
    <p:sldId id="463" r:id="rId49"/>
    <p:sldId id="464" r:id="rId50"/>
    <p:sldId id="493" r:id="rId51"/>
    <p:sldId id="398" r:id="rId52"/>
    <p:sldId id="367" r:id="rId53"/>
    <p:sldId id="380" r:id="rId54"/>
    <p:sldId id="386" r:id="rId55"/>
    <p:sldId id="382" r:id="rId56"/>
    <p:sldId id="401" r:id="rId57"/>
    <p:sldId id="402" r:id="rId58"/>
    <p:sldId id="403" r:id="rId59"/>
    <p:sldId id="404" r:id="rId60"/>
    <p:sldId id="405" r:id="rId61"/>
    <p:sldId id="395" r:id="rId62"/>
    <p:sldId id="372" r:id="rId63"/>
    <p:sldId id="373" r:id="rId64"/>
    <p:sldId id="366" r:id="rId65"/>
    <p:sldId id="369" r:id="rId66"/>
    <p:sldId id="492" r:id="rId67"/>
    <p:sldId id="387" r:id="rId68"/>
    <p:sldId id="368" r:id="rId69"/>
    <p:sldId id="375" r:id="rId70"/>
    <p:sldId id="381" r:id="rId71"/>
    <p:sldId id="442" r:id="rId72"/>
    <p:sldId id="447" r:id="rId73"/>
    <p:sldId id="479" r:id="rId74"/>
    <p:sldId id="480" r:id="rId75"/>
    <p:sldId id="481" r:id="rId76"/>
    <p:sldId id="483" r:id="rId77"/>
    <p:sldId id="484" r:id="rId78"/>
    <p:sldId id="485" r:id="rId79"/>
    <p:sldId id="501" r:id="rId80"/>
    <p:sldId id="494" r:id="rId81"/>
    <p:sldId id="399" r:id="rId82"/>
    <p:sldId id="431" r:id="rId83"/>
    <p:sldId id="379" r:id="rId84"/>
    <p:sldId id="390" r:id="rId85"/>
    <p:sldId id="389" r:id="rId86"/>
    <p:sldId id="409" r:id="rId87"/>
    <p:sldId id="408" r:id="rId88"/>
    <p:sldId id="407" r:id="rId89"/>
    <p:sldId id="413" r:id="rId90"/>
    <p:sldId id="412" r:id="rId91"/>
    <p:sldId id="410" r:id="rId92"/>
    <p:sldId id="434" r:id="rId93"/>
    <p:sldId id="418" r:id="rId94"/>
    <p:sldId id="426" r:id="rId95"/>
    <p:sldId id="419" r:id="rId96"/>
    <p:sldId id="427" r:id="rId97"/>
    <p:sldId id="435" r:id="rId98"/>
    <p:sldId id="428" r:id="rId99"/>
    <p:sldId id="472" r:id="rId100"/>
    <p:sldId id="473" r:id="rId101"/>
    <p:sldId id="474" r:id="rId102"/>
    <p:sldId id="475" r:id="rId103"/>
    <p:sldId id="476" r:id="rId104"/>
    <p:sldId id="478" r:id="rId105"/>
    <p:sldId id="432" r:id="rId106"/>
    <p:sldId id="416" r:id="rId107"/>
    <p:sldId id="417" r:id="rId108"/>
    <p:sldId id="437" r:id="rId109"/>
    <p:sldId id="439" r:id="rId110"/>
    <p:sldId id="466" r:id="rId111"/>
    <p:sldId id="467" r:id="rId112"/>
    <p:sldId id="445" r:id="rId113"/>
    <p:sldId id="498" r:id="rId114"/>
    <p:sldId id="499" r:id="rId115"/>
    <p:sldId id="438" r:id="rId116"/>
    <p:sldId id="440" r:id="rId117"/>
    <p:sldId id="443" r:id="rId118"/>
    <p:sldId id="489" r:id="rId119"/>
    <p:sldId id="490" r:id="rId120"/>
    <p:sldId id="345" r:id="rId121"/>
    <p:sldId id="344" r:id="rId122"/>
    <p:sldId id="342" r:id="rId12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78" userDrawn="1">
          <p15:clr>
            <a:srgbClr val="547EBF"/>
          </p15:clr>
        </p15:guide>
        <p15:guide id="2" pos="143" userDrawn="1">
          <p15:clr>
            <a:srgbClr val="547EBF"/>
          </p15:clr>
        </p15:guide>
        <p15:guide id="3" pos="7537" userDrawn="1">
          <p15:clr>
            <a:srgbClr val="547EBF"/>
          </p15:clr>
        </p15:guide>
        <p15:guide id="4" orient="horz" pos="142" userDrawn="1">
          <p15:clr>
            <a:srgbClr val="F26B43"/>
          </p15:clr>
        </p15:guide>
        <p15:guide id="5" pos="2003" userDrawn="1">
          <p15:clr>
            <a:srgbClr val="547EBF"/>
          </p15:clr>
        </p15:guide>
        <p15:guide id="6" pos="3840" userDrawn="1">
          <p15:clr>
            <a:srgbClr val="547EBF"/>
          </p15:clr>
        </p15:guide>
        <p15:guide id="7" pos="6652" userDrawn="1">
          <p15:clr>
            <a:srgbClr val="547EBF"/>
          </p15:clr>
        </p15:guide>
        <p15:guide id="8" orient="horz" pos="368" userDrawn="1">
          <p15:clr>
            <a:srgbClr val="F26B43"/>
          </p15:clr>
        </p15:guide>
        <p15:guide id="9" orient="horz" pos="255" userDrawn="1">
          <p15:clr>
            <a:srgbClr val="F26B43"/>
          </p15:clr>
        </p15:guide>
        <p15:guide id="10" orient="horz" pos="550" userDrawn="1">
          <p15:clr>
            <a:srgbClr val="547EBF"/>
          </p15:clr>
        </p15:guide>
        <p15:guide id="11" pos="1073" userDrawn="1">
          <p15:clr>
            <a:srgbClr val="547EBF"/>
          </p15:clr>
        </p15:guide>
        <p15:guide id="12" pos="2933" userDrawn="1">
          <p15:clr>
            <a:srgbClr val="547EBF"/>
          </p15:clr>
        </p15:guide>
        <p15:guide id="13" pos="4793" userDrawn="1">
          <p15:clr>
            <a:srgbClr val="547EBF"/>
          </p15:clr>
        </p15:guide>
        <p15:guide id="14" pos="5722" userDrawn="1">
          <p15:clr>
            <a:srgbClr val="F26B43"/>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A538"/>
    <a:srgbClr val="13A637"/>
    <a:srgbClr val="13A537"/>
    <a:srgbClr val="15A748"/>
    <a:srgbClr val="E4E5E3"/>
    <a:srgbClr val="E22222"/>
    <a:srgbClr val="E77F7F"/>
    <a:srgbClr val="EE0000"/>
    <a:srgbClr val="DA1E3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FEEED2-FC2F-44AC-B68B-DB5130AC7993}" v="1" dt="2025-06-02T17:32:15.9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522" y="54"/>
      </p:cViewPr>
      <p:guideLst>
        <p:guide orient="horz" pos="4178"/>
        <p:guide pos="143"/>
        <p:guide pos="7537"/>
        <p:guide orient="horz" pos="142"/>
        <p:guide pos="2003"/>
        <p:guide pos="3840"/>
        <p:guide pos="6652"/>
        <p:guide orient="horz" pos="368"/>
        <p:guide orient="horz" pos="255"/>
        <p:guide orient="horz" pos="550"/>
        <p:guide pos="1073"/>
        <p:guide pos="2933"/>
        <p:guide pos="4793"/>
        <p:guide pos="572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notesMaster" Target="notesMasters/notesMaster1.xml"/><Relationship Id="rId12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D0B631-835D-493E-8C3F-EA39AA4853C4}" type="datetimeFigureOut">
              <a:rPr lang="cs-CZ" smtClean="0"/>
              <a:t>03.06.2025</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01E683-4433-4F4C-A6DE-7B1339D308E7}" type="slidenum">
              <a:rPr lang="cs-CZ" smtClean="0"/>
              <a:t>‹#›</a:t>
            </a:fld>
            <a:endParaRPr lang="cs-CZ"/>
          </a:p>
        </p:txBody>
      </p:sp>
    </p:spTree>
    <p:extLst>
      <p:ext uri="{BB962C8B-B14F-4D97-AF65-F5344CB8AC3E}">
        <p14:creationId xmlns:p14="http://schemas.microsoft.com/office/powerpoint/2010/main" val="2882826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E01E683-4433-4F4C-A6DE-7B1339D308E7}" type="slidenum">
              <a:rPr lang="cs-CZ" smtClean="0"/>
              <a:t>2</a:t>
            </a:fld>
            <a:endParaRPr lang="cs-CZ"/>
          </a:p>
        </p:txBody>
      </p:sp>
    </p:spTree>
    <p:extLst>
      <p:ext uri="{BB962C8B-B14F-4D97-AF65-F5344CB8AC3E}">
        <p14:creationId xmlns:p14="http://schemas.microsoft.com/office/powerpoint/2010/main" val="2098046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AB7F9-6118-63AC-B668-D102D54A25C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C2CF4ABC-C812-5E94-1004-EADEC6439994}"/>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4993172D-B289-85CB-5DF4-146DCD255E91}"/>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4FFE8D07-E7D6-64B6-F6AD-680695D59513}"/>
              </a:ext>
            </a:extLst>
          </p:cNvPr>
          <p:cNvSpPr>
            <a:spLocks noGrp="1"/>
          </p:cNvSpPr>
          <p:nvPr>
            <p:ph type="sldNum" sz="quarter" idx="5"/>
          </p:nvPr>
        </p:nvSpPr>
        <p:spPr/>
        <p:txBody>
          <a:bodyPr/>
          <a:lstStyle/>
          <a:p>
            <a:fld id="{BE01E683-4433-4F4C-A6DE-7B1339D308E7}" type="slidenum">
              <a:rPr lang="cs-CZ" smtClean="0"/>
              <a:t>13</a:t>
            </a:fld>
            <a:endParaRPr lang="cs-CZ"/>
          </a:p>
        </p:txBody>
      </p:sp>
    </p:spTree>
    <p:extLst>
      <p:ext uri="{BB962C8B-B14F-4D97-AF65-F5344CB8AC3E}">
        <p14:creationId xmlns:p14="http://schemas.microsoft.com/office/powerpoint/2010/main" val="7486946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EF0FF-1CA2-9E8C-6605-812FBB47286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8369518E-223E-0C06-8A71-B853E9E25301}"/>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EC4E2E2-834A-745B-B101-4E1BA37F4BAE}"/>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50FAA0D3-966F-2149-C820-EDA11C2C2F15}"/>
              </a:ext>
            </a:extLst>
          </p:cNvPr>
          <p:cNvSpPr>
            <a:spLocks noGrp="1"/>
          </p:cNvSpPr>
          <p:nvPr>
            <p:ph type="sldNum" sz="quarter" idx="5"/>
          </p:nvPr>
        </p:nvSpPr>
        <p:spPr/>
        <p:txBody>
          <a:bodyPr/>
          <a:lstStyle/>
          <a:p>
            <a:fld id="{BE01E683-4433-4F4C-A6DE-7B1339D308E7}" type="slidenum">
              <a:rPr lang="cs-CZ" smtClean="0"/>
              <a:t>114</a:t>
            </a:fld>
            <a:endParaRPr lang="cs-CZ"/>
          </a:p>
        </p:txBody>
      </p:sp>
    </p:spTree>
    <p:extLst>
      <p:ext uri="{BB962C8B-B14F-4D97-AF65-F5344CB8AC3E}">
        <p14:creationId xmlns:p14="http://schemas.microsoft.com/office/powerpoint/2010/main" val="161441399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8A5D6-0673-74D1-261E-06DE70D1E07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620D47DF-6510-7427-A3F7-B132E7DCECF5}"/>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A98C67C-203E-E3B2-2308-611B16A5C76C}"/>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F51BF6C1-16E1-D6C2-2690-2D144AB820CB}"/>
              </a:ext>
            </a:extLst>
          </p:cNvPr>
          <p:cNvSpPr>
            <a:spLocks noGrp="1"/>
          </p:cNvSpPr>
          <p:nvPr>
            <p:ph type="sldNum" sz="quarter" idx="5"/>
          </p:nvPr>
        </p:nvSpPr>
        <p:spPr/>
        <p:txBody>
          <a:bodyPr/>
          <a:lstStyle/>
          <a:p>
            <a:fld id="{BE01E683-4433-4F4C-A6DE-7B1339D308E7}" type="slidenum">
              <a:rPr lang="cs-CZ" smtClean="0"/>
              <a:t>115</a:t>
            </a:fld>
            <a:endParaRPr lang="cs-CZ"/>
          </a:p>
        </p:txBody>
      </p:sp>
    </p:spTree>
    <p:extLst>
      <p:ext uri="{BB962C8B-B14F-4D97-AF65-F5344CB8AC3E}">
        <p14:creationId xmlns:p14="http://schemas.microsoft.com/office/powerpoint/2010/main" val="398650261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002EA-B433-39CC-460E-76739304CF3C}"/>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065F831-5547-0055-DA6E-DF93B898B08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BF73B805-8DD2-5F0E-559E-804BA0E1314E}"/>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E88BA1A7-209E-739A-E9C5-8F405FE2E1FF}"/>
              </a:ext>
            </a:extLst>
          </p:cNvPr>
          <p:cNvSpPr>
            <a:spLocks noGrp="1"/>
          </p:cNvSpPr>
          <p:nvPr>
            <p:ph type="sldNum" sz="quarter" idx="5"/>
          </p:nvPr>
        </p:nvSpPr>
        <p:spPr/>
        <p:txBody>
          <a:bodyPr/>
          <a:lstStyle/>
          <a:p>
            <a:fld id="{BE01E683-4433-4F4C-A6DE-7B1339D308E7}" type="slidenum">
              <a:rPr lang="cs-CZ" smtClean="0"/>
              <a:t>116</a:t>
            </a:fld>
            <a:endParaRPr lang="cs-CZ"/>
          </a:p>
        </p:txBody>
      </p:sp>
    </p:spTree>
    <p:extLst>
      <p:ext uri="{BB962C8B-B14F-4D97-AF65-F5344CB8AC3E}">
        <p14:creationId xmlns:p14="http://schemas.microsoft.com/office/powerpoint/2010/main" val="84160535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E01E683-4433-4F4C-A6DE-7B1339D308E7}" type="slidenum">
              <a:rPr lang="cs-CZ" smtClean="0"/>
              <a:t>117</a:t>
            </a:fld>
            <a:endParaRPr lang="cs-CZ"/>
          </a:p>
        </p:txBody>
      </p:sp>
    </p:spTree>
    <p:extLst>
      <p:ext uri="{BB962C8B-B14F-4D97-AF65-F5344CB8AC3E}">
        <p14:creationId xmlns:p14="http://schemas.microsoft.com/office/powerpoint/2010/main" val="293001866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E01E683-4433-4F4C-A6DE-7B1339D308E7}" type="slidenum">
              <a:rPr lang="cs-CZ" smtClean="0"/>
              <a:t>118</a:t>
            </a:fld>
            <a:endParaRPr lang="cs-CZ"/>
          </a:p>
        </p:txBody>
      </p:sp>
    </p:spTree>
    <p:extLst>
      <p:ext uri="{BB962C8B-B14F-4D97-AF65-F5344CB8AC3E}">
        <p14:creationId xmlns:p14="http://schemas.microsoft.com/office/powerpoint/2010/main" val="3874595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1F83A-46C7-BB92-7EDB-B46BAD489BD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7F6053D-20A1-F00F-4117-7585533E8E9D}"/>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40A20C19-EFC6-E4D8-29DF-45291A1EEEDF}"/>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BD9EFB78-4BCA-EC3C-ACDC-51B967450C9F}"/>
              </a:ext>
            </a:extLst>
          </p:cNvPr>
          <p:cNvSpPr>
            <a:spLocks noGrp="1"/>
          </p:cNvSpPr>
          <p:nvPr>
            <p:ph type="sldNum" sz="quarter" idx="5"/>
          </p:nvPr>
        </p:nvSpPr>
        <p:spPr/>
        <p:txBody>
          <a:bodyPr/>
          <a:lstStyle/>
          <a:p>
            <a:fld id="{BE01E683-4433-4F4C-A6DE-7B1339D308E7}" type="slidenum">
              <a:rPr lang="cs-CZ" smtClean="0"/>
              <a:t>14</a:t>
            </a:fld>
            <a:endParaRPr lang="cs-CZ"/>
          </a:p>
        </p:txBody>
      </p:sp>
    </p:spTree>
    <p:extLst>
      <p:ext uri="{BB962C8B-B14F-4D97-AF65-F5344CB8AC3E}">
        <p14:creationId xmlns:p14="http://schemas.microsoft.com/office/powerpoint/2010/main" val="3075268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A21D5-00F1-8DE2-EB94-B5776E43BEF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0A830738-6A50-0311-DD4C-02B2EC5E6D5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A06FC1B-0B71-CEA5-B2CF-0BB39DE59D5F}"/>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C86770AC-42FA-5193-C14F-7CC0ACF5D927}"/>
              </a:ext>
            </a:extLst>
          </p:cNvPr>
          <p:cNvSpPr>
            <a:spLocks noGrp="1"/>
          </p:cNvSpPr>
          <p:nvPr>
            <p:ph type="sldNum" sz="quarter" idx="5"/>
          </p:nvPr>
        </p:nvSpPr>
        <p:spPr/>
        <p:txBody>
          <a:bodyPr/>
          <a:lstStyle/>
          <a:p>
            <a:fld id="{BE01E683-4433-4F4C-A6DE-7B1339D308E7}" type="slidenum">
              <a:rPr lang="cs-CZ" smtClean="0"/>
              <a:t>15</a:t>
            </a:fld>
            <a:endParaRPr lang="cs-CZ"/>
          </a:p>
        </p:txBody>
      </p:sp>
    </p:spTree>
    <p:extLst>
      <p:ext uri="{BB962C8B-B14F-4D97-AF65-F5344CB8AC3E}">
        <p14:creationId xmlns:p14="http://schemas.microsoft.com/office/powerpoint/2010/main" val="4054669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3E7A7-2FFD-DD8B-2A44-18298F33BF6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020E4AE-6296-C179-10C9-F7490516547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BC9651CF-6009-CC1D-8919-42AB80B80834}"/>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ABCBD861-D87E-662A-03D1-A61A0072C41A}"/>
              </a:ext>
            </a:extLst>
          </p:cNvPr>
          <p:cNvSpPr>
            <a:spLocks noGrp="1"/>
          </p:cNvSpPr>
          <p:nvPr>
            <p:ph type="sldNum" sz="quarter" idx="5"/>
          </p:nvPr>
        </p:nvSpPr>
        <p:spPr/>
        <p:txBody>
          <a:bodyPr/>
          <a:lstStyle/>
          <a:p>
            <a:fld id="{BE01E683-4433-4F4C-A6DE-7B1339D308E7}" type="slidenum">
              <a:rPr lang="cs-CZ" smtClean="0"/>
              <a:t>16</a:t>
            </a:fld>
            <a:endParaRPr lang="cs-CZ"/>
          </a:p>
        </p:txBody>
      </p:sp>
    </p:spTree>
    <p:extLst>
      <p:ext uri="{BB962C8B-B14F-4D97-AF65-F5344CB8AC3E}">
        <p14:creationId xmlns:p14="http://schemas.microsoft.com/office/powerpoint/2010/main" val="547457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76BBD-39AA-1D82-DAF4-4147E17CD07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503F5EF-01CA-1517-3506-261A45F7F62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BBAA52F8-990F-216D-3126-AE38C478BF2C}"/>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FA2F0CDF-09A0-AB39-E0B2-D2A5FF0A5B55}"/>
              </a:ext>
            </a:extLst>
          </p:cNvPr>
          <p:cNvSpPr>
            <a:spLocks noGrp="1"/>
          </p:cNvSpPr>
          <p:nvPr>
            <p:ph type="sldNum" sz="quarter" idx="5"/>
          </p:nvPr>
        </p:nvSpPr>
        <p:spPr/>
        <p:txBody>
          <a:bodyPr/>
          <a:lstStyle/>
          <a:p>
            <a:fld id="{BE01E683-4433-4F4C-A6DE-7B1339D308E7}" type="slidenum">
              <a:rPr lang="cs-CZ" smtClean="0"/>
              <a:t>17</a:t>
            </a:fld>
            <a:endParaRPr lang="cs-CZ"/>
          </a:p>
        </p:txBody>
      </p:sp>
    </p:spTree>
    <p:extLst>
      <p:ext uri="{BB962C8B-B14F-4D97-AF65-F5344CB8AC3E}">
        <p14:creationId xmlns:p14="http://schemas.microsoft.com/office/powerpoint/2010/main" val="1060244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4D504-2BE8-CBBD-9028-670875D5D16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B80745C-4CB7-4E68-D482-770CA7FE633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DC44ABE-FCCB-0C31-9CB7-75D5E84D7E99}"/>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80C7832A-D75D-F8C9-08F8-C5BEF90DAB93}"/>
              </a:ext>
            </a:extLst>
          </p:cNvPr>
          <p:cNvSpPr>
            <a:spLocks noGrp="1"/>
          </p:cNvSpPr>
          <p:nvPr>
            <p:ph type="sldNum" sz="quarter" idx="5"/>
          </p:nvPr>
        </p:nvSpPr>
        <p:spPr/>
        <p:txBody>
          <a:bodyPr/>
          <a:lstStyle/>
          <a:p>
            <a:fld id="{BE01E683-4433-4F4C-A6DE-7B1339D308E7}" type="slidenum">
              <a:rPr lang="cs-CZ" smtClean="0"/>
              <a:t>18</a:t>
            </a:fld>
            <a:endParaRPr lang="cs-CZ"/>
          </a:p>
        </p:txBody>
      </p:sp>
    </p:spTree>
    <p:extLst>
      <p:ext uri="{BB962C8B-B14F-4D97-AF65-F5344CB8AC3E}">
        <p14:creationId xmlns:p14="http://schemas.microsoft.com/office/powerpoint/2010/main" val="2686781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83EC3-103E-A227-E1B5-2319F6ABE36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88206E1-C7DE-847C-C4CC-6E025B5977C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22D5ADC-CF15-69B7-6D21-AAE744C78F8C}"/>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46063D92-929C-FF9E-1FA6-506E2FC4784A}"/>
              </a:ext>
            </a:extLst>
          </p:cNvPr>
          <p:cNvSpPr>
            <a:spLocks noGrp="1"/>
          </p:cNvSpPr>
          <p:nvPr>
            <p:ph type="sldNum" sz="quarter" idx="5"/>
          </p:nvPr>
        </p:nvSpPr>
        <p:spPr/>
        <p:txBody>
          <a:bodyPr/>
          <a:lstStyle/>
          <a:p>
            <a:fld id="{BE01E683-4433-4F4C-A6DE-7B1339D308E7}" type="slidenum">
              <a:rPr lang="cs-CZ" smtClean="0"/>
              <a:t>19</a:t>
            </a:fld>
            <a:endParaRPr lang="cs-CZ"/>
          </a:p>
        </p:txBody>
      </p:sp>
    </p:spTree>
    <p:extLst>
      <p:ext uri="{BB962C8B-B14F-4D97-AF65-F5344CB8AC3E}">
        <p14:creationId xmlns:p14="http://schemas.microsoft.com/office/powerpoint/2010/main" val="4245870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3590D-6000-A575-5399-C26259B2377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3E4253E5-C7A2-2221-4DC9-7BE821556AE8}"/>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D413873-31E9-72FE-D06B-22CCC55D45F8}"/>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03839E06-9EE6-098C-B057-FBF4A31CFE16}"/>
              </a:ext>
            </a:extLst>
          </p:cNvPr>
          <p:cNvSpPr>
            <a:spLocks noGrp="1"/>
          </p:cNvSpPr>
          <p:nvPr>
            <p:ph type="sldNum" sz="quarter" idx="5"/>
          </p:nvPr>
        </p:nvSpPr>
        <p:spPr/>
        <p:txBody>
          <a:bodyPr/>
          <a:lstStyle/>
          <a:p>
            <a:fld id="{BE01E683-4433-4F4C-A6DE-7B1339D308E7}" type="slidenum">
              <a:rPr lang="cs-CZ" smtClean="0"/>
              <a:t>20</a:t>
            </a:fld>
            <a:endParaRPr lang="cs-CZ"/>
          </a:p>
        </p:txBody>
      </p:sp>
    </p:spTree>
    <p:extLst>
      <p:ext uri="{BB962C8B-B14F-4D97-AF65-F5344CB8AC3E}">
        <p14:creationId xmlns:p14="http://schemas.microsoft.com/office/powerpoint/2010/main" val="2906574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A398E-2B5B-FAD7-D7B5-84FFC858981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84B89B0-8588-2774-7108-35FC7B9CF69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027FD68-EFD1-2B80-780A-82AEA09DD4D5}"/>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29C3B372-D384-5E66-CCD6-E3DDEA1DD068}"/>
              </a:ext>
            </a:extLst>
          </p:cNvPr>
          <p:cNvSpPr>
            <a:spLocks noGrp="1"/>
          </p:cNvSpPr>
          <p:nvPr>
            <p:ph type="sldNum" sz="quarter" idx="5"/>
          </p:nvPr>
        </p:nvSpPr>
        <p:spPr/>
        <p:txBody>
          <a:bodyPr/>
          <a:lstStyle/>
          <a:p>
            <a:fld id="{BE01E683-4433-4F4C-A6DE-7B1339D308E7}" type="slidenum">
              <a:rPr lang="cs-CZ" smtClean="0"/>
              <a:t>21</a:t>
            </a:fld>
            <a:endParaRPr lang="cs-CZ"/>
          </a:p>
        </p:txBody>
      </p:sp>
    </p:spTree>
    <p:extLst>
      <p:ext uri="{BB962C8B-B14F-4D97-AF65-F5344CB8AC3E}">
        <p14:creationId xmlns:p14="http://schemas.microsoft.com/office/powerpoint/2010/main" val="4229250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0F598-0643-6B6B-38DF-44A547EBC3F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E48966B-0BD3-17BE-3440-C8DED3AC0A2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10F1E3A-DDFE-5E96-600E-E640FF7D766D}"/>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93338DDB-D665-52F2-8683-15D1D01498E9}"/>
              </a:ext>
            </a:extLst>
          </p:cNvPr>
          <p:cNvSpPr>
            <a:spLocks noGrp="1"/>
          </p:cNvSpPr>
          <p:nvPr>
            <p:ph type="sldNum" sz="quarter" idx="5"/>
          </p:nvPr>
        </p:nvSpPr>
        <p:spPr/>
        <p:txBody>
          <a:bodyPr/>
          <a:lstStyle/>
          <a:p>
            <a:fld id="{BE01E683-4433-4F4C-A6DE-7B1339D308E7}" type="slidenum">
              <a:rPr lang="cs-CZ" smtClean="0"/>
              <a:t>22</a:t>
            </a:fld>
            <a:endParaRPr lang="cs-CZ"/>
          </a:p>
        </p:txBody>
      </p:sp>
    </p:spTree>
    <p:extLst>
      <p:ext uri="{BB962C8B-B14F-4D97-AF65-F5344CB8AC3E}">
        <p14:creationId xmlns:p14="http://schemas.microsoft.com/office/powerpoint/2010/main" val="2899136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E01E683-4433-4F4C-A6DE-7B1339D308E7}" type="slidenum">
              <a:rPr lang="cs-CZ" smtClean="0"/>
              <a:t>4</a:t>
            </a:fld>
            <a:endParaRPr lang="cs-CZ"/>
          </a:p>
        </p:txBody>
      </p:sp>
    </p:spTree>
    <p:extLst>
      <p:ext uri="{BB962C8B-B14F-4D97-AF65-F5344CB8AC3E}">
        <p14:creationId xmlns:p14="http://schemas.microsoft.com/office/powerpoint/2010/main" val="2327210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7C945-CF34-24DC-1C22-1AC21DE4E43C}"/>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4D53A56-F30E-C449-EF88-2ADE5B40115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03E1D9C8-F367-1E85-937D-F97EDC4232B7}"/>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13692D86-5981-EFEC-B267-92733BAC717A}"/>
              </a:ext>
            </a:extLst>
          </p:cNvPr>
          <p:cNvSpPr>
            <a:spLocks noGrp="1"/>
          </p:cNvSpPr>
          <p:nvPr>
            <p:ph type="sldNum" sz="quarter" idx="5"/>
          </p:nvPr>
        </p:nvSpPr>
        <p:spPr/>
        <p:txBody>
          <a:bodyPr/>
          <a:lstStyle/>
          <a:p>
            <a:fld id="{BE01E683-4433-4F4C-A6DE-7B1339D308E7}" type="slidenum">
              <a:rPr lang="cs-CZ" smtClean="0"/>
              <a:t>23</a:t>
            </a:fld>
            <a:endParaRPr lang="cs-CZ"/>
          </a:p>
        </p:txBody>
      </p:sp>
    </p:spTree>
    <p:extLst>
      <p:ext uri="{BB962C8B-B14F-4D97-AF65-F5344CB8AC3E}">
        <p14:creationId xmlns:p14="http://schemas.microsoft.com/office/powerpoint/2010/main" val="455480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E2ACB-664C-1CBE-F5A1-2ED99F78EF7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0B2E534-F650-9EF7-D55E-B1DD7DEE94AD}"/>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C529579-FF37-3A61-AAEE-AF5D631D9F67}"/>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41E469AE-647C-5722-55A6-AAEF24289956}"/>
              </a:ext>
            </a:extLst>
          </p:cNvPr>
          <p:cNvSpPr>
            <a:spLocks noGrp="1"/>
          </p:cNvSpPr>
          <p:nvPr>
            <p:ph type="sldNum" sz="quarter" idx="5"/>
          </p:nvPr>
        </p:nvSpPr>
        <p:spPr/>
        <p:txBody>
          <a:bodyPr/>
          <a:lstStyle/>
          <a:p>
            <a:fld id="{BE01E683-4433-4F4C-A6DE-7B1339D308E7}" type="slidenum">
              <a:rPr lang="cs-CZ" smtClean="0"/>
              <a:t>24</a:t>
            </a:fld>
            <a:endParaRPr lang="cs-CZ"/>
          </a:p>
        </p:txBody>
      </p:sp>
    </p:spTree>
    <p:extLst>
      <p:ext uri="{BB962C8B-B14F-4D97-AF65-F5344CB8AC3E}">
        <p14:creationId xmlns:p14="http://schemas.microsoft.com/office/powerpoint/2010/main" val="1651904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EE5D4-A554-0165-092E-1048F8FC412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84DEE17-1EE9-F698-1628-70BB05B165B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79DFF48B-C41B-58F6-CA89-088F8235AF5C}"/>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45526180-96AB-76DA-840C-CF30F9F82A4A}"/>
              </a:ext>
            </a:extLst>
          </p:cNvPr>
          <p:cNvSpPr>
            <a:spLocks noGrp="1"/>
          </p:cNvSpPr>
          <p:nvPr>
            <p:ph type="sldNum" sz="quarter" idx="5"/>
          </p:nvPr>
        </p:nvSpPr>
        <p:spPr/>
        <p:txBody>
          <a:bodyPr/>
          <a:lstStyle/>
          <a:p>
            <a:fld id="{BE01E683-4433-4F4C-A6DE-7B1339D308E7}" type="slidenum">
              <a:rPr lang="cs-CZ" smtClean="0"/>
              <a:t>26</a:t>
            </a:fld>
            <a:endParaRPr lang="cs-CZ"/>
          </a:p>
        </p:txBody>
      </p:sp>
    </p:spTree>
    <p:extLst>
      <p:ext uri="{BB962C8B-B14F-4D97-AF65-F5344CB8AC3E}">
        <p14:creationId xmlns:p14="http://schemas.microsoft.com/office/powerpoint/2010/main" val="2207946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F0E6F-F03A-39D5-C843-D4B7306ED61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682583A-FBDC-FFF3-EFEC-02BF83E35D87}"/>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A8F1C81E-2060-803A-6A07-309BDD593EAD}"/>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4D9B4EF1-1493-11C7-4803-34429E7DBDD5}"/>
              </a:ext>
            </a:extLst>
          </p:cNvPr>
          <p:cNvSpPr>
            <a:spLocks noGrp="1"/>
          </p:cNvSpPr>
          <p:nvPr>
            <p:ph type="sldNum" sz="quarter" idx="5"/>
          </p:nvPr>
        </p:nvSpPr>
        <p:spPr/>
        <p:txBody>
          <a:bodyPr/>
          <a:lstStyle/>
          <a:p>
            <a:fld id="{BE01E683-4433-4F4C-A6DE-7B1339D308E7}" type="slidenum">
              <a:rPr lang="cs-CZ" smtClean="0"/>
              <a:t>27</a:t>
            </a:fld>
            <a:endParaRPr lang="cs-CZ"/>
          </a:p>
        </p:txBody>
      </p:sp>
    </p:spTree>
    <p:extLst>
      <p:ext uri="{BB962C8B-B14F-4D97-AF65-F5344CB8AC3E}">
        <p14:creationId xmlns:p14="http://schemas.microsoft.com/office/powerpoint/2010/main" val="1478379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22C2E-0B2A-C93B-1BF4-5301A9F6B34C}"/>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D10195F-D96B-5F6C-3129-9A496FBBA34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7AFA7805-50E6-AFFF-CB1A-E7B3EAE4C41E}"/>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2F10884D-93FF-3D67-EEF8-18FB981EA99B}"/>
              </a:ext>
            </a:extLst>
          </p:cNvPr>
          <p:cNvSpPr>
            <a:spLocks noGrp="1"/>
          </p:cNvSpPr>
          <p:nvPr>
            <p:ph type="sldNum" sz="quarter" idx="5"/>
          </p:nvPr>
        </p:nvSpPr>
        <p:spPr/>
        <p:txBody>
          <a:bodyPr/>
          <a:lstStyle/>
          <a:p>
            <a:fld id="{BE01E683-4433-4F4C-A6DE-7B1339D308E7}" type="slidenum">
              <a:rPr lang="cs-CZ" smtClean="0"/>
              <a:t>28</a:t>
            </a:fld>
            <a:endParaRPr lang="cs-CZ"/>
          </a:p>
        </p:txBody>
      </p:sp>
    </p:spTree>
    <p:extLst>
      <p:ext uri="{BB962C8B-B14F-4D97-AF65-F5344CB8AC3E}">
        <p14:creationId xmlns:p14="http://schemas.microsoft.com/office/powerpoint/2010/main" val="817577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280B4-2012-A602-FACD-01950A757D92}"/>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FB17A22D-AB67-5782-297A-68856259F1F9}"/>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4C5E6A26-C57C-9A89-9636-B654EE7126DE}"/>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77E2E7BC-9C08-C6D3-C4EE-1CF0B643FB56}"/>
              </a:ext>
            </a:extLst>
          </p:cNvPr>
          <p:cNvSpPr>
            <a:spLocks noGrp="1"/>
          </p:cNvSpPr>
          <p:nvPr>
            <p:ph type="sldNum" sz="quarter" idx="5"/>
          </p:nvPr>
        </p:nvSpPr>
        <p:spPr/>
        <p:txBody>
          <a:bodyPr/>
          <a:lstStyle/>
          <a:p>
            <a:fld id="{BE01E683-4433-4F4C-A6DE-7B1339D308E7}" type="slidenum">
              <a:rPr lang="cs-CZ" smtClean="0"/>
              <a:t>29</a:t>
            </a:fld>
            <a:endParaRPr lang="cs-CZ"/>
          </a:p>
        </p:txBody>
      </p:sp>
    </p:spTree>
    <p:extLst>
      <p:ext uri="{BB962C8B-B14F-4D97-AF65-F5344CB8AC3E}">
        <p14:creationId xmlns:p14="http://schemas.microsoft.com/office/powerpoint/2010/main" val="27577285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B1F2D-AB4D-B10F-1BA9-D969FFF2C29C}"/>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C5BC3FC-769A-A01F-9906-A4AD0E23715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7A75FFD-175F-4266-2623-D43FC429C80D}"/>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D0CC7765-B882-6B44-7168-86F51A72AC4D}"/>
              </a:ext>
            </a:extLst>
          </p:cNvPr>
          <p:cNvSpPr>
            <a:spLocks noGrp="1"/>
          </p:cNvSpPr>
          <p:nvPr>
            <p:ph type="sldNum" sz="quarter" idx="5"/>
          </p:nvPr>
        </p:nvSpPr>
        <p:spPr/>
        <p:txBody>
          <a:bodyPr/>
          <a:lstStyle/>
          <a:p>
            <a:fld id="{BE01E683-4433-4F4C-A6DE-7B1339D308E7}" type="slidenum">
              <a:rPr lang="cs-CZ" smtClean="0"/>
              <a:t>30</a:t>
            </a:fld>
            <a:endParaRPr lang="cs-CZ"/>
          </a:p>
        </p:txBody>
      </p:sp>
    </p:spTree>
    <p:extLst>
      <p:ext uri="{BB962C8B-B14F-4D97-AF65-F5344CB8AC3E}">
        <p14:creationId xmlns:p14="http://schemas.microsoft.com/office/powerpoint/2010/main" val="4007647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53241-33E5-78D8-4E82-5447440C705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F7A8C065-BF0E-B319-E375-D48D5E455033}"/>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89B0011-917D-B53D-72FD-6D6377F9E7C2}"/>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29306851-5F83-F234-5C1C-3CEE76AB3E48}"/>
              </a:ext>
            </a:extLst>
          </p:cNvPr>
          <p:cNvSpPr>
            <a:spLocks noGrp="1"/>
          </p:cNvSpPr>
          <p:nvPr>
            <p:ph type="sldNum" sz="quarter" idx="5"/>
          </p:nvPr>
        </p:nvSpPr>
        <p:spPr/>
        <p:txBody>
          <a:bodyPr/>
          <a:lstStyle/>
          <a:p>
            <a:fld id="{BE01E683-4433-4F4C-A6DE-7B1339D308E7}" type="slidenum">
              <a:rPr lang="cs-CZ" smtClean="0"/>
              <a:t>31</a:t>
            </a:fld>
            <a:endParaRPr lang="cs-CZ"/>
          </a:p>
        </p:txBody>
      </p:sp>
    </p:spTree>
    <p:extLst>
      <p:ext uri="{BB962C8B-B14F-4D97-AF65-F5344CB8AC3E}">
        <p14:creationId xmlns:p14="http://schemas.microsoft.com/office/powerpoint/2010/main" val="1110795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1B75B-01B8-D8E6-7E42-4DE146F55D3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340387F-1BF8-0087-3574-37EADFA2845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9B4BF2E-9600-1B7F-2398-6B8DE7279B75}"/>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863FD34E-CEE0-DC75-8C84-60AAF8E4263A}"/>
              </a:ext>
            </a:extLst>
          </p:cNvPr>
          <p:cNvSpPr>
            <a:spLocks noGrp="1"/>
          </p:cNvSpPr>
          <p:nvPr>
            <p:ph type="sldNum" sz="quarter" idx="5"/>
          </p:nvPr>
        </p:nvSpPr>
        <p:spPr/>
        <p:txBody>
          <a:bodyPr/>
          <a:lstStyle/>
          <a:p>
            <a:fld id="{BE01E683-4433-4F4C-A6DE-7B1339D308E7}" type="slidenum">
              <a:rPr lang="cs-CZ" smtClean="0"/>
              <a:t>32</a:t>
            </a:fld>
            <a:endParaRPr lang="cs-CZ"/>
          </a:p>
        </p:txBody>
      </p:sp>
    </p:spTree>
    <p:extLst>
      <p:ext uri="{BB962C8B-B14F-4D97-AF65-F5344CB8AC3E}">
        <p14:creationId xmlns:p14="http://schemas.microsoft.com/office/powerpoint/2010/main" val="19264532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F3EBF-DBDF-96C8-7C21-61A34D072E39}"/>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41E7180-380A-C4C1-1CB0-9C9D99426EED}"/>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57005A5-3648-14F9-0B5D-D93B857FED0B}"/>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CE248232-70D2-D7FB-A63E-9C22084C5535}"/>
              </a:ext>
            </a:extLst>
          </p:cNvPr>
          <p:cNvSpPr>
            <a:spLocks noGrp="1"/>
          </p:cNvSpPr>
          <p:nvPr>
            <p:ph type="sldNum" sz="quarter" idx="5"/>
          </p:nvPr>
        </p:nvSpPr>
        <p:spPr/>
        <p:txBody>
          <a:bodyPr/>
          <a:lstStyle/>
          <a:p>
            <a:fld id="{BE01E683-4433-4F4C-A6DE-7B1339D308E7}" type="slidenum">
              <a:rPr lang="cs-CZ" smtClean="0"/>
              <a:t>33</a:t>
            </a:fld>
            <a:endParaRPr lang="cs-CZ"/>
          </a:p>
        </p:txBody>
      </p:sp>
    </p:spTree>
    <p:extLst>
      <p:ext uri="{BB962C8B-B14F-4D97-AF65-F5344CB8AC3E}">
        <p14:creationId xmlns:p14="http://schemas.microsoft.com/office/powerpoint/2010/main" val="1832606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86F03-5952-FBE9-EFB1-1D5E552547F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06A5A59-F41E-AF53-7BE5-1A8EDA14F78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A7B30EFD-100A-AA8C-C6F1-7ADC88264EB0}"/>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9A0FA56C-BD09-342C-0091-546E3049D145}"/>
              </a:ext>
            </a:extLst>
          </p:cNvPr>
          <p:cNvSpPr>
            <a:spLocks noGrp="1"/>
          </p:cNvSpPr>
          <p:nvPr>
            <p:ph type="sldNum" sz="quarter" idx="5"/>
          </p:nvPr>
        </p:nvSpPr>
        <p:spPr/>
        <p:txBody>
          <a:bodyPr/>
          <a:lstStyle/>
          <a:p>
            <a:fld id="{BE01E683-4433-4F4C-A6DE-7B1339D308E7}" type="slidenum">
              <a:rPr lang="cs-CZ" smtClean="0"/>
              <a:t>5</a:t>
            </a:fld>
            <a:endParaRPr lang="cs-CZ"/>
          </a:p>
        </p:txBody>
      </p:sp>
    </p:spTree>
    <p:extLst>
      <p:ext uri="{BB962C8B-B14F-4D97-AF65-F5344CB8AC3E}">
        <p14:creationId xmlns:p14="http://schemas.microsoft.com/office/powerpoint/2010/main" val="39982460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4B965-2E0C-071D-CFB7-1D6CBB56A4D7}"/>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599A3BD-DDA3-9E1F-1E5E-2B3DEAD49F4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1EAE3EB-94CF-17B2-372E-2E0A5CE34661}"/>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229AC668-6867-1EAA-9277-48FCF1DC43C1}"/>
              </a:ext>
            </a:extLst>
          </p:cNvPr>
          <p:cNvSpPr>
            <a:spLocks noGrp="1"/>
          </p:cNvSpPr>
          <p:nvPr>
            <p:ph type="sldNum" sz="quarter" idx="5"/>
          </p:nvPr>
        </p:nvSpPr>
        <p:spPr/>
        <p:txBody>
          <a:bodyPr/>
          <a:lstStyle/>
          <a:p>
            <a:fld id="{BE01E683-4433-4F4C-A6DE-7B1339D308E7}" type="slidenum">
              <a:rPr lang="cs-CZ" smtClean="0"/>
              <a:t>34</a:t>
            </a:fld>
            <a:endParaRPr lang="cs-CZ"/>
          </a:p>
        </p:txBody>
      </p:sp>
    </p:spTree>
    <p:extLst>
      <p:ext uri="{BB962C8B-B14F-4D97-AF65-F5344CB8AC3E}">
        <p14:creationId xmlns:p14="http://schemas.microsoft.com/office/powerpoint/2010/main" val="25445228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45692-80E1-B3DB-75BC-58BA2BA8D440}"/>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8FFD7002-A32E-EB17-887B-98B242FF0458}"/>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94CD50F-BAB0-ED99-7409-1BB157A7E93E}"/>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12408E01-F598-7CD3-5611-E02B62089B27}"/>
              </a:ext>
            </a:extLst>
          </p:cNvPr>
          <p:cNvSpPr>
            <a:spLocks noGrp="1"/>
          </p:cNvSpPr>
          <p:nvPr>
            <p:ph type="sldNum" sz="quarter" idx="5"/>
          </p:nvPr>
        </p:nvSpPr>
        <p:spPr/>
        <p:txBody>
          <a:bodyPr/>
          <a:lstStyle/>
          <a:p>
            <a:fld id="{BE01E683-4433-4F4C-A6DE-7B1339D308E7}" type="slidenum">
              <a:rPr lang="cs-CZ" smtClean="0"/>
              <a:t>35</a:t>
            </a:fld>
            <a:endParaRPr lang="cs-CZ"/>
          </a:p>
        </p:txBody>
      </p:sp>
    </p:spTree>
    <p:extLst>
      <p:ext uri="{BB962C8B-B14F-4D97-AF65-F5344CB8AC3E}">
        <p14:creationId xmlns:p14="http://schemas.microsoft.com/office/powerpoint/2010/main" val="5556064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5CF53-CB33-4AAD-500A-AE1836DA3A8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6B49B115-D5B1-A520-FC8A-C7224192966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FBC0805C-58BD-A75E-EF0F-2877583CD2E4}"/>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F95FEEA0-17EE-EEB5-4B4A-9D3C7FE22BAF}"/>
              </a:ext>
            </a:extLst>
          </p:cNvPr>
          <p:cNvSpPr>
            <a:spLocks noGrp="1"/>
          </p:cNvSpPr>
          <p:nvPr>
            <p:ph type="sldNum" sz="quarter" idx="5"/>
          </p:nvPr>
        </p:nvSpPr>
        <p:spPr/>
        <p:txBody>
          <a:bodyPr/>
          <a:lstStyle/>
          <a:p>
            <a:fld id="{BE01E683-4433-4F4C-A6DE-7B1339D308E7}" type="slidenum">
              <a:rPr lang="cs-CZ" smtClean="0"/>
              <a:t>36</a:t>
            </a:fld>
            <a:endParaRPr lang="cs-CZ"/>
          </a:p>
        </p:txBody>
      </p:sp>
    </p:spTree>
    <p:extLst>
      <p:ext uri="{BB962C8B-B14F-4D97-AF65-F5344CB8AC3E}">
        <p14:creationId xmlns:p14="http://schemas.microsoft.com/office/powerpoint/2010/main" val="37580912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497CF-54AC-7BF7-2764-9E668E3D901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5254F131-669B-73F1-FD54-EED1B165E6E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FAFAFB0-B7D2-D01F-E21D-6A08BEDAB8E1}"/>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7255DF1B-C5EB-55B8-9BA6-EC46CC2DD94B}"/>
              </a:ext>
            </a:extLst>
          </p:cNvPr>
          <p:cNvSpPr>
            <a:spLocks noGrp="1"/>
          </p:cNvSpPr>
          <p:nvPr>
            <p:ph type="sldNum" sz="quarter" idx="5"/>
          </p:nvPr>
        </p:nvSpPr>
        <p:spPr/>
        <p:txBody>
          <a:bodyPr/>
          <a:lstStyle/>
          <a:p>
            <a:fld id="{BE01E683-4433-4F4C-A6DE-7B1339D308E7}" type="slidenum">
              <a:rPr lang="cs-CZ" smtClean="0"/>
              <a:t>37</a:t>
            </a:fld>
            <a:endParaRPr lang="cs-CZ"/>
          </a:p>
        </p:txBody>
      </p:sp>
    </p:spTree>
    <p:extLst>
      <p:ext uri="{BB962C8B-B14F-4D97-AF65-F5344CB8AC3E}">
        <p14:creationId xmlns:p14="http://schemas.microsoft.com/office/powerpoint/2010/main" val="1079480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746FA-5E2B-3851-8307-4F8B24A9B542}"/>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42BDF57-AC29-9340-944A-C299084D77C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C450B78-9BD1-EAA8-628F-8A85177F84F2}"/>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0D80E962-DC6B-464C-75FE-8978C0C62D38}"/>
              </a:ext>
            </a:extLst>
          </p:cNvPr>
          <p:cNvSpPr>
            <a:spLocks noGrp="1"/>
          </p:cNvSpPr>
          <p:nvPr>
            <p:ph type="sldNum" sz="quarter" idx="5"/>
          </p:nvPr>
        </p:nvSpPr>
        <p:spPr/>
        <p:txBody>
          <a:bodyPr/>
          <a:lstStyle/>
          <a:p>
            <a:fld id="{BE01E683-4433-4F4C-A6DE-7B1339D308E7}" type="slidenum">
              <a:rPr lang="cs-CZ" smtClean="0"/>
              <a:t>38</a:t>
            </a:fld>
            <a:endParaRPr lang="cs-CZ"/>
          </a:p>
        </p:txBody>
      </p:sp>
    </p:spTree>
    <p:extLst>
      <p:ext uri="{BB962C8B-B14F-4D97-AF65-F5344CB8AC3E}">
        <p14:creationId xmlns:p14="http://schemas.microsoft.com/office/powerpoint/2010/main" val="19667038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6DF39-95CF-9DD4-A5AB-1ACCC95261FE}"/>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E217A2E-4754-3A8F-A09C-042A375813F4}"/>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EF0B0A7-6651-0A50-9FD9-6E0621E5C8E3}"/>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A90C5DCA-0C6F-A102-0EA6-DA07BC02166D}"/>
              </a:ext>
            </a:extLst>
          </p:cNvPr>
          <p:cNvSpPr>
            <a:spLocks noGrp="1"/>
          </p:cNvSpPr>
          <p:nvPr>
            <p:ph type="sldNum" sz="quarter" idx="5"/>
          </p:nvPr>
        </p:nvSpPr>
        <p:spPr/>
        <p:txBody>
          <a:bodyPr/>
          <a:lstStyle/>
          <a:p>
            <a:fld id="{BE01E683-4433-4F4C-A6DE-7B1339D308E7}" type="slidenum">
              <a:rPr lang="cs-CZ" smtClean="0"/>
              <a:t>39</a:t>
            </a:fld>
            <a:endParaRPr lang="cs-CZ"/>
          </a:p>
        </p:txBody>
      </p:sp>
    </p:spTree>
    <p:extLst>
      <p:ext uri="{BB962C8B-B14F-4D97-AF65-F5344CB8AC3E}">
        <p14:creationId xmlns:p14="http://schemas.microsoft.com/office/powerpoint/2010/main" val="34568067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A3B5A-325B-F663-0C57-E08156B98452}"/>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8E94521-0F73-D6C9-B360-25E5C6AE83D9}"/>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7A05631F-F4D6-43FD-4A6B-EB1B25F0EBFE}"/>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7748B15B-2DDA-5511-2F43-4E7FB618D31E}"/>
              </a:ext>
            </a:extLst>
          </p:cNvPr>
          <p:cNvSpPr>
            <a:spLocks noGrp="1"/>
          </p:cNvSpPr>
          <p:nvPr>
            <p:ph type="sldNum" sz="quarter" idx="5"/>
          </p:nvPr>
        </p:nvSpPr>
        <p:spPr/>
        <p:txBody>
          <a:bodyPr/>
          <a:lstStyle/>
          <a:p>
            <a:fld id="{BE01E683-4433-4F4C-A6DE-7B1339D308E7}" type="slidenum">
              <a:rPr lang="cs-CZ" smtClean="0"/>
              <a:t>40</a:t>
            </a:fld>
            <a:endParaRPr lang="cs-CZ"/>
          </a:p>
        </p:txBody>
      </p:sp>
    </p:spTree>
    <p:extLst>
      <p:ext uri="{BB962C8B-B14F-4D97-AF65-F5344CB8AC3E}">
        <p14:creationId xmlns:p14="http://schemas.microsoft.com/office/powerpoint/2010/main" val="6778145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5C4EA-FBC4-1B93-5BCC-54C41FAE2DD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6DD4C6F5-C572-7C44-69AE-174E2FA9850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75A94CB-FB1C-E75C-774A-6F6BFBDDEA33}"/>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C1A00167-7955-A0ED-04A1-43F50EE23897}"/>
              </a:ext>
            </a:extLst>
          </p:cNvPr>
          <p:cNvSpPr>
            <a:spLocks noGrp="1"/>
          </p:cNvSpPr>
          <p:nvPr>
            <p:ph type="sldNum" sz="quarter" idx="5"/>
          </p:nvPr>
        </p:nvSpPr>
        <p:spPr/>
        <p:txBody>
          <a:bodyPr/>
          <a:lstStyle/>
          <a:p>
            <a:fld id="{BE01E683-4433-4F4C-A6DE-7B1339D308E7}" type="slidenum">
              <a:rPr lang="cs-CZ" smtClean="0"/>
              <a:t>41</a:t>
            </a:fld>
            <a:endParaRPr lang="cs-CZ"/>
          </a:p>
        </p:txBody>
      </p:sp>
    </p:spTree>
    <p:extLst>
      <p:ext uri="{BB962C8B-B14F-4D97-AF65-F5344CB8AC3E}">
        <p14:creationId xmlns:p14="http://schemas.microsoft.com/office/powerpoint/2010/main" val="35212582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6EA2D-AA62-4E51-2576-9121086990F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C824D52-A924-890F-1685-B4AF60873FB1}"/>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4955ECE-FB16-0EE1-4277-95E6563FB575}"/>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02DA19A9-4826-76CB-A413-D6924EF5B455}"/>
              </a:ext>
            </a:extLst>
          </p:cNvPr>
          <p:cNvSpPr>
            <a:spLocks noGrp="1"/>
          </p:cNvSpPr>
          <p:nvPr>
            <p:ph type="sldNum" sz="quarter" idx="5"/>
          </p:nvPr>
        </p:nvSpPr>
        <p:spPr/>
        <p:txBody>
          <a:bodyPr/>
          <a:lstStyle/>
          <a:p>
            <a:fld id="{BE01E683-4433-4F4C-A6DE-7B1339D308E7}" type="slidenum">
              <a:rPr lang="cs-CZ" smtClean="0"/>
              <a:t>42</a:t>
            </a:fld>
            <a:endParaRPr lang="cs-CZ"/>
          </a:p>
        </p:txBody>
      </p:sp>
    </p:spTree>
    <p:extLst>
      <p:ext uri="{BB962C8B-B14F-4D97-AF65-F5344CB8AC3E}">
        <p14:creationId xmlns:p14="http://schemas.microsoft.com/office/powerpoint/2010/main" val="3866105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CC218-5C35-2C0C-9089-38C78485C57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5AE3BA81-2F73-2BE9-E5D8-CEACB6DCE477}"/>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F548D654-FFC6-A654-F96D-21262B565718}"/>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7BC9B9B2-5473-9CD8-CA09-DDDB7996C1DE}"/>
              </a:ext>
            </a:extLst>
          </p:cNvPr>
          <p:cNvSpPr>
            <a:spLocks noGrp="1"/>
          </p:cNvSpPr>
          <p:nvPr>
            <p:ph type="sldNum" sz="quarter" idx="5"/>
          </p:nvPr>
        </p:nvSpPr>
        <p:spPr/>
        <p:txBody>
          <a:bodyPr/>
          <a:lstStyle/>
          <a:p>
            <a:fld id="{BE01E683-4433-4F4C-A6DE-7B1339D308E7}" type="slidenum">
              <a:rPr lang="cs-CZ" smtClean="0"/>
              <a:t>43</a:t>
            </a:fld>
            <a:endParaRPr lang="cs-CZ"/>
          </a:p>
        </p:txBody>
      </p:sp>
    </p:spTree>
    <p:extLst>
      <p:ext uri="{BB962C8B-B14F-4D97-AF65-F5344CB8AC3E}">
        <p14:creationId xmlns:p14="http://schemas.microsoft.com/office/powerpoint/2010/main" val="2513117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1EF2C-5A31-DBAD-E0D8-837BDF43D5EC}"/>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FB183D3-3865-A629-ABCE-B15D155E9CE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60A553D-786B-7EEE-4288-443DFC29B6C7}"/>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D6A19ABE-2A1F-F3C2-84C4-BF77DCD92974}"/>
              </a:ext>
            </a:extLst>
          </p:cNvPr>
          <p:cNvSpPr>
            <a:spLocks noGrp="1"/>
          </p:cNvSpPr>
          <p:nvPr>
            <p:ph type="sldNum" sz="quarter" idx="5"/>
          </p:nvPr>
        </p:nvSpPr>
        <p:spPr/>
        <p:txBody>
          <a:bodyPr/>
          <a:lstStyle/>
          <a:p>
            <a:fld id="{BE01E683-4433-4F4C-A6DE-7B1339D308E7}" type="slidenum">
              <a:rPr lang="cs-CZ" smtClean="0"/>
              <a:t>6</a:t>
            </a:fld>
            <a:endParaRPr lang="cs-CZ"/>
          </a:p>
        </p:txBody>
      </p:sp>
    </p:spTree>
    <p:extLst>
      <p:ext uri="{BB962C8B-B14F-4D97-AF65-F5344CB8AC3E}">
        <p14:creationId xmlns:p14="http://schemas.microsoft.com/office/powerpoint/2010/main" val="20163466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30842-D0FD-1FBB-2714-9E047BD5048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B8B81F7-DCC5-F89E-20BA-0FCE1920BE1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B3403FA6-6490-06BE-08A8-AE384EF4D001}"/>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B72618E3-21E7-07C5-AF7D-CBFC684A1DC9}"/>
              </a:ext>
            </a:extLst>
          </p:cNvPr>
          <p:cNvSpPr>
            <a:spLocks noGrp="1"/>
          </p:cNvSpPr>
          <p:nvPr>
            <p:ph type="sldNum" sz="quarter" idx="5"/>
          </p:nvPr>
        </p:nvSpPr>
        <p:spPr/>
        <p:txBody>
          <a:bodyPr/>
          <a:lstStyle/>
          <a:p>
            <a:fld id="{BE01E683-4433-4F4C-A6DE-7B1339D308E7}" type="slidenum">
              <a:rPr lang="cs-CZ" smtClean="0"/>
              <a:t>44</a:t>
            </a:fld>
            <a:endParaRPr lang="cs-CZ"/>
          </a:p>
        </p:txBody>
      </p:sp>
    </p:spTree>
    <p:extLst>
      <p:ext uri="{BB962C8B-B14F-4D97-AF65-F5344CB8AC3E}">
        <p14:creationId xmlns:p14="http://schemas.microsoft.com/office/powerpoint/2010/main" val="20562956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219F2-F164-C928-1CE0-928FF6203A69}"/>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5C409C31-FD9D-7681-D1A1-6DDB6331014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99DFA62-6AE0-6142-3759-44F0B547A016}"/>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9DF86C50-BFEB-2F4B-613C-7AC88716DE59}"/>
              </a:ext>
            </a:extLst>
          </p:cNvPr>
          <p:cNvSpPr>
            <a:spLocks noGrp="1"/>
          </p:cNvSpPr>
          <p:nvPr>
            <p:ph type="sldNum" sz="quarter" idx="5"/>
          </p:nvPr>
        </p:nvSpPr>
        <p:spPr/>
        <p:txBody>
          <a:bodyPr/>
          <a:lstStyle/>
          <a:p>
            <a:fld id="{BE01E683-4433-4F4C-A6DE-7B1339D308E7}" type="slidenum">
              <a:rPr lang="cs-CZ" smtClean="0"/>
              <a:t>45</a:t>
            </a:fld>
            <a:endParaRPr lang="cs-CZ"/>
          </a:p>
        </p:txBody>
      </p:sp>
    </p:spTree>
    <p:extLst>
      <p:ext uri="{BB962C8B-B14F-4D97-AF65-F5344CB8AC3E}">
        <p14:creationId xmlns:p14="http://schemas.microsoft.com/office/powerpoint/2010/main" val="35019125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629B1-9B1D-ADD1-2C53-A560FBC75D9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4C0C616-CD45-7742-E51B-C95E3FAD8F5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50E5F25-B6D9-D113-105F-AFC02B68B0F1}"/>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4A0DA223-8EDF-F5C3-A639-36CFCD124954}"/>
              </a:ext>
            </a:extLst>
          </p:cNvPr>
          <p:cNvSpPr>
            <a:spLocks noGrp="1"/>
          </p:cNvSpPr>
          <p:nvPr>
            <p:ph type="sldNum" sz="quarter" idx="5"/>
          </p:nvPr>
        </p:nvSpPr>
        <p:spPr/>
        <p:txBody>
          <a:bodyPr/>
          <a:lstStyle/>
          <a:p>
            <a:fld id="{BE01E683-4433-4F4C-A6DE-7B1339D308E7}" type="slidenum">
              <a:rPr lang="cs-CZ" smtClean="0"/>
              <a:t>46</a:t>
            </a:fld>
            <a:endParaRPr lang="cs-CZ"/>
          </a:p>
        </p:txBody>
      </p:sp>
    </p:spTree>
    <p:extLst>
      <p:ext uri="{BB962C8B-B14F-4D97-AF65-F5344CB8AC3E}">
        <p14:creationId xmlns:p14="http://schemas.microsoft.com/office/powerpoint/2010/main" val="8723413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9CBA6-ACBF-2242-0A6E-C1FE33410717}"/>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2BA9C82-3440-DE41-3522-16B8F0A6C8B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AB72D089-5700-C34A-2694-8310CF825D51}"/>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59CF96E9-DACA-B0E6-D997-CF3A0EE5A0FF}"/>
              </a:ext>
            </a:extLst>
          </p:cNvPr>
          <p:cNvSpPr>
            <a:spLocks noGrp="1"/>
          </p:cNvSpPr>
          <p:nvPr>
            <p:ph type="sldNum" sz="quarter" idx="5"/>
          </p:nvPr>
        </p:nvSpPr>
        <p:spPr/>
        <p:txBody>
          <a:bodyPr/>
          <a:lstStyle/>
          <a:p>
            <a:fld id="{BE01E683-4433-4F4C-A6DE-7B1339D308E7}" type="slidenum">
              <a:rPr lang="cs-CZ" smtClean="0"/>
              <a:t>47</a:t>
            </a:fld>
            <a:endParaRPr lang="cs-CZ"/>
          </a:p>
        </p:txBody>
      </p:sp>
    </p:spTree>
    <p:extLst>
      <p:ext uri="{BB962C8B-B14F-4D97-AF65-F5344CB8AC3E}">
        <p14:creationId xmlns:p14="http://schemas.microsoft.com/office/powerpoint/2010/main" val="34816253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B7BFD-4D01-46FA-F768-C383B4B5BA9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53A7EADF-5D22-BF97-2503-EFDE09D248E1}"/>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065DDFA-6DC1-54CE-456C-AF2A51CAF3CE}"/>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94EAC2CF-2358-AE1D-1E51-F4483DEB9944}"/>
              </a:ext>
            </a:extLst>
          </p:cNvPr>
          <p:cNvSpPr>
            <a:spLocks noGrp="1"/>
          </p:cNvSpPr>
          <p:nvPr>
            <p:ph type="sldNum" sz="quarter" idx="5"/>
          </p:nvPr>
        </p:nvSpPr>
        <p:spPr/>
        <p:txBody>
          <a:bodyPr/>
          <a:lstStyle/>
          <a:p>
            <a:fld id="{BE01E683-4433-4F4C-A6DE-7B1339D308E7}" type="slidenum">
              <a:rPr lang="cs-CZ" smtClean="0"/>
              <a:t>49</a:t>
            </a:fld>
            <a:endParaRPr lang="cs-CZ"/>
          </a:p>
        </p:txBody>
      </p:sp>
    </p:spTree>
    <p:extLst>
      <p:ext uri="{BB962C8B-B14F-4D97-AF65-F5344CB8AC3E}">
        <p14:creationId xmlns:p14="http://schemas.microsoft.com/office/powerpoint/2010/main" val="19370147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1D155-A920-2A6D-4A4A-9EE75098B871}"/>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833169A-FD0B-E395-181B-3664C96BAD4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7A0B189-12DB-2825-29B4-1F6E8C27BED0}"/>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5B821884-230A-4FBA-1363-59F7000EEBAA}"/>
              </a:ext>
            </a:extLst>
          </p:cNvPr>
          <p:cNvSpPr>
            <a:spLocks noGrp="1"/>
          </p:cNvSpPr>
          <p:nvPr>
            <p:ph type="sldNum" sz="quarter" idx="5"/>
          </p:nvPr>
        </p:nvSpPr>
        <p:spPr/>
        <p:txBody>
          <a:bodyPr/>
          <a:lstStyle/>
          <a:p>
            <a:fld id="{BE01E683-4433-4F4C-A6DE-7B1339D308E7}" type="slidenum">
              <a:rPr lang="cs-CZ" smtClean="0"/>
              <a:t>50</a:t>
            </a:fld>
            <a:endParaRPr lang="cs-CZ"/>
          </a:p>
        </p:txBody>
      </p:sp>
    </p:spTree>
    <p:extLst>
      <p:ext uri="{BB962C8B-B14F-4D97-AF65-F5344CB8AC3E}">
        <p14:creationId xmlns:p14="http://schemas.microsoft.com/office/powerpoint/2010/main" val="38213607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F6E6D-DC66-3E91-A772-99DF6876726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C8CC4BDF-EAF5-29B4-A9FA-511E07B5840D}"/>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6443A32-086D-45D6-7365-AD69C927AE5D}"/>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502CDD81-1B31-B438-54FC-65D9F34DD9F9}"/>
              </a:ext>
            </a:extLst>
          </p:cNvPr>
          <p:cNvSpPr>
            <a:spLocks noGrp="1"/>
          </p:cNvSpPr>
          <p:nvPr>
            <p:ph type="sldNum" sz="quarter" idx="5"/>
          </p:nvPr>
        </p:nvSpPr>
        <p:spPr/>
        <p:txBody>
          <a:bodyPr/>
          <a:lstStyle/>
          <a:p>
            <a:fld id="{BE01E683-4433-4F4C-A6DE-7B1339D308E7}" type="slidenum">
              <a:rPr lang="cs-CZ" smtClean="0"/>
              <a:t>51</a:t>
            </a:fld>
            <a:endParaRPr lang="cs-CZ"/>
          </a:p>
        </p:txBody>
      </p:sp>
    </p:spTree>
    <p:extLst>
      <p:ext uri="{BB962C8B-B14F-4D97-AF65-F5344CB8AC3E}">
        <p14:creationId xmlns:p14="http://schemas.microsoft.com/office/powerpoint/2010/main" val="4079239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18CEF-09F0-9799-0B06-71584E0176F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491CB84-289C-6F19-CAD1-C4969E7632C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A9975407-D0EE-D6C5-4A4D-E15C3FE88CE4}"/>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18DD46AC-CA46-27EE-C4E1-05E03999FF04}"/>
              </a:ext>
            </a:extLst>
          </p:cNvPr>
          <p:cNvSpPr>
            <a:spLocks noGrp="1"/>
          </p:cNvSpPr>
          <p:nvPr>
            <p:ph type="sldNum" sz="quarter" idx="5"/>
          </p:nvPr>
        </p:nvSpPr>
        <p:spPr/>
        <p:txBody>
          <a:bodyPr/>
          <a:lstStyle/>
          <a:p>
            <a:fld id="{BE01E683-4433-4F4C-A6DE-7B1339D308E7}" type="slidenum">
              <a:rPr lang="cs-CZ" smtClean="0"/>
              <a:t>52</a:t>
            </a:fld>
            <a:endParaRPr lang="cs-CZ"/>
          </a:p>
        </p:txBody>
      </p:sp>
    </p:spTree>
    <p:extLst>
      <p:ext uri="{BB962C8B-B14F-4D97-AF65-F5344CB8AC3E}">
        <p14:creationId xmlns:p14="http://schemas.microsoft.com/office/powerpoint/2010/main" val="31935218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63A07-4AF8-127B-ABFA-DACB672BAEC1}"/>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B79C659-00F3-EE5F-4E09-700D822938E9}"/>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E6BED59-ECF3-AF7B-5070-F2365852F0F9}"/>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4AD236B5-B066-D8C9-97B8-E5159FE190FE}"/>
              </a:ext>
            </a:extLst>
          </p:cNvPr>
          <p:cNvSpPr>
            <a:spLocks noGrp="1"/>
          </p:cNvSpPr>
          <p:nvPr>
            <p:ph type="sldNum" sz="quarter" idx="5"/>
          </p:nvPr>
        </p:nvSpPr>
        <p:spPr/>
        <p:txBody>
          <a:bodyPr/>
          <a:lstStyle/>
          <a:p>
            <a:fld id="{BE01E683-4433-4F4C-A6DE-7B1339D308E7}" type="slidenum">
              <a:rPr lang="cs-CZ" smtClean="0"/>
              <a:t>53</a:t>
            </a:fld>
            <a:endParaRPr lang="cs-CZ"/>
          </a:p>
        </p:txBody>
      </p:sp>
    </p:spTree>
    <p:extLst>
      <p:ext uri="{BB962C8B-B14F-4D97-AF65-F5344CB8AC3E}">
        <p14:creationId xmlns:p14="http://schemas.microsoft.com/office/powerpoint/2010/main" val="3229612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76520-77ED-3FA5-2965-824706801FD7}"/>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8B9EB0F-AA04-ACF5-1D56-3E9077DF3CA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A4792E2-3710-F128-E8E3-38668CFFAFEB}"/>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70DF6A32-35A1-9456-3CF5-91064201E8FE}"/>
              </a:ext>
            </a:extLst>
          </p:cNvPr>
          <p:cNvSpPr>
            <a:spLocks noGrp="1"/>
          </p:cNvSpPr>
          <p:nvPr>
            <p:ph type="sldNum" sz="quarter" idx="5"/>
          </p:nvPr>
        </p:nvSpPr>
        <p:spPr/>
        <p:txBody>
          <a:bodyPr/>
          <a:lstStyle/>
          <a:p>
            <a:fld id="{BE01E683-4433-4F4C-A6DE-7B1339D308E7}" type="slidenum">
              <a:rPr lang="cs-CZ" smtClean="0"/>
              <a:t>54</a:t>
            </a:fld>
            <a:endParaRPr lang="cs-CZ"/>
          </a:p>
        </p:txBody>
      </p:sp>
    </p:spTree>
    <p:extLst>
      <p:ext uri="{BB962C8B-B14F-4D97-AF65-F5344CB8AC3E}">
        <p14:creationId xmlns:p14="http://schemas.microsoft.com/office/powerpoint/2010/main" val="955012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C55A8-06FE-5071-1EE9-3849ED3F120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F6FC964-1030-F519-71A1-5D2FC3C75C7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74F1AE8-4DAF-EBEA-3AE9-4870315B01C3}"/>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D299A92B-3091-C41B-4FC9-F1616F93C852}"/>
              </a:ext>
            </a:extLst>
          </p:cNvPr>
          <p:cNvSpPr>
            <a:spLocks noGrp="1"/>
          </p:cNvSpPr>
          <p:nvPr>
            <p:ph type="sldNum" sz="quarter" idx="5"/>
          </p:nvPr>
        </p:nvSpPr>
        <p:spPr/>
        <p:txBody>
          <a:bodyPr/>
          <a:lstStyle/>
          <a:p>
            <a:fld id="{BE01E683-4433-4F4C-A6DE-7B1339D308E7}" type="slidenum">
              <a:rPr lang="cs-CZ" smtClean="0"/>
              <a:t>7</a:t>
            </a:fld>
            <a:endParaRPr lang="cs-CZ"/>
          </a:p>
        </p:txBody>
      </p:sp>
    </p:spTree>
    <p:extLst>
      <p:ext uri="{BB962C8B-B14F-4D97-AF65-F5344CB8AC3E}">
        <p14:creationId xmlns:p14="http://schemas.microsoft.com/office/powerpoint/2010/main" val="38549599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A13A3-3181-A49B-EAB0-445306557D7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7845FDB-5655-6334-83B6-2F5DC814B51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0BD817A-108A-01B5-0041-FDB1155236F4}"/>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AD5CA3C5-CCC1-9206-5DF0-C6242155588F}"/>
              </a:ext>
            </a:extLst>
          </p:cNvPr>
          <p:cNvSpPr>
            <a:spLocks noGrp="1"/>
          </p:cNvSpPr>
          <p:nvPr>
            <p:ph type="sldNum" sz="quarter" idx="5"/>
          </p:nvPr>
        </p:nvSpPr>
        <p:spPr/>
        <p:txBody>
          <a:bodyPr/>
          <a:lstStyle/>
          <a:p>
            <a:fld id="{BE01E683-4433-4F4C-A6DE-7B1339D308E7}" type="slidenum">
              <a:rPr lang="cs-CZ" smtClean="0"/>
              <a:t>55</a:t>
            </a:fld>
            <a:endParaRPr lang="cs-CZ"/>
          </a:p>
        </p:txBody>
      </p:sp>
    </p:spTree>
    <p:extLst>
      <p:ext uri="{BB962C8B-B14F-4D97-AF65-F5344CB8AC3E}">
        <p14:creationId xmlns:p14="http://schemas.microsoft.com/office/powerpoint/2010/main" val="12947175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45387-D38E-D4F8-26D0-CAE0AC5B8560}"/>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092F9CE-4838-1BEB-4EED-D986D4DC5B67}"/>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AB41E7D8-8BD7-FD90-AE50-709947D42E00}"/>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564D8BF6-C784-F711-77BF-BE7C06956194}"/>
              </a:ext>
            </a:extLst>
          </p:cNvPr>
          <p:cNvSpPr>
            <a:spLocks noGrp="1"/>
          </p:cNvSpPr>
          <p:nvPr>
            <p:ph type="sldNum" sz="quarter" idx="5"/>
          </p:nvPr>
        </p:nvSpPr>
        <p:spPr/>
        <p:txBody>
          <a:bodyPr/>
          <a:lstStyle/>
          <a:p>
            <a:fld id="{BE01E683-4433-4F4C-A6DE-7B1339D308E7}" type="slidenum">
              <a:rPr lang="cs-CZ" smtClean="0"/>
              <a:t>56</a:t>
            </a:fld>
            <a:endParaRPr lang="cs-CZ"/>
          </a:p>
        </p:txBody>
      </p:sp>
    </p:spTree>
    <p:extLst>
      <p:ext uri="{BB962C8B-B14F-4D97-AF65-F5344CB8AC3E}">
        <p14:creationId xmlns:p14="http://schemas.microsoft.com/office/powerpoint/2010/main" val="32232388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B394A-2963-DCD0-3D60-4C8BD3AF790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52782F8E-BFF5-8CE8-7472-8F12BCA6C71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18363A3-D6BF-6ABC-B8FE-FA281CD1CC07}"/>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86383FE7-45FB-1BC6-3ACD-17951CE42CAE}"/>
              </a:ext>
            </a:extLst>
          </p:cNvPr>
          <p:cNvSpPr>
            <a:spLocks noGrp="1"/>
          </p:cNvSpPr>
          <p:nvPr>
            <p:ph type="sldNum" sz="quarter" idx="5"/>
          </p:nvPr>
        </p:nvSpPr>
        <p:spPr/>
        <p:txBody>
          <a:bodyPr/>
          <a:lstStyle/>
          <a:p>
            <a:fld id="{BE01E683-4433-4F4C-A6DE-7B1339D308E7}" type="slidenum">
              <a:rPr lang="cs-CZ" smtClean="0"/>
              <a:t>57</a:t>
            </a:fld>
            <a:endParaRPr lang="cs-CZ"/>
          </a:p>
        </p:txBody>
      </p:sp>
    </p:spTree>
    <p:extLst>
      <p:ext uri="{BB962C8B-B14F-4D97-AF65-F5344CB8AC3E}">
        <p14:creationId xmlns:p14="http://schemas.microsoft.com/office/powerpoint/2010/main" val="41954336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1ACDA-139F-5552-122D-B19D2C22A45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43A15DE-493E-A020-CDE4-AE32A7AAD75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9087ECC-8A8E-F28C-8ACC-15CA005BF458}"/>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7C7CD1A6-6E94-3BDF-6F8E-57770D228651}"/>
              </a:ext>
            </a:extLst>
          </p:cNvPr>
          <p:cNvSpPr>
            <a:spLocks noGrp="1"/>
          </p:cNvSpPr>
          <p:nvPr>
            <p:ph type="sldNum" sz="quarter" idx="5"/>
          </p:nvPr>
        </p:nvSpPr>
        <p:spPr/>
        <p:txBody>
          <a:bodyPr/>
          <a:lstStyle/>
          <a:p>
            <a:fld id="{BE01E683-4433-4F4C-A6DE-7B1339D308E7}" type="slidenum">
              <a:rPr lang="cs-CZ" smtClean="0"/>
              <a:t>59</a:t>
            </a:fld>
            <a:endParaRPr lang="cs-CZ"/>
          </a:p>
        </p:txBody>
      </p:sp>
    </p:spTree>
    <p:extLst>
      <p:ext uri="{BB962C8B-B14F-4D97-AF65-F5344CB8AC3E}">
        <p14:creationId xmlns:p14="http://schemas.microsoft.com/office/powerpoint/2010/main" val="36758839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932D9-A061-AB13-1DAB-D13501FD485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B9E17D4-0395-E9C4-BD7E-1B7F0C079507}"/>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FAEBD24-60CC-58C7-A2DD-4459F8916A63}"/>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D97E38CD-DB29-0C2A-9418-1A29673A517C}"/>
              </a:ext>
            </a:extLst>
          </p:cNvPr>
          <p:cNvSpPr>
            <a:spLocks noGrp="1"/>
          </p:cNvSpPr>
          <p:nvPr>
            <p:ph type="sldNum" sz="quarter" idx="5"/>
          </p:nvPr>
        </p:nvSpPr>
        <p:spPr/>
        <p:txBody>
          <a:bodyPr/>
          <a:lstStyle/>
          <a:p>
            <a:fld id="{BE01E683-4433-4F4C-A6DE-7B1339D308E7}" type="slidenum">
              <a:rPr lang="cs-CZ" smtClean="0"/>
              <a:t>60</a:t>
            </a:fld>
            <a:endParaRPr lang="cs-CZ"/>
          </a:p>
        </p:txBody>
      </p:sp>
    </p:spTree>
    <p:extLst>
      <p:ext uri="{BB962C8B-B14F-4D97-AF65-F5344CB8AC3E}">
        <p14:creationId xmlns:p14="http://schemas.microsoft.com/office/powerpoint/2010/main" val="39998687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1BC96-A958-3A73-58EA-D397EDF8076E}"/>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C0022D81-928F-2884-1B0E-D5A06D5ACD0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DF6CC535-7F93-BFDB-9C59-791B00E26C6E}"/>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5A6C944D-60F8-5530-A531-956A771C5917}"/>
              </a:ext>
            </a:extLst>
          </p:cNvPr>
          <p:cNvSpPr>
            <a:spLocks noGrp="1"/>
          </p:cNvSpPr>
          <p:nvPr>
            <p:ph type="sldNum" sz="quarter" idx="5"/>
          </p:nvPr>
        </p:nvSpPr>
        <p:spPr/>
        <p:txBody>
          <a:bodyPr/>
          <a:lstStyle/>
          <a:p>
            <a:fld id="{BE01E683-4433-4F4C-A6DE-7B1339D308E7}" type="slidenum">
              <a:rPr lang="cs-CZ" smtClean="0"/>
              <a:t>61</a:t>
            </a:fld>
            <a:endParaRPr lang="cs-CZ"/>
          </a:p>
        </p:txBody>
      </p:sp>
    </p:spTree>
    <p:extLst>
      <p:ext uri="{BB962C8B-B14F-4D97-AF65-F5344CB8AC3E}">
        <p14:creationId xmlns:p14="http://schemas.microsoft.com/office/powerpoint/2010/main" val="15124785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AE471-9341-8062-37D4-3F9223078BC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4A4CF6E-BCDA-8530-2091-AEB55A6BF26D}"/>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5B0FAFF-6328-24ED-C95E-51CF4F0D7374}"/>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57816D13-C513-0834-452C-1B9BB61A9D78}"/>
              </a:ext>
            </a:extLst>
          </p:cNvPr>
          <p:cNvSpPr>
            <a:spLocks noGrp="1"/>
          </p:cNvSpPr>
          <p:nvPr>
            <p:ph type="sldNum" sz="quarter" idx="5"/>
          </p:nvPr>
        </p:nvSpPr>
        <p:spPr/>
        <p:txBody>
          <a:bodyPr/>
          <a:lstStyle/>
          <a:p>
            <a:fld id="{BE01E683-4433-4F4C-A6DE-7B1339D308E7}" type="slidenum">
              <a:rPr lang="cs-CZ" smtClean="0"/>
              <a:t>62</a:t>
            </a:fld>
            <a:endParaRPr lang="cs-CZ"/>
          </a:p>
        </p:txBody>
      </p:sp>
    </p:spTree>
    <p:extLst>
      <p:ext uri="{BB962C8B-B14F-4D97-AF65-F5344CB8AC3E}">
        <p14:creationId xmlns:p14="http://schemas.microsoft.com/office/powerpoint/2010/main" val="5005325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218F8-618A-3547-5B93-E82F8D372009}"/>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2803371-EB47-259A-D29F-084B051CA248}"/>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00DC54C2-33B3-A2BC-DC8E-ADE24E237DB5}"/>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EB8BB91C-D3A1-9754-1230-EB64082F3E01}"/>
              </a:ext>
            </a:extLst>
          </p:cNvPr>
          <p:cNvSpPr>
            <a:spLocks noGrp="1"/>
          </p:cNvSpPr>
          <p:nvPr>
            <p:ph type="sldNum" sz="quarter" idx="5"/>
          </p:nvPr>
        </p:nvSpPr>
        <p:spPr/>
        <p:txBody>
          <a:bodyPr/>
          <a:lstStyle/>
          <a:p>
            <a:fld id="{BE01E683-4433-4F4C-A6DE-7B1339D308E7}" type="slidenum">
              <a:rPr lang="cs-CZ" smtClean="0"/>
              <a:t>63</a:t>
            </a:fld>
            <a:endParaRPr lang="cs-CZ"/>
          </a:p>
        </p:txBody>
      </p:sp>
    </p:spTree>
    <p:extLst>
      <p:ext uri="{BB962C8B-B14F-4D97-AF65-F5344CB8AC3E}">
        <p14:creationId xmlns:p14="http://schemas.microsoft.com/office/powerpoint/2010/main" val="20169569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32036-07B6-DA87-1CC5-6FDF0DA0077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BAB0E94-4E90-94DD-4009-59EAD785974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3C561B1-6292-96DB-D3BF-4DEBA93EF9DD}"/>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6ED8D129-6FC4-9133-9DBB-37718B6629B2}"/>
              </a:ext>
            </a:extLst>
          </p:cNvPr>
          <p:cNvSpPr>
            <a:spLocks noGrp="1"/>
          </p:cNvSpPr>
          <p:nvPr>
            <p:ph type="sldNum" sz="quarter" idx="5"/>
          </p:nvPr>
        </p:nvSpPr>
        <p:spPr/>
        <p:txBody>
          <a:bodyPr/>
          <a:lstStyle/>
          <a:p>
            <a:fld id="{BE01E683-4433-4F4C-A6DE-7B1339D308E7}" type="slidenum">
              <a:rPr lang="cs-CZ" smtClean="0"/>
              <a:t>64</a:t>
            </a:fld>
            <a:endParaRPr lang="cs-CZ"/>
          </a:p>
        </p:txBody>
      </p:sp>
    </p:spTree>
    <p:extLst>
      <p:ext uri="{BB962C8B-B14F-4D97-AF65-F5344CB8AC3E}">
        <p14:creationId xmlns:p14="http://schemas.microsoft.com/office/powerpoint/2010/main" val="27529514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FDCAB-1C66-A851-1EDB-6B964B2591F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8892AEB2-44FA-2271-4590-BFB913312FF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71B824B-6A79-88C5-C8B0-D2872E01B373}"/>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8D32B722-D550-231B-DF96-0D8070C617AE}"/>
              </a:ext>
            </a:extLst>
          </p:cNvPr>
          <p:cNvSpPr>
            <a:spLocks noGrp="1"/>
          </p:cNvSpPr>
          <p:nvPr>
            <p:ph type="sldNum" sz="quarter" idx="5"/>
          </p:nvPr>
        </p:nvSpPr>
        <p:spPr/>
        <p:txBody>
          <a:bodyPr/>
          <a:lstStyle/>
          <a:p>
            <a:fld id="{BE01E683-4433-4F4C-A6DE-7B1339D308E7}" type="slidenum">
              <a:rPr lang="cs-CZ" smtClean="0"/>
              <a:t>65</a:t>
            </a:fld>
            <a:endParaRPr lang="cs-CZ"/>
          </a:p>
        </p:txBody>
      </p:sp>
    </p:spTree>
    <p:extLst>
      <p:ext uri="{BB962C8B-B14F-4D97-AF65-F5344CB8AC3E}">
        <p14:creationId xmlns:p14="http://schemas.microsoft.com/office/powerpoint/2010/main" val="1791455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4E84C-C3B6-9269-FB54-0C09030526D5}"/>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3EB50F41-EB0F-4485-EDFB-7BECBFF82B65}"/>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4DF1C2C-3689-776C-3ABA-C0001549B8E1}"/>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1A45A8DB-B0E3-DF90-752D-34E63CF9D912}"/>
              </a:ext>
            </a:extLst>
          </p:cNvPr>
          <p:cNvSpPr>
            <a:spLocks noGrp="1"/>
          </p:cNvSpPr>
          <p:nvPr>
            <p:ph type="sldNum" sz="quarter" idx="5"/>
          </p:nvPr>
        </p:nvSpPr>
        <p:spPr/>
        <p:txBody>
          <a:bodyPr/>
          <a:lstStyle/>
          <a:p>
            <a:fld id="{BE01E683-4433-4F4C-A6DE-7B1339D308E7}" type="slidenum">
              <a:rPr lang="cs-CZ" smtClean="0"/>
              <a:t>8</a:t>
            </a:fld>
            <a:endParaRPr lang="cs-CZ"/>
          </a:p>
        </p:txBody>
      </p:sp>
    </p:spTree>
    <p:extLst>
      <p:ext uri="{BB962C8B-B14F-4D97-AF65-F5344CB8AC3E}">
        <p14:creationId xmlns:p14="http://schemas.microsoft.com/office/powerpoint/2010/main" val="24779155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F869D-EEC0-F440-3BC4-7A36FB268A95}"/>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D108696-4A71-B30A-D293-9D22B88E1DA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885F2AD-AED6-DDE3-0CF4-26C9D3B69C00}"/>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4654CE68-96AC-55F2-B175-76EC87E94E0A}"/>
              </a:ext>
            </a:extLst>
          </p:cNvPr>
          <p:cNvSpPr>
            <a:spLocks noGrp="1"/>
          </p:cNvSpPr>
          <p:nvPr>
            <p:ph type="sldNum" sz="quarter" idx="5"/>
          </p:nvPr>
        </p:nvSpPr>
        <p:spPr/>
        <p:txBody>
          <a:bodyPr/>
          <a:lstStyle/>
          <a:p>
            <a:fld id="{BE01E683-4433-4F4C-A6DE-7B1339D308E7}" type="slidenum">
              <a:rPr lang="cs-CZ" smtClean="0"/>
              <a:t>66</a:t>
            </a:fld>
            <a:endParaRPr lang="cs-CZ"/>
          </a:p>
        </p:txBody>
      </p:sp>
    </p:spTree>
    <p:extLst>
      <p:ext uri="{BB962C8B-B14F-4D97-AF65-F5344CB8AC3E}">
        <p14:creationId xmlns:p14="http://schemas.microsoft.com/office/powerpoint/2010/main" val="7721536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9F529-56A2-660C-E3C7-7FD7E254FF7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CE0BC504-0550-1FD6-12C2-FB13B33A534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244FE28-531E-B24B-EA6B-C503639C1457}"/>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B96D8B45-A9A2-4DA0-9E62-E4E761BEDC8E}"/>
              </a:ext>
            </a:extLst>
          </p:cNvPr>
          <p:cNvSpPr>
            <a:spLocks noGrp="1"/>
          </p:cNvSpPr>
          <p:nvPr>
            <p:ph type="sldNum" sz="quarter" idx="5"/>
          </p:nvPr>
        </p:nvSpPr>
        <p:spPr/>
        <p:txBody>
          <a:bodyPr/>
          <a:lstStyle/>
          <a:p>
            <a:fld id="{BE01E683-4433-4F4C-A6DE-7B1339D308E7}" type="slidenum">
              <a:rPr lang="cs-CZ" smtClean="0"/>
              <a:t>67</a:t>
            </a:fld>
            <a:endParaRPr lang="cs-CZ"/>
          </a:p>
        </p:txBody>
      </p:sp>
    </p:spTree>
    <p:extLst>
      <p:ext uri="{BB962C8B-B14F-4D97-AF65-F5344CB8AC3E}">
        <p14:creationId xmlns:p14="http://schemas.microsoft.com/office/powerpoint/2010/main" val="10079920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F618C-E92A-BAA2-50D9-BFD9FFBA85F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F0AA6E23-9109-8BC4-6210-CB77F6796BA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94232F2-AF87-AC68-988F-226DB03334C5}"/>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50773ED2-BD8F-6404-2917-2677226D3196}"/>
              </a:ext>
            </a:extLst>
          </p:cNvPr>
          <p:cNvSpPr>
            <a:spLocks noGrp="1"/>
          </p:cNvSpPr>
          <p:nvPr>
            <p:ph type="sldNum" sz="quarter" idx="5"/>
          </p:nvPr>
        </p:nvSpPr>
        <p:spPr/>
        <p:txBody>
          <a:bodyPr/>
          <a:lstStyle/>
          <a:p>
            <a:fld id="{BE01E683-4433-4F4C-A6DE-7B1339D308E7}" type="slidenum">
              <a:rPr lang="cs-CZ" smtClean="0"/>
              <a:t>69</a:t>
            </a:fld>
            <a:endParaRPr lang="cs-CZ"/>
          </a:p>
        </p:txBody>
      </p:sp>
    </p:spTree>
    <p:extLst>
      <p:ext uri="{BB962C8B-B14F-4D97-AF65-F5344CB8AC3E}">
        <p14:creationId xmlns:p14="http://schemas.microsoft.com/office/powerpoint/2010/main" val="35840884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20722-6A3B-8B0B-BB31-F9A409D69090}"/>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FB0BD8F8-933F-3F8C-B22B-6082994FC06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DE0A99AC-0B88-FB2A-9876-FD941E69C737}"/>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0AA17722-1EE9-3DF0-7511-0E2183ECF101}"/>
              </a:ext>
            </a:extLst>
          </p:cNvPr>
          <p:cNvSpPr>
            <a:spLocks noGrp="1"/>
          </p:cNvSpPr>
          <p:nvPr>
            <p:ph type="sldNum" sz="quarter" idx="5"/>
          </p:nvPr>
        </p:nvSpPr>
        <p:spPr/>
        <p:txBody>
          <a:bodyPr/>
          <a:lstStyle/>
          <a:p>
            <a:fld id="{BE01E683-4433-4F4C-A6DE-7B1339D308E7}" type="slidenum">
              <a:rPr lang="cs-CZ" smtClean="0"/>
              <a:t>70</a:t>
            </a:fld>
            <a:endParaRPr lang="cs-CZ"/>
          </a:p>
        </p:txBody>
      </p:sp>
    </p:spTree>
    <p:extLst>
      <p:ext uri="{BB962C8B-B14F-4D97-AF65-F5344CB8AC3E}">
        <p14:creationId xmlns:p14="http://schemas.microsoft.com/office/powerpoint/2010/main" val="27483944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30E8E-AF61-2037-7A07-152BB9F0868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C609AF7-4219-D312-2CEA-F22A7243B79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7C8B35FB-BE71-F359-A248-202A6AF0BCF8}"/>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6D65BEBE-9D27-DD00-8F4F-D5AF316EF8CB}"/>
              </a:ext>
            </a:extLst>
          </p:cNvPr>
          <p:cNvSpPr>
            <a:spLocks noGrp="1"/>
          </p:cNvSpPr>
          <p:nvPr>
            <p:ph type="sldNum" sz="quarter" idx="5"/>
          </p:nvPr>
        </p:nvSpPr>
        <p:spPr/>
        <p:txBody>
          <a:bodyPr/>
          <a:lstStyle/>
          <a:p>
            <a:fld id="{BE01E683-4433-4F4C-A6DE-7B1339D308E7}" type="slidenum">
              <a:rPr lang="cs-CZ" smtClean="0"/>
              <a:t>71</a:t>
            </a:fld>
            <a:endParaRPr lang="cs-CZ"/>
          </a:p>
        </p:txBody>
      </p:sp>
    </p:spTree>
    <p:extLst>
      <p:ext uri="{BB962C8B-B14F-4D97-AF65-F5344CB8AC3E}">
        <p14:creationId xmlns:p14="http://schemas.microsoft.com/office/powerpoint/2010/main" val="346730312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4A8B5-F5C7-7D5C-2AAD-F5D2AEB0151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0086F2A6-86A1-4EE0-BC92-22C5129325C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DAB333F-0562-B9FD-18FA-D47742ADD7C8}"/>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B23DF1F3-25E7-2518-1065-B2D905D29B31}"/>
              </a:ext>
            </a:extLst>
          </p:cNvPr>
          <p:cNvSpPr>
            <a:spLocks noGrp="1"/>
          </p:cNvSpPr>
          <p:nvPr>
            <p:ph type="sldNum" sz="quarter" idx="5"/>
          </p:nvPr>
        </p:nvSpPr>
        <p:spPr/>
        <p:txBody>
          <a:bodyPr/>
          <a:lstStyle/>
          <a:p>
            <a:fld id="{BE01E683-4433-4F4C-A6DE-7B1339D308E7}" type="slidenum">
              <a:rPr lang="cs-CZ" smtClean="0"/>
              <a:t>72</a:t>
            </a:fld>
            <a:endParaRPr lang="cs-CZ"/>
          </a:p>
        </p:txBody>
      </p:sp>
    </p:spTree>
    <p:extLst>
      <p:ext uri="{BB962C8B-B14F-4D97-AF65-F5344CB8AC3E}">
        <p14:creationId xmlns:p14="http://schemas.microsoft.com/office/powerpoint/2010/main" val="33532629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52444-2E65-22D1-DEA4-4D4AFC8BD04C}"/>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E6639A2-5EEA-57AC-86B1-444738D06D6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73E9AFA-09C2-BF6B-5620-EF72D99075EB}"/>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03B799F6-9EFF-22EC-2AD5-79809992A103}"/>
              </a:ext>
            </a:extLst>
          </p:cNvPr>
          <p:cNvSpPr>
            <a:spLocks noGrp="1"/>
          </p:cNvSpPr>
          <p:nvPr>
            <p:ph type="sldNum" sz="quarter" idx="5"/>
          </p:nvPr>
        </p:nvSpPr>
        <p:spPr/>
        <p:txBody>
          <a:bodyPr/>
          <a:lstStyle/>
          <a:p>
            <a:fld id="{BE01E683-4433-4F4C-A6DE-7B1339D308E7}" type="slidenum">
              <a:rPr lang="cs-CZ" smtClean="0"/>
              <a:t>73</a:t>
            </a:fld>
            <a:endParaRPr lang="cs-CZ"/>
          </a:p>
        </p:txBody>
      </p:sp>
    </p:spTree>
    <p:extLst>
      <p:ext uri="{BB962C8B-B14F-4D97-AF65-F5344CB8AC3E}">
        <p14:creationId xmlns:p14="http://schemas.microsoft.com/office/powerpoint/2010/main" val="35538301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04FB1-A7BD-B3A0-A6CE-4E36A013AEE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D704C95-E2F4-C111-40D6-6C3AC2B3E119}"/>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B679C6A-F3A9-F9E5-C19B-360DC5282DFB}"/>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64A2EEB3-43DA-3041-DFE5-6EDF7FE3746F}"/>
              </a:ext>
            </a:extLst>
          </p:cNvPr>
          <p:cNvSpPr>
            <a:spLocks noGrp="1"/>
          </p:cNvSpPr>
          <p:nvPr>
            <p:ph type="sldNum" sz="quarter" idx="5"/>
          </p:nvPr>
        </p:nvSpPr>
        <p:spPr/>
        <p:txBody>
          <a:bodyPr/>
          <a:lstStyle/>
          <a:p>
            <a:fld id="{BE01E683-4433-4F4C-A6DE-7B1339D308E7}" type="slidenum">
              <a:rPr lang="cs-CZ" smtClean="0"/>
              <a:t>74</a:t>
            </a:fld>
            <a:endParaRPr lang="cs-CZ"/>
          </a:p>
        </p:txBody>
      </p:sp>
    </p:spTree>
    <p:extLst>
      <p:ext uri="{BB962C8B-B14F-4D97-AF65-F5344CB8AC3E}">
        <p14:creationId xmlns:p14="http://schemas.microsoft.com/office/powerpoint/2010/main" val="22898874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5DB07-DC50-7F7A-4303-F89E1C6FB8A9}"/>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1240C0A-21CF-D1A3-65DE-6488DA7124B1}"/>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1117536-979D-C4B2-899A-D257505A8D36}"/>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35672838-3517-193D-133C-357117B417B6}"/>
              </a:ext>
            </a:extLst>
          </p:cNvPr>
          <p:cNvSpPr>
            <a:spLocks noGrp="1"/>
          </p:cNvSpPr>
          <p:nvPr>
            <p:ph type="sldNum" sz="quarter" idx="5"/>
          </p:nvPr>
        </p:nvSpPr>
        <p:spPr/>
        <p:txBody>
          <a:bodyPr/>
          <a:lstStyle/>
          <a:p>
            <a:fld id="{BE01E683-4433-4F4C-A6DE-7B1339D308E7}" type="slidenum">
              <a:rPr lang="cs-CZ" smtClean="0"/>
              <a:t>75</a:t>
            </a:fld>
            <a:endParaRPr lang="cs-CZ"/>
          </a:p>
        </p:txBody>
      </p:sp>
    </p:spTree>
    <p:extLst>
      <p:ext uri="{BB962C8B-B14F-4D97-AF65-F5344CB8AC3E}">
        <p14:creationId xmlns:p14="http://schemas.microsoft.com/office/powerpoint/2010/main" val="30185238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D2E27-B4DB-DB98-7D81-1DC2615456B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BE1295C-F410-E12E-9E4F-D147B628CAF1}"/>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5100615-1E6D-811C-A869-FC38CA2021B7}"/>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0362D685-E701-B30B-1EBE-3994AD98B73A}"/>
              </a:ext>
            </a:extLst>
          </p:cNvPr>
          <p:cNvSpPr>
            <a:spLocks noGrp="1"/>
          </p:cNvSpPr>
          <p:nvPr>
            <p:ph type="sldNum" sz="quarter" idx="5"/>
          </p:nvPr>
        </p:nvSpPr>
        <p:spPr/>
        <p:txBody>
          <a:bodyPr/>
          <a:lstStyle/>
          <a:p>
            <a:fld id="{BE01E683-4433-4F4C-A6DE-7B1339D308E7}" type="slidenum">
              <a:rPr lang="cs-CZ" smtClean="0"/>
              <a:t>76</a:t>
            </a:fld>
            <a:endParaRPr lang="cs-CZ"/>
          </a:p>
        </p:txBody>
      </p:sp>
    </p:spTree>
    <p:extLst>
      <p:ext uri="{BB962C8B-B14F-4D97-AF65-F5344CB8AC3E}">
        <p14:creationId xmlns:p14="http://schemas.microsoft.com/office/powerpoint/2010/main" val="3473581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1E179-DA99-DB5A-0F72-295E0F0D7BA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41E2699-C142-9ECE-5B6B-6EB98381AE3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7E27C4A8-B2C8-001A-6E59-EBE340F63229}"/>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1C1FFDA9-43AF-9E08-959E-BEC7CB6CFE3C}"/>
              </a:ext>
            </a:extLst>
          </p:cNvPr>
          <p:cNvSpPr>
            <a:spLocks noGrp="1"/>
          </p:cNvSpPr>
          <p:nvPr>
            <p:ph type="sldNum" sz="quarter" idx="5"/>
          </p:nvPr>
        </p:nvSpPr>
        <p:spPr/>
        <p:txBody>
          <a:bodyPr/>
          <a:lstStyle/>
          <a:p>
            <a:fld id="{BE01E683-4433-4F4C-A6DE-7B1339D308E7}" type="slidenum">
              <a:rPr lang="cs-CZ" smtClean="0"/>
              <a:t>9</a:t>
            </a:fld>
            <a:endParaRPr lang="cs-CZ"/>
          </a:p>
        </p:txBody>
      </p:sp>
    </p:spTree>
    <p:extLst>
      <p:ext uri="{BB962C8B-B14F-4D97-AF65-F5344CB8AC3E}">
        <p14:creationId xmlns:p14="http://schemas.microsoft.com/office/powerpoint/2010/main" val="7498791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8A219-7250-A275-CE85-368CDFE9E15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30F164BD-46A1-78AE-3071-E093672DF081}"/>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A8D05B32-1535-BB35-1D6A-649CD7218FED}"/>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7F073635-D432-BB40-A41F-C8E3864A7E88}"/>
              </a:ext>
            </a:extLst>
          </p:cNvPr>
          <p:cNvSpPr>
            <a:spLocks noGrp="1"/>
          </p:cNvSpPr>
          <p:nvPr>
            <p:ph type="sldNum" sz="quarter" idx="5"/>
          </p:nvPr>
        </p:nvSpPr>
        <p:spPr/>
        <p:txBody>
          <a:bodyPr/>
          <a:lstStyle/>
          <a:p>
            <a:fld id="{BE01E683-4433-4F4C-A6DE-7B1339D308E7}" type="slidenum">
              <a:rPr lang="cs-CZ" smtClean="0"/>
              <a:t>77</a:t>
            </a:fld>
            <a:endParaRPr lang="cs-CZ"/>
          </a:p>
        </p:txBody>
      </p:sp>
    </p:spTree>
    <p:extLst>
      <p:ext uri="{BB962C8B-B14F-4D97-AF65-F5344CB8AC3E}">
        <p14:creationId xmlns:p14="http://schemas.microsoft.com/office/powerpoint/2010/main" val="304876958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6823F-19EF-4A9F-E893-F4ED8652A37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88136CE7-E33E-FAC8-846E-55DB7A4F4125}"/>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AB5B055B-9628-8A7C-E12D-3D25AE679034}"/>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0F13D84B-9B21-02CD-3042-B514DC3985C4}"/>
              </a:ext>
            </a:extLst>
          </p:cNvPr>
          <p:cNvSpPr>
            <a:spLocks noGrp="1"/>
          </p:cNvSpPr>
          <p:nvPr>
            <p:ph type="sldNum" sz="quarter" idx="5"/>
          </p:nvPr>
        </p:nvSpPr>
        <p:spPr/>
        <p:txBody>
          <a:bodyPr/>
          <a:lstStyle/>
          <a:p>
            <a:fld id="{BE01E683-4433-4F4C-A6DE-7B1339D308E7}" type="slidenum">
              <a:rPr lang="cs-CZ" smtClean="0"/>
              <a:t>80</a:t>
            </a:fld>
            <a:endParaRPr lang="cs-CZ"/>
          </a:p>
        </p:txBody>
      </p:sp>
    </p:spTree>
    <p:extLst>
      <p:ext uri="{BB962C8B-B14F-4D97-AF65-F5344CB8AC3E}">
        <p14:creationId xmlns:p14="http://schemas.microsoft.com/office/powerpoint/2010/main" val="23643923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FB45A-2A72-B082-F654-86B05EC350D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DD407AA-F61B-FAF7-CAF8-B2E03B379CFD}"/>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A2FF22D4-CE23-3A0C-BC0D-1705744DA1A6}"/>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738AA57D-5225-1EEF-BD35-3125C83934C6}"/>
              </a:ext>
            </a:extLst>
          </p:cNvPr>
          <p:cNvSpPr>
            <a:spLocks noGrp="1"/>
          </p:cNvSpPr>
          <p:nvPr>
            <p:ph type="sldNum" sz="quarter" idx="5"/>
          </p:nvPr>
        </p:nvSpPr>
        <p:spPr/>
        <p:txBody>
          <a:bodyPr/>
          <a:lstStyle/>
          <a:p>
            <a:fld id="{BE01E683-4433-4F4C-A6DE-7B1339D308E7}" type="slidenum">
              <a:rPr lang="cs-CZ" smtClean="0"/>
              <a:t>81</a:t>
            </a:fld>
            <a:endParaRPr lang="cs-CZ"/>
          </a:p>
        </p:txBody>
      </p:sp>
    </p:spTree>
    <p:extLst>
      <p:ext uri="{BB962C8B-B14F-4D97-AF65-F5344CB8AC3E}">
        <p14:creationId xmlns:p14="http://schemas.microsoft.com/office/powerpoint/2010/main" val="156866627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E27EA-A9B0-1468-521F-E4ADE6A43A70}"/>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ECF86849-82BA-B81B-E329-E3C83A6BF24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675B172-0848-BCE9-4CF7-9C5F11E92262}"/>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A442286C-B0D3-3ED9-C383-199665F1EC2F}"/>
              </a:ext>
            </a:extLst>
          </p:cNvPr>
          <p:cNvSpPr>
            <a:spLocks noGrp="1"/>
          </p:cNvSpPr>
          <p:nvPr>
            <p:ph type="sldNum" sz="quarter" idx="5"/>
          </p:nvPr>
        </p:nvSpPr>
        <p:spPr/>
        <p:txBody>
          <a:bodyPr/>
          <a:lstStyle/>
          <a:p>
            <a:fld id="{BE01E683-4433-4F4C-A6DE-7B1339D308E7}" type="slidenum">
              <a:rPr lang="cs-CZ" smtClean="0"/>
              <a:t>82</a:t>
            </a:fld>
            <a:endParaRPr lang="cs-CZ"/>
          </a:p>
        </p:txBody>
      </p:sp>
    </p:spTree>
    <p:extLst>
      <p:ext uri="{BB962C8B-B14F-4D97-AF65-F5344CB8AC3E}">
        <p14:creationId xmlns:p14="http://schemas.microsoft.com/office/powerpoint/2010/main" val="407787145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570D5-DBA6-1BC8-5DFF-01E582252B3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63FCEF2-C001-220C-670C-47BB2C199B19}"/>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38B0184-C6A6-2E58-A6DA-7FDFEEB24DEF}"/>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87567D0C-8F05-5515-323B-5358D8326730}"/>
              </a:ext>
            </a:extLst>
          </p:cNvPr>
          <p:cNvSpPr>
            <a:spLocks noGrp="1"/>
          </p:cNvSpPr>
          <p:nvPr>
            <p:ph type="sldNum" sz="quarter" idx="5"/>
          </p:nvPr>
        </p:nvSpPr>
        <p:spPr/>
        <p:txBody>
          <a:bodyPr/>
          <a:lstStyle/>
          <a:p>
            <a:fld id="{BE01E683-4433-4F4C-A6DE-7B1339D308E7}" type="slidenum">
              <a:rPr lang="cs-CZ" smtClean="0"/>
              <a:t>83</a:t>
            </a:fld>
            <a:endParaRPr lang="cs-CZ"/>
          </a:p>
        </p:txBody>
      </p:sp>
    </p:spTree>
    <p:extLst>
      <p:ext uri="{BB962C8B-B14F-4D97-AF65-F5344CB8AC3E}">
        <p14:creationId xmlns:p14="http://schemas.microsoft.com/office/powerpoint/2010/main" val="254926697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C3E44-3F50-307C-C706-F3F6951F520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71B8B3A-B8E0-C4BE-74E5-A6F4EBDED51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FBE3DCC8-0B42-1BCE-B03F-86C9F3B458AD}"/>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B6824F01-ACE4-87F3-7C4F-E887EF42E43F}"/>
              </a:ext>
            </a:extLst>
          </p:cNvPr>
          <p:cNvSpPr>
            <a:spLocks noGrp="1"/>
          </p:cNvSpPr>
          <p:nvPr>
            <p:ph type="sldNum" sz="quarter" idx="5"/>
          </p:nvPr>
        </p:nvSpPr>
        <p:spPr/>
        <p:txBody>
          <a:bodyPr/>
          <a:lstStyle/>
          <a:p>
            <a:fld id="{BE01E683-4433-4F4C-A6DE-7B1339D308E7}" type="slidenum">
              <a:rPr lang="cs-CZ" smtClean="0"/>
              <a:t>84</a:t>
            </a:fld>
            <a:endParaRPr lang="cs-CZ"/>
          </a:p>
        </p:txBody>
      </p:sp>
    </p:spTree>
    <p:extLst>
      <p:ext uri="{BB962C8B-B14F-4D97-AF65-F5344CB8AC3E}">
        <p14:creationId xmlns:p14="http://schemas.microsoft.com/office/powerpoint/2010/main" val="411134314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CC18E-9669-C081-34CF-5ACFAB62FC39}"/>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C5BF9743-9BC2-FB92-7962-2C65FDCECE05}"/>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F8BBA117-C385-30C8-C76C-6A1F99A96764}"/>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2EF54A3D-01A5-D13E-CD2D-F193D85F854B}"/>
              </a:ext>
            </a:extLst>
          </p:cNvPr>
          <p:cNvSpPr>
            <a:spLocks noGrp="1"/>
          </p:cNvSpPr>
          <p:nvPr>
            <p:ph type="sldNum" sz="quarter" idx="5"/>
          </p:nvPr>
        </p:nvSpPr>
        <p:spPr/>
        <p:txBody>
          <a:bodyPr/>
          <a:lstStyle/>
          <a:p>
            <a:fld id="{BE01E683-4433-4F4C-A6DE-7B1339D308E7}" type="slidenum">
              <a:rPr lang="cs-CZ" smtClean="0"/>
              <a:t>85</a:t>
            </a:fld>
            <a:endParaRPr lang="cs-CZ"/>
          </a:p>
        </p:txBody>
      </p:sp>
    </p:spTree>
    <p:extLst>
      <p:ext uri="{BB962C8B-B14F-4D97-AF65-F5344CB8AC3E}">
        <p14:creationId xmlns:p14="http://schemas.microsoft.com/office/powerpoint/2010/main" val="26901215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DECCC-1D34-6DF0-972C-0B244DFF042E}"/>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FD65C7AC-72DB-6FA2-54DE-75209B95371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06018A8-BC5E-1DA9-CCFA-FF9B25253FC7}"/>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D354946D-13EE-60CD-2700-799DE5D24335}"/>
              </a:ext>
            </a:extLst>
          </p:cNvPr>
          <p:cNvSpPr>
            <a:spLocks noGrp="1"/>
          </p:cNvSpPr>
          <p:nvPr>
            <p:ph type="sldNum" sz="quarter" idx="5"/>
          </p:nvPr>
        </p:nvSpPr>
        <p:spPr/>
        <p:txBody>
          <a:bodyPr/>
          <a:lstStyle/>
          <a:p>
            <a:fld id="{BE01E683-4433-4F4C-A6DE-7B1339D308E7}" type="slidenum">
              <a:rPr lang="cs-CZ" smtClean="0"/>
              <a:t>86</a:t>
            </a:fld>
            <a:endParaRPr lang="cs-CZ"/>
          </a:p>
        </p:txBody>
      </p:sp>
    </p:spTree>
    <p:extLst>
      <p:ext uri="{BB962C8B-B14F-4D97-AF65-F5344CB8AC3E}">
        <p14:creationId xmlns:p14="http://schemas.microsoft.com/office/powerpoint/2010/main" val="320298987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145AC-3E51-9FD2-E277-2235E67418E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3E54DB0-2ADC-8B1C-8553-55A74DEB255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00BAC7DC-9B90-E97A-742E-440CD4D9B2C7}"/>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1F304F52-2AB6-2370-C193-D9C67F3C8B98}"/>
              </a:ext>
            </a:extLst>
          </p:cNvPr>
          <p:cNvSpPr>
            <a:spLocks noGrp="1"/>
          </p:cNvSpPr>
          <p:nvPr>
            <p:ph type="sldNum" sz="quarter" idx="5"/>
          </p:nvPr>
        </p:nvSpPr>
        <p:spPr/>
        <p:txBody>
          <a:bodyPr/>
          <a:lstStyle/>
          <a:p>
            <a:fld id="{BE01E683-4433-4F4C-A6DE-7B1339D308E7}" type="slidenum">
              <a:rPr lang="cs-CZ" smtClean="0"/>
              <a:t>87</a:t>
            </a:fld>
            <a:endParaRPr lang="cs-CZ"/>
          </a:p>
        </p:txBody>
      </p:sp>
    </p:spTree>
    <p:extLst>
      <p:ext uri="{BB962C8B-B14F-4D97-AF65-F5344CB8AC3E}">
        <p14:creationId xmlns:p14="http://schemas.microsoft.com/office/powerpoint/2010/main" val="1701280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82CF2-9C2A-ECCD-ED04-3B521B8071C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FAA3C8A8-2629-C5F8-1396-90C5B7D3F858}"/>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C1E3DD1-B9B7-41C5-3419-AD2CBCE9CE74}"/>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A89D14F7-A66C-89F2-0E66-0AB93247F860}"/>
              </a:ext>
            </a:extLst>
          </p:cNvPr>
          <p:cNvSpPr>
            <a:spLocks noGrp="1"/>
          </p:cNvSpPr>
          <p:nvPr>
            <p:ph type="sldNum" sz="quarter" idx="5"/>
          </p:nvPr>
        </p:nvSpPr>
        <p:spPr/>
        <p:txBody>
          <a:bodyPr/>
          <a:lstStyle/>
          <a:p>
            <a:fld id="{BE01E683-4433-4F4C-A6DE-7B1339D308E7}" type="slidenum">
              <a:rPr lang="cs-CZ" smtClean="0"/>
              <a:t>88</a:t>
            </a:fld>
            <a:endParaRPr lang="cs-CZ"/>
          </a:p>
        </p:txBody>
      </p:sp>
    </p:spTree>
    <p:extLst>
      <p:ext uri="{BB962C8B-B14F-4D97-AF65-F5344CB8AC3E}">
        <p14:creationId xmlns:p14="http://schemas.microsoft.com/office/powerpoint/2010/main" val="2574512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7ABBE-C181-08CB-79B5-49EF4D1DCAB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F3123650-133D-9131-AF52-19AED058B44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35A0424-74F0-F2AD-8304-2A3B95E90E16}"/>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743CB2CF-94F6-6767-3C62-22E37F132780}"/>
              </a:ext>
            </a:extLst>
          </p:cNvPr>
          <p:cNvSpPr>
            <a:spLocks noGrp="1"/>
          </p:cNvSpPr>
          <p:nvPr>
            <p:ph type="sldNum" sz="quarter" idx="5"/>
          </p:nvPr>
        </p:nvSpPr>
        <p:spPr/>
        <p:txBody>
          <a:bodyPr/>
          <a:lstStyle/>
          <a:p>
            <a:fld id="{BE01E683-4433-4F4C-A6DE-7B1339D308E7}" type="slidenum">
              <a:rPr lang="cs-CZ" smtClean="0"/>
              <a:t>10</a:t>
            </a:fld>
            <a:endParaRPr lang="cs-CZ"/>
          </a:p>
        </p:txBody>
      </p:sp>
    </p:spTree>
    <p:extLst>
      <p:ext uri="{BB962C8B-B14F-4D97-AF65-F5344CB8AC3E}">
        <p14:creationId xmlns:p14="http://schemas.microsoft.com/office/powerpoint/2010/main" val="225227433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6CA15-553A-D6E4-A306-83064181056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EBE414D0-CD5D-7C75-B01F-006D98B5E83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787BDD85-9FE4-D717-4707-DA035682E223}"/>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6427CAAC-901D-579C-FD80-57EA98A34FF2}"/>
              </a:ext>
            </a:extLst>
          </p:cNvPr>
          <p:cNvSpPr>
            <a:spLocks noGrp="1"/>
          </p:cNvSpPr>
          <p:nvPr>
            <p:ph type="sldNum" sz="quarter" idx="5"/>
          </p:nvPr>
        </p:nvSpPr>
        <p:spPr/>
        <p:txBody>
          <a:bodyPr/>
          <a:lstStyle/>
          <a:p>
            <a:fld id="{BE01E683-4433-4F4C-A6DE-7B1339D308E7}" type="slidenum">
              <a:rPr lang="cs-CZ" smtClean="0"/>
              <a:t>90</a:t>
            </a:fld>
            <a:endParaRPr lang="cs-CZ"/>
          </a:p>
        </p:txBody>
      </p:sp>
    </p:spTree>
    <p:extLst>
      <p:ext uri="{BB962C8B-B14F-4D97-AF65-F5344CB8AC3E}">
        <p14:creationId xmlns:p14="http://schemas.microsoft.com/office/powerpoint/2010/main" val="216870417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FB9B3-8A3C-D80E-02DB-EF42C393B77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C5C92ED6-4FBC-38C2-4535-8A2689292383}"/>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639E949-5BE1-0E10-FB18-B6BA90AE02A0}"/>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22DFACF2-08E4-DF24-E5C3-96C4725836E7}"/>
              </a:ext>
            </a:extLst>
          </p:cNvPr>
          <p:cNvSpPr>
            <a:spLocks noGrp="1"/>
          </p:cNvSpPr>
          <p:nvPr>
            <p:ph type="sldNum" sz="quarter" idx="5"/>
          </p:nvPr>
        </p:nvSpPr>
        <p:spPr/>
        <p:txBody>
          <a:bodyPr/>
          <a:lstStyle/>
          <a:p>
            <a:fld id="{BE01E683-4433-4F4C-A6DE-7B1339D308E7}" type="slidenum">
              <a:rPr lang="cs-CZ" smtClean="0"/>
              <a:t>91</a:t>
            </a:fld>
            <a:endParaRPr lang="cs-CZ"/>
          </a:p>
        </p:txBody>
      </p:sp>
    </p:spTree>
    <p:extLst>
      <p:ext uri="{BB962C8B-B14F-4D97-AF65-F5344CB8AC3E}">
        <p14:creationId xmlns:p14="http://schemas.microsoft.com/office/powerpoint/2010/main" val="221913699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AA082-0F12-F358-DCC5-AB45885F5C8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3339BF3-FB34-8BEE-9517-BF55D98052C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6474B2B-B8EE-7B49-3206-30C03E4A0A6E}"/>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0E8FD2BD-7C4F-4243-44A9-D97504C079F5}"/>
              </a:ext>
            </a:extLst>
          </p:cNvPr>
          <p:cNvSpPr>
            <a:spLocks noGrp="1"/>
          </p:cNvSpPr>
          <p:nvPr>
            <p:ph type="sldNum" sz="quarter" idx="5"/>
          </p:nvPr>
        </p:nvSpPr>
        <p:spPr/>
        <p:txBody>
          <a:bodyPr/>
          <a:lstStyle/>
          <a:p>
            <a:fld id="{BE01E683-4433-4F4C-A6DE-7B1339D308E7}" type="slidenum">
              <a:rPr lang="cs-CZ" smtClean="0"/>
              <a:t>92</a:t>
            </a:fld>
            <a:endParaRPr lang="cs-CZ"/>
          </a:p>
        </p:txBody>
      </p:sp>
    </p:spTree>
    <p:extLst>
      <p:ext uri="{BB962C8B-B14F-4D97-AF65-F5344CB8AC3E}">
        <p14:creationId xmlns:p14="http://schemas.microsoft.com/office/powerpoint/2010/main" val="274822629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911B3-6090-2DB1-E11F-05DAA430E25C}"/>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7CE6DF8-D430-B835-8E5A-54753D7E89D5}"/>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8DE5F03-12CC-7104-6734-65FA549282FA}"/>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8620A306-30F9-F42B-D1C2-8F2AF892F0B7}"/>
              </a:ext>
            </a:extLst>
          </p:cNvPr>
          <p:cNvSpPr>
            <a:spLocks noGrp="1"/>
          </p:cNvSpPr>
          <p:nvPr>
            <p:ph type="sldNum" sz="quarter" idx="5"/>
          </p:nvPr>
        </p:nvSpPr>
        <p:spPr/>
        <p:txBody>
          <a:bodyPr/>
          <a:lstStyle/>
          <a:p>
            <a:fld id="{BE01E683-4433-4F4C-A6DE-7B1339D308E7}" type="slidenum">
              <a:rPr lang="cs-CZ" smtClean="0"/>
              <a:t>93</a:t>
            </a:fld>
            <a:endParaRPr lang="cs-CZ"/>
          </a:p>
        </p:txBody>
      </p:sp>
    </p:spTree>
    <p:extLst>
      <p:ext uri="{BB962C8B-B14F-4D97-AF65-F5344CB8AC3E}">
        <p14:creationId xmlns:p14="http://schemas.microsoft.com/office/powerpoint/2010/main" val="95284071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AE7B2-6657-5F01-42EC-6D8E5CFA3AD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5A33799-AFB7-790A-5166-2C4F4249B15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DDA2E96B-6581-7067-1A04-8754B7A2D432}"/>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207BA038-0D41-0B53-AFD5-9F54E8A79411}"/>
              </a:ext>
            </a:extLst>
          </p:cNvPr>
          <p:cNvSpPr>
            <a:spLocks noGrp="1"/>
          </p:cNvSpPr>
          <p:nvPr>
            <p:ph type="sldNum" sz="quarter" idx="5"/>
          </p:nvPr>
        </p:nvSpPr>
        <p:spPr/>
        <p:txBody>
          <a:bodyPr/>
          <a:lstStyle/>
          <a:p>
            <a:fld id="{BE01E683-4433-4F4C-A6DE-7B1339D308E7}" type="slidenum">
              <a:rPr lang="cs-CZ" smtClean="0"/>
              <a:t>95</a:t>
            </a:fld>
            <a:endParaRPr lang="cs-CZ"/>
          </a:p>
        </p:txBody>
      </p:sp>
    </p:spTree>
    <p:extLst>
      <p:ext uri="{BB962C8B-B14F-4D97-AF65-F5344CB8AC3E}">
        <p14:creationId xmlns:p14="http://schemas.microsoft.com/office/powerpoint/2010/main" val="369422372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236A2-6534-F7D2-B978-787C652A8AB9}"/>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732FB87-0A90-03BA-1D6A-F255315FFE6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0A85483-27EC-E4EE-58FA-CBA268792C31}"/>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BA6D2856-1E0B-93CE-DD2F-960BBC3A587C}"/>
              </a:ext>
            </a:extLst>
          </p:cNvPr>
          <p:cNvSpPr>
            <a:spLocks noGrp="1"/>
          </p:cNvSpPr>
          <p:nvPr>
            <p:ph type="sldNum" sz="quarter" idx="5"/>
          </p:nvPr>
        </p:nvSpPr>
        <p:spPr/>
        <p:txBody>
          <a:bodyPr/>
          <a:lstStyle/>
          <a:p>
            <a:fld id="{BE01E683-4433-4F4C-A6DE-7B1339D308E7}" type="slidenum">
              <a:rPr lang="cs-CZ" smtClean="0"/>
              <a:t>96</a:t>
            </a:fld>
            <a:endParaRPr lang="cs-CZ"/>
          </a:p>
        </p:txBody>
      </p:sp>
    </p:spTree>
    <p:extLst>
      <p:ext uri="{BB962C8B-B14F-4D97-AF65-F5344CB8AC3E}">
        <p14:creationId xmlns:p14="http://schemas.microsoft.com/office/powerpoint/2010/main" val="5429358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E9576-1895-7DC7-B7CA-C992A532A0D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89976D8B-B1EE-25B6-0679-476B0E3505F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1BCC264-8675-3B80-E445-235E542A5574}"/>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9989BBEA-1B08-107E-5885-872A5CD070CF}"/>
              </a:ext>
            </a:extLst>
          </p:cNvPr>
          <p:cNvSpPr>
            <a:spLocks noGrp="1"/>
          </p:cNvSpPr>
          <p:nvPr>
            <p:ph type="sldNum" sz="quarter" idx="5"/>
          </p:nvPr>
        </p:nvSpPr>
        <p:spPr/>
        <p:txBody>
          <a:bodyPr/>
          <a:lstStyle/>
          <a:p>
            <a:fld id="{BE01E683-4433-4F4C-A6DE-7B1339D308E7}" type="slidenum">
              <a:rPr lang="cs-CZ" smtClean="0"/>
              <a:t>97</a:t>
            </a:fld>
            <a:endParaRPr lang="cs-CZ"/>
          </a:p>
        </p:txBody>
      </p:sp>
    </p:spTree>
    <p:extLst>
      <p:ext uri="{BB962C8B-B14F-4D97-AF65-F5344CB8AC3E}">
        <p14:creationId xmlns:p14="http://schemas.microsoft.com/office/powerpoint/2010/main" val="332496308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3AE1F-D08F-CD6A-AE9B-3824878D067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092836EC-354B-D581-F64A-FB227F27C52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00FB3886-2C29-059B-A2E5-3B3D63C0B5F5}"/>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8C25465E-C83D-37F7-5B80-5109DD712614}"/>
              </a:ext>
            </a:extLst>
          </p:cNvPr>
          <p:cNvSpPr>
            <a:spLocks noGrp="1"/>
          </p:cNvSpPr>
          <p:nvPr>
            <p:ph type="sldNum" sz="quarter" idx="5"/>
          </p:nvPr>
        </p:nvSpPr>
        <p:spPr/>
        <p:txBody>
          <a:bodyPr/>
          <a:lstStyle/>
          <a:p>
            <a:fld id="{BE01E683-4433-4F4C-A6DE-7B1339D308E7}" type="slidenum">
              <a:rPr lang="cs-CZ" smtClean="0"/>
              <a:t>98</a:t>
            </a:fld>
            <a:endParaRPr lang="cs-CZ"/>
          </a:p>
        </p:txBody>
      </p:sp>
    </p:spTree>
    <p:extLst>
      <p:ext uri="{BB962C8B-B14F-4D97-AF65-F5344CB8AC3E}">
        <p14:creationId xmlns:p14="http://schemas.microsoft.com/office/powerpoint/2010/main" val="410655899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9EBD5-243A-AF23-D1F0-586F379D9B8E}"/>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08B52E5E-CDF3-A31A-1353-F62671F6CDE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7700391-ECA4-930E-5675-8E9AD0F4ECF2}"/>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4AEF0DE3-6BC3-E0D1-B15B-8C2BB288C39D}"/>
              </a:ext>
            </a:extLst>
          </p:cNvPr>
          <p:cNvSpPr>
            <a:spLocks noGrp="1"/>
          </p:cNvSpPr>
          <p:nvPr>
            <p:ph type="sldNum" sz="quarter" idx="5"/>
          </p:nvPr>
        </p:nvSpPr>
        <p:spPr/>
        <p:txBody>
          <a:bodyPr/>
          <a:lstStyle/>
          <a:p>
            <a:fld id="{BE01E683-4433-4F4C-A6DE-7B1339D308E7}" type="slidenum">
              <a:rPr lang="cs-CZ" smtClean="0"/>
              <a:t>99</a:t>
            </a:fld>
            <a:endParaRPr lang="cs-CZ"/>
          </a:p>
        </p:txBody>
      </p:sp>
    </p:spTree>
    <p:extLst>
      <p:ext uri="{BB962C8B-B14F-4D97-AF65-F5344CB8AC3E}">
        <p14:creationId xmlns:p14="http://schemas.microsoft.com/office/powerpoint/2010/main" val="256187384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3DFEB-4AA1-5A80-B47A-8E704E5B73C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EC6C7018-ED72-DCA7-EEE9-FF5D3BA2602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4F904B2-6B61-7559-BF78-FF8DC17629A2}"/>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F11F049F-2271-9069-C2CA-0FD86B2C6737}"/>
              </a:ext>
            </a:extLst>
          </p:cNvPr>
          <p:cNvSpPr>
            <a:spLocks noGrp="1"/>
          </p:cNvSpPr>
          <p:nvPr>
            <p:ph type="sldNum" sz="quarter" idx="5"/>
          </p:nvPr>
        </p:nvSpPr>
        <p:spPr/>
        <p:txBody>
          <a:bodyPr/>
          <a:lstStyle/>
          <a:p>
            <a:fld id="{BE01E683-4433-4F4C-A6DE-7B1339D308E7}" type="slidenum">
              <a:rPr lang="cs-CZ" smtClean="0"/>
              <a:t>100</a:t>
            </a:fld>
            <a:endParaRPr lang="cs-CZ"/>
          </a:p>
        </p:txBody>
      </p:sp>
    </p:spTree>
    <p:extLst>
      <p:ext uri="{BB962C8B-B14F-4D97-AF65-F5344CB8AC3E}">
        <p14:creationId xmlns:p14="http://schemas.microsoft.com/office/powerpoint/2010/main" val="1227895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F5381-71C0-F289-8B03-0D1B76ABED6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33D09A8-D8A2-2627-8FE2-DCFE00A728A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21494B6-C987-F86F-62CB-5D8BBD5F3965}"/>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890B34BF-4F61-1631-8156-9A4DCFA8A397}"/>
              </a:ext>
            </a:extLst>
          </p:cNvPr>
          <p:cNvSpPr>
            <a:spLocks noGrp="1"/>
          </p:cNvSpPr>
          <p:nvPr>
            <p:ph type="sldNum" sz="quarter" idx="5"/>
          </p:nvPr>
        </p:nvSpPr>
        <p:spPr/>
        <p:txBody>
          <a:bodyPr/>
          <a:lstStyle/>
          <a:p>
            <a:fld id="{BE01E683-4433-4F4C-A6DE-7B1339D308E7}" type="slidenum">
              <a:rPr lang="cs-CZ" smtClean="0"/>
              <a:t>11</a:t>
            </a:fld>
            <a:endParaRPr lang="cs-CZ"/>
          </a:p>
        </p:txBody>
      </p:sp>
    </p:spTree>
    <p:extLst>
      <p:ext uri="{BB962C8B-B14F-4D97-AF65-F5344CB8AC3E}">
        <p14:creationId xmlns:p14="http://schemas.microsoft.com/office/powerpoint/2010/main" val="261854983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42766-B655-3261-4CE6-6A497F1E8AB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0D705D8-5F34-BB66-AB89-E2B6DC82C1F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D02CEBC-0809-40F4-684F-423221504BCC}"/>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F4134168-494F-8789-E90A-AD8F4A466461}"/>
              </a:ext>
            </a:extLst>
          </p:cNvPr>
          <p:cNvSpPr>
            <a:spLocks noGrp="1"/>
          </p:cNvSpPr>
          <p:nvPr>
            <p:ph type="sldNum" sz="quarter" idx="5"/>
          </p:nvPr>
        </p:nvSpPr>
        <p:spPr/>
        <p:txBody>
          <a:bodyPr/>
          <a:lstStyle/>
          <a:p>
            <a:fld id="{BE01E683-4433-4F4C-A6DE-7B1339D308E7}" type="slidenum">
              <a:rPr lang="cs-CZ" smtClean="0"/>
              <a:t>101</a:t>
            </a:fld>
            <a:endParaRPr lang="cs-CZ"/>
          </a:p>
        </p:txBody>
      </p:sp>
    </p:spTree>
    <p:extLst>
      <p:ext uri="{BB962C8B-B14F-4D97-AF65-F5344CB8AC3E}">
        <p14:creationId xmlns:p14="http://schemas.microsoft.com/office/powerpoint/2010/main" val="241008853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582F9-AF54-6F63-DA82-19F7A9378A1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6BEB386B-63A3-0192-2A15-0E2406A514D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A64A67E-F4A1-4F4F-DD3B-D7E57C41EB0E}"/>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CBD04B4B-B81B-DAAE-557B-A9AA95609D83}"/>
              </a:ext>
            </a:extLst>
          </p:cNvPr>
          <p:cNvSpPr>
            <a:spLocks noGrp="1"/>
          </p:cNvSpPr>
          <p:nvPr>
            <p:ph type="sldNum" sz="quarter" idx="5"/>
          </p:nvPr>
        </p:nvSpPr>
        <p:spPr/>
        <p:txBody>
          <a:bodyPr/>
          <a:lstStyle/>
          <a:p>
            <a:fld id="{BE01E683-4433-4F4C-A6DE-7B1339D308E7}" type="slidenum">
              <a:rPr lang="cs-CZ" smtClean="0"/>
              <a:t>103</a:t>
            </a:fld>
            <a:endParaRPr lang="cs-CZ"/>
          </a:p>
        </p:txBody>
      </p:sp>
    </p:spTree>
    <p:extLst>
      <p:ext uri="{BB962C8B-B14F-4D97-AF65-F5344CB8AC3E}">
        <p14:creationId xmlns:p14="http://schemas.microsoft.com/office/powerpoint/2010/main" val="319778380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D02EC-7B69-E3D0-CF96-3225C59B1A51}"/>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A85AAFB-ADC6-4BB1-716B-F444B74BC414}"/>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1DE281D-E56F-71D1-32C4-1EF1642C9A54}"/>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D439BE9C-8C85-C4CB-50D3-205ACEC85D2E}"/>
              </a:ext>
            </a:extLst>
          </p:cNvPr>
          <p:cNvSpPr>
            <a:spLocks noGrp="1"/>
          </p:cNvSpPr>
          <p:nvPr>
            <p:ph type="sldNum" sz="quarter" idx="5"/>
          </p:nvPr>
        </p:nvSpPr>
        <p:spPr/>
        <p:txBody>
          <a:bodyPr/>
          <a:lstStyle/>
          <a:p>
            <a:fld id="{BE01E683-4433-4F4C-A6DE-7B1339D308E7}" type="slidenum">
              <a:rPr lang="cs-CZ" smtClean="0"/>
              <a:t>104</a:t>
            </a:fld>
            <a:endParaRPr lang="cs-CZ"/>
          </a:p>
        </p:txBody>
      </p:sp>
    </p:spTree>
    <p:extLst>
      <p:ext uri="{BB962C8B-B14F-4D97-AF65-F5344CB8AC3E}">
        <p14:creationId xmlns:p14="http://schemas.microsoft.com/office/powerpoint/2010/main" val="223388529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87414-C43D-69C2-54EB-FB6E531F73A5}"/>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EE142E9-33AA-B3FF-C5A1-3D7888F7122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27EC082-CA65-A5B0-B044-B4AD506342A3}"/>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D7C676CB-4EE3-60C0-CA02-8FE9164EC469}"/>
              </a:ext>
            </a:extLst>
          </p:cNvPr>
          <p:cNvSpPr>
            <a:spLocks noGrp="1"/>
          </p:cNvSpPr>
          <p:nvPr>
            <p:ph type="sldNum" sz="quarter" idx="5"/>
          </p:nvPr>
        </p:nvSpPr>
        <p:spPr/>
        <p:txBody>
          <a:bodyPr/>
          <a:lstStyle/>
          <a:p>
            <a:fld id="{BE01E683-4433-4F4C-A6DE-7B1339D308E7}" type="slidenum">
              <a:rPr lang="cs-CZ" smtClean="0"/>
              <a:t>106</a:t>
            </a:fld>
            <a:endParaRPr lang="cs-CZ"/>
          </a:p>
        </p:txBody>
      </p:sp>
    </p:spTree>
    <p:extLst>
      <p:ext uri="{BB962C8B-B14F-4D97-AF65-F5344CB8AC3E}">
        <p14:creationId xmlns:p14="http://schemas.microsoft.com/office/powerpoint/2010/main" val="133821719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A94D1-DF60-05C1-389F-4726B7105AB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E99D92F-5B92-9BB5-6D25-31E7DAA7536D}"/>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DA93BDB2-7643-49E1-51ED-6183E0103633}"/>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A4A41C70-41FE-1DEE-F9CC-E03062B9F661}"/>
              </a:ext>
            </a:extLst>
          </p:cNvPr>
          <p:cNvSpPr>
            <a:spLocks noGrp="1"/>
          </p:cNvSpPr>
          <p:nvPr>
            <p:ph type="sldNum" sz="quarter" idx="5"/>
          </p:nvPr>
        </p:nvSpPr>
        <p:spPr/>
        <p:txBody>
          <a:bodyPr/>
          <a:lstStyle/>
          <a:p>
            <a:fld id="{BE01E683-4433-4F4C-A6DE-7B1339D308E7}" type="slidenum">
              <a:rPr lang="cs-CZ" smtClean="0"/>
              <a:t>107</a:t>
            </a:fld>
            <a:endParaRPr lang="cs-CZ"/>
          </a:p>
        </p:txBody>
      </p:sp>
    </p:spTree>
    <p:extLst>
      <p:ext uri="{BB962C8B-B14F-4D97-AF65-F5344CB8AC3E}">
        <p14:creationId xmlns:p14="http://schemas.microsoft.com/office/powerpoint/2010/main" val="9804611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C9C11-EAD2-1FE7-A185-EABD8F81224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67131FE-2D7C-1C0C-38B3-58E868ED70C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D5C746D-311F-6B00-0280-96893071474F}"/>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E5E7A7AB-730F-301A-424A-7F4AE0442122}"/>
              </a:ext>
            </a:extLst>
          </p:cNvPr>
          <p:cNvSpPr>
            <a:spLocks noGrp="1"/>
          </p:cNvSpPr>
          <p:nvPr>
            <p:ph type="sldNum" sz="quarter" idx="5"/>
          </p:nvPr>
        </p:nvSpPr>
        <p:spPr/>
        <p:txBody>
          <a:bodyPr/>
          <a:lstStyle/>
          <a:p>
            <a:fld id="{BE01E683-4433-4F4C-A6DE-7B1339D308E7}" type="slidenum">
              <a:rPr lang="cs-CZ" smtClean="0"/>
              <a:t>108</a:t>
            </a:fld>
            <a:endParaRPr lang="cs-CZ"/>
          </a:p>
        </p:txBody>
      </p:sp>
    </p:spTree>
    <p:extLst>
      <p:ext uri="{BB962C8B-B14F-4D97-AF65-F5344CB8AC3E}">
        <p14:creationId xmlns:p14="http://schemas.microsoft.com/office/powerpoint/2010/main" val="83168617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16EE1-9302-17E7-63CD-20F1F594D86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FAF5F2F-2998-2621-DBF3-F6A0EAD807F9}"/>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7A330586-237F-E9E4-F65C-6DF91B568BA3}"/>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093E75B8-1805-5BD2-6F4E-1AD9765AF174}"/>
              </a:ext>
            </a:extLst>
          </p:cNvPr>
          <p:cNvSpPr>
            <a:spLocks noGrp="1"/>
          </p:cNvSpPr>
          <p:nvPr>
            <p:ph type="sldNum" sz="quarter" idx="5"/>
          </p:nvPr>
        </p:nvSpPr>
        <p:spPr/>
        <p:txBody>
          <a:bodyPr/>
          <a:lstStyle/>
          <a:p>
            <a:fld id="{BE01E683-4433-4F4C-A6DE-7B1339D308E7}" type="slidenum">
              <a:rPr lang="cs-CZ" smtClean="0"/>
              <a:t>109</a:t>
            </a:fld>
            <a:endParaRPr lang="cs-CZ"/>
          </a:p>
        </p:txBody>
      </p:sp>
    </p:spTree>
    <p:extLst>
      <p:ext uri="{BB962C8B-B14F-4D97-AF65-F5344CB8AC3E}">
        <p14:creationId xmlns:p14="http://schemas.microsoft.com/office/powerpoint/2010/main" val="334675654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2C35A-6EE9-6A64-6CEB-713C6233030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6CABC4EC-13F9-B9E7-9151-8BF749FEC11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BDD0929-90E8-18C1-AE44-CFD65A329B22}"/>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8BE103AF-DB1B-655C-CA17-485B27C48922}"/>
              </a:ext>
            </a:extLst>
          </p:cNvPr>
          <p:cNvSpPr>
            <a:spLocks noGrp="1"/>
          </p:cNvSpPr>
          <p:nvPr>
            <p:ph type="sldNum" sz="quarter" idx="5"/>
          </p:nvPr>
        </p:nvSpPr>
        <p:spPr/>
        <p:txBody>
          <a:bodyPr/>
          <a:lstStyle/>
          <a:p>
            <a:fld id="{BE01E683-4433-4F4C-A6DE-7B1339D308E7}" type="slidenum">
              <a:rPr lang="cs-CZ" smtClean="0"/>
              <a:t>110</a:t>
            </a:fld>
            <a:endParaRPr lang="cs-CZ"/>
          </a:p>
        </p:txBody>
      </p:sp>
    </p:spTree>
    <p:extLst>
      <p:ext uri="{BB962C8B-B14F-4D97-AF65-F5344CB8AC3E}">
        <p14:creationId xmlns:p14="http://schemas.microsoft.com/office/powerpoint/2010/main" val="295841584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68EE3-0DD3-3739-1D2D-D1075A7F64E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51654C2B-99C8-56AB-D367-2A795632C4B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0DEBED61-D24D-5FAA-6B8B-803D5F927E3C}"/>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B9CDAC7F-127C-7AAF-369E-DFBCF01AB8E2}"/>
              </a:ext>
            </a:extLst>
          </p:cNvPr>
          <p:cNvSpPr>
            <a:spLocks noGrp="1"/>
          </p:cNvSpPr>
          <p:nvPr>
            <p:ph type="sldNum" sz="quarter" idx="5"/>
          </p:nvPr>
        </p:nvSpPr>
        <p:spPr/>
        <p:txBody>
          <a:bodyPr/>
          <a:lstStyle/>
          <a:p>
            <a:fld id="{BE01E683-4433-4F4C-A6DE-7B1339D308E7}" type="slidenum">
              <a:rPr lang="cs-CZ" smtClean="0"/>
              <a:t>111</a:t>
            </a:fld>
            <a:endParaRPr lang="cs-CZ"/>
          </a:p>
        </p:txBody>
      </p:sp>
    </p:spTree>
    <p:extLst>
      <p:ext uri="{BB962C8B-B14F-4D97-AF65-F5344CB8AC3E}">
        <p14:creationId xmlns:p14="http://schemas.microsoft.com/office/powerpoint/2010/main" val="351965775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DB2D2-1BD1-68D1-042A-D1257835185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0B8FFE3-6478-998B-DC12-4C9F8E554394}"/>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A27928F1-F359-B183-2045-A028190FBF43}"/>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BD7D137F-D30E-7A87-CFCA-9F96F79571B7}"/>
              </a:ext>
            </a:extLst>
          </p:cNvPr>
          <p:cNvSpPr>
            <a:spLocks noGrp="1"/>
          </p:cNvSpPr>
          <p:nvPr>
            <p:ph type="sldNum" sz="quarter" idx="5"/>
          </p:nvPr>
        </p:nvSpPr>
        <p:spPr/>
        <p:txBody>
          <a:bodyPr/>
          <a:lstStyle/>
          <a:p>
            <a:fld id="{BE01E683-4433-4F4C-A6DE-7B1339D308E7}" type="slidenum">
              <a:rPr lang="cs-CZ" smtClean="0"/>
              <a:t>113</a:t>
            </a:fld>
            <a:endParaRPr lang="cs-CZ"/>
          </a:p>
        </p:txBody>
      </p:sp>
    </p:spTree>
    <p:extLst>
      <p:ext uri="{BB962C8B-B14F-4D97-AF65-F5344CB8AC3E}">
        <p14:creationId xmlns:p14="http://schemas.microsoft.com/office/powerpoint/2010/main" val="528668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DFAE6A-A760-8727-2A85-607B0CAC512D}"/>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0B56F0D3-8156-2FEB-FDF5-EC0DE8A329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3345EE16-2029-FCAC-8269-55AFD1A3C408}"/>
              </a:ext>
            </a:extLst>
          </p:cNvPr>
          <p:cNvSpPr>
            <a:spLocks noGrp="1"/>
          </p:cNvSpPr>
          <p:nvPr>
            <p:ph type="dt" sz="half" idx="10"/>
          </p:nvPr>
        </p:nvSpPr>
        <p:spPr/>
        <p:txBody>
          <a:bodyPr/>
          <a:lstStyle/>
          <a:p>
            <a:fld id="{A804B9D0-7F2C-4A9D-A314-1007FE833D71}" type="datetimeFigureOut">
              <a:rPr lang="cs-CZ" smtClean="0"/>
              <a:t>03.06.2025</a:t>
            </a:fld>
            <a:endParaRPr lang="cs-CZ"/>
          </a:p>
        </p:txBody>
      </p:sp>
      <p:sp>
        <p:nvSpPr>
          <p:cNvPr id="5" name="Zástupný symbol pro zápatí 4">
            <a:extLst>
              <a:ext uri="{FF2B5EF4-FFF2-40B4-BE49-F238E27FC236}">
                <a16:creationId xmlns:a16="http://schemas.microsoft.com/office/drawing/2014/main" id="{F8E3079B-5905-853E-CE80-1E828C0A490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35498E9-3067-F0A9-3EB1-5C4107A9A822}"/>
              </a:ext>
            </a:extLst>
          </p:cNvPr>
          <p:cNvSpPr>
            <a:spLocks noGrp="1"/>
          </p:cNvSpPr>
          <p:nvPr>
            <p:ph type="sldNum" sz="quarter" idx="12"/>
          </p:nvPr>
        </p:nvSpPr>
        <p:spPr/>
        <p:txBody>
          <a:bodyPr/>
          <a:lstStyle/>
          <a:p>
            <a:fld id="{7826311F-61CE-46CC-9612-EDCD8E7A16F1}" type="slidenum">
              <a:rPr lang="cs-CZ" smtClean="0"/>
              <a:t>‹#›</a:t>
            </a:fld>
            <a:endParaRPr lang="cs-CZ"/>
          </a:p>
        </p:txBody>
      </p:sp>
    </p:spTree>
    <p:extLst>
      <p:ext uri="{BB962C8B-B14F-4D97-AF65-F5344CB8AC3E}">
        <p14:creationId xmlns:p14="http://schemas.microsoft.com/office/powerpoint/2010/main" val="4128207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FCFDB9-F6D4-4B5A-C0EB-02F93FE5865D}"/>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5FEB2A2C-16A4-DD4B-6F21-CE2D1CE6CA97}"/>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735BEE3-0927-BE97-CCDE-6C4D84CFA0B1}"/>
              </a:ext>
            </a:extLst>
          </p:cNvPr>
          <p:cNvSpPr>
            <a:spLocks noGrp="1"/>
          </p:cNvSpPr>
          <p:nvPr>
            <p:ph type="dt" sz="half" idx="10"/>
          </p:nvPr>
        </p:nvSpPr>
        <p:spPr/>
        <p:txBody>
          <a:bodyPr/>
          <a:lstStyle/>
          <a:p>
            <a:fld id="{A804B9D0-7F2C-4A9D-A314-1007FE833D71}" type="datetimeFigureOut">
              <a:rPr lang="cs-CZ" smtClean="0"/>
              <a:t>03.06.2025</a:t>
            </a:fld>
            <a:endParaRPr lang="cs-CZ"/>
          </a:p>
        </p:txBody>
      </p:sp>
      <p:sp>
        <p:nvSpPr>
          <p:cNvPr id="5" name="Zástupný symbol pro zápatí 4">
            <a:extLst>
              <a:ext uri="{FF2B5EF4-FFF2-40B4-BE49-F238E27FC236}">
                <a16:creationId xmlns:a16="http://schemas.microsoft.com/office/drawing/2014/main" id="{7CFB2DCB-29EE-F8CD-D8F3-0962CF9D6C4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4998005-F58B-A4BC-B95B-C28E6E17AA6E}"/>
              </a:ext>
            </a:extLst>
          </p:cNvPr>
          <p:cNvSpPr>
            <a:spLocks noGrp="1"/>
          </p:cNvSpPr>
          <p:nvPr>
            <p:ph type="sldNum" sz="quarter" idx="12"/>
          </p:nvPr>
        </p:nvSpPr>
        <p:spPr/>
        <p:txBody>
          <a:bodyPr/>
          <a:lstStyle/>
          <a:p>
            <a:fld id="{7826311F-61CE-46CC-9612-EDCD8E7A16F1}" type="slidenum">
              <a:rPr lang="cs-CZ" smtClean="0"/>
              <a:t>‹#›</a:t>
            </a:fld>
            <a:endParaRPr lang="cs-CZ"/>
          </a:p>
        </p:txBody>
      </p:sp>
    </p:spTree>
    <p:extLst>
      <p:ext uri="{BB962C8B-B14F-4D97-AF65-F5344CB8AC3E}">
        <p14:creationId xmlns:p14="http://schemas.microsoft.com/office/powerpoint/2010/main" val="4165646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D92BE17B-5FC7-32A8-FE2F-996633A90F26}"/>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BDDDCFFF-DE74-08E4-017F-A050957A106D}"/>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2B4A12A-1985-C914-1D1A-34BD30463715}"/>
              </a:ext>
            </a:extLst>
          </p:cNvPr>
          <p:cNvSpPr>
            <a:spLocks noGrp="1"/>
          </p:cNvSpPr>
          <p:nvPr>
            <p:ph type="dt" sz="half" idx="10"/>
          </p:nvPr>
        </p:nvSpPr>
        <p:spPr/>
        <p:txBody>
          <a:bodyPr/>
          <a:lstStyle/>
          <a:p>
            <a:fld id="{A804B9D0-7F2C-4A9D-A314-1007FE833D71}" type="datetimeFigureOut">
              <a:rPr lang="cs-CZ" smtClean="0"/>
              <a:t>03.06.2025</a:t>
            </a:fld>
            <a:endParaRPr lang="cs-CZ"/>
          </a:p>
        </p:txBody>
      </p:sp>
      <p:sp>
        <p:nvSpPr>
          <p:cNvPr id="5" name="Zástupný symbol pro zápatí 4">
            <a:extLst>
              <a:ext uri="{FF2B5EF4-FFF2-40B4-BE49-F238E27FC236}">
                <a16:creationId xmlns:a16="http://schemas.microsoft.com/office/drawing/2014/main" id="{1D923A54-2EC8-E7A3-1556-275C605CC83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6AF801D-25F7-3A82-666D-27D50F565A7E}"/>
              </a:ext>
            </a:extLst>
          </p:cNvPr>
          <p:cNvSpPr>
            <a:spLocks noGrp="1"/>
          </p:cNvSpPr>
          <p:nvPr>
            <p:ph type="sldNum" sz="quarter" idx="12"/>
          </p:nvPr>
        </p:nvSpPr>
        <p:spPr/>
        <p:txBody>
          <a:bodyPr/>
          <a:lstStyle/>
          <a:p>
            <a:fld id="{7826311F-61CE-46CC-9612-EDCD8E7A16F1}" type="slidenum">
              <a:rPr lang="cs-CZ" smtClean="0"/>
              <a:t>‹#›</a:t>
            </a:fld>
            <a:endParaRPr lang="cs-CZ"/>
          </a:p>
        </p:txBody>
      </p:sp>
    </p:spTree>
    <p:extLst>
      <p:ext uri="{BB962C8B-B14F-4D97-AF65-F5344CB8AC3E}">
        <p14:creationId xmlns:p14="http://schemas.microsoft.com/office/powerpoint/2010/main" val="32273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CC4A59-E419-3B80-3FE0-8D376DF26A70}"/>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8FAE720F-8E35-8CB2-86CD-C12ECAF7AFC3}"/>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D41FD76-A5AF-1617-6CA3-4ACB1A923900}"/>
              </a:ext>
            </a:extLst>
          </p:cNvPr>
          <p:cNvSpPr>
            <a:spLocks noGrp="1"/>
          </p:cNvSpPr>
          <p:nvPr>
            <p:ph type="dt" sz="half" idx="10"/>
          </p:nvPr>
        </p:nvSpPr>
        <p:spPr/>
        <p:txBody>
          <a:bodyPr/>
          <a:lstStyle/>
          <a:p>
            <a:fld id="{A804B9D0-7F2C-4A9D-A314-1007FE833D71}" type="datetimeFigureOut">
              <a:rPr lang="cs-CZ" smtClean="0"/>
              <a:t>03.06.2025</a:t>
            </a:fld>
            <a:endParaRPr lang="cs-CZ"/>
          </a:p>
        </p:txBody>
      </p:sp>
      <p:sp>
        <p:nvSpPr>
          <p:cNvPr id="5" name="Zástupný symbol pro zápatí 4">
            <a:extLst>
              <a:ext uri="{FF2B5EF4-FFF2-40B4-BE49-F238E27FC236}">
                <a16:creationId xmlns:a16="http://schemas.microsoft.com/office/drawing/2014/main" id="{8CCFABC1-8E67-8536-887C-7B2F4DE996A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19E8A08-8F3F-9941-A862-3A7D09C59DA4}"/>
              </a:ext>
            </a:extLst>
          </p:cNvPr>
          <p:cNvSpPr>
            <a:spLocks noGrp="1"/>
          </p:cNvSpPr>
          <p:nvPr>
            <p:ph type="sldNum" sz="quarter" idx="12"/>
          </p:nvPr>
        </p:nvSpPr>
        <p:spPr/>
        <p:txBody>
          <a:bodyPr/>
          <a:lstStyle/>
          <a:p>
            <a:fld id="{7826311F-61CE-46CC-9612-EDCD8E7A16F1}" type="slidenum">
              <a:rPr lang="cs-CZ" smtClean="0"/>
              <a:t>‹#›</a:t>
            </a:fld>
            <a:endParaRPr lang="cs-CZ"/>
          </a:p>
        </p:txBody>
      </p:sp>
    </p:spTree>
    <p:extLst>
      <p:ext uri="{BB962C8B-B14F-4D97-AF65-F5344CB8AC3E}">
        <p14:creationId xmlns:p14="http://schemas.microsoft.com/office/powerpoint/2010/main" val="748427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6DE54D-6058-DC83-0FF3-500388C62CEE}"/>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18AE8A35-2A81-2752-30F2-291DE65D34D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E1D18C10-3C95-1152-D581-5C069AD110A5}"/>
              </a:ext>
            </a:extLst>
          </p:cNvPr>
          <p:cNvSpPr>
            <a:spLocks noGrp="1"/>
          </p:cNvSpPr>
          <p:nvPr>
            <p:ph type="dt" sz="half" idx="10"/>
          </p:nvPr>
        </p:nvSpPr>
        <p:spPr/>
        <p:txBody>
          <a:bodyPr/>
          <a:lstStyle/>
          <a:p>
            <a:fld id="{A804B9D0-7F2C-4A9D-A314-1007FE833D71}" type="datetimeFigureOut">
              <a:rPr lang="cs-CZ" smtClean="0"/>
              <a:t>03.06.2025</a:t>
            </a:fld>
            <a:endParaRPr lang="cs-CZ"/>
          </a:p>
        </p:txBody>
      </p:sp>
      <p:sp>
        <p:nvSpPr>
          <p:cNvPr id="5" name="Zástupný symbol pro zápatí 4">
            <a:extLst>
              <a:ext uri="{FF2B5EF4-FFF2-40B4-BE49-F238E27FC236}">
                <a16:creationId xmlns:a16="http://schemas.microsoft.com/office/drawing/2014/main" id="{09B20D25-0460-D23B-BD94-E6DD196C6A3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17DCC58-FAC5-C61F-95A1-610777513973}"/>
              </a:ext>
            </a:extLst>
          </p:cNvPr>
          <p:cNvSpPr>
            <a:spLocks noGrp="1"/>
          </p:cNvSpPr>
          <p:nvPr>
            <p:ph type="sldNum" sz="quarter" idx="12"/>
          </p:nvPr>
        </p:nvSpPr>
        <p:spPr/>
        <p:txBody>
          <a:bodyPr/>
          <a:lstStyle/>
          <a:p>
            <a:fld id="{7826311F-61CE-46CC-9612-EDCD8E7A16F1}" type="slidenum">
              <a:rPr lang="cs-CZ" smtClean="0"/>
              <a:t>‹#›</a:t>
            </a:fld>
            <a:endParaRPr lang="cs-CZ"/>
          </a:p>
        </p:txBody>
      </p:sp>
    </p:spTree>
    <p:extLst>
      <p:ext uri="{BB962C8B-B14F-4D97-AF65-F5344CB8AC3E}">
        <p14:creationId xmlns:p14="http://schemas.microsoft.com/office/powerpoint/2010/main" val="2133946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756D6C-0DBF-F1BD-E560-CBAA4193BCFE}"/>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6A248AFF-BBD9-7516-A2E2-043F261D2DD5}"/>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C258B025-1D34-4EB1-1B74-5A0AFD49263E}"/>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70862540-A097-FB95-676F-57AE8D10D400}"/>
              </a:ext>
            </a:extLst>
          </p:cNvPr>
          <p:cNvSpPr>
            <a:spLocks noGrp="1"/>
          </p:cNvSpPr>
          <p:nvPr>
            <p:ph type="dt" sz="half" idx="10"/>
          </p:nvPr>
        </p:nvSpPr>
        <p:spPr/>
        <p:txBody>
          <a:bodyPr/>
          <a:lstStyle/>
          <a:p>
            <a:fld id="{A804B9D0-7F2C-4A9D-A314-1007FE833D71}" type="datetimeFigureOut">
              <a:rPr lang="cs-CZ" smtClean="0"/>
              <a:t>03.06.2025</a:t>
            </a:fld>
            <a:endParaRPr lang="cs-CZ"/>
          </a:p>
        </p:txBody>
      </p:sp>
      <p:sp>
        <p:nvSpPr>
          <p:cNvPr id="6" name="Zástupný symbol pro zápatí 5">
            <a:extLst>
              <a:ext uri="{FF2B5EF4-FFF2-40B4-BE49-F238E27FC236}">
                <a16:creationId xmlns:a16="http://schemas.microsoft.com/office/drawing/2014/main" id="{126945EC-9BFA-B27C-B2B1-E064A1E3F3D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0AA4C98-320E-38E4-0048-F1E5768289B3}"/>
              </a:ext>
            </a:extLst>
          </p:cNvPr>
          <p:cNvSpPr>
            <a:spLocks noGrp="1"/>
          </p:cNvSpPr>
          <p:nvPr>
            <p:ph type="sldNum" sz="quarter" idx="12"/>
          </p:nvPr>
        </p:nvSpPr>
        <p:spPr/>
        <p:txBody>
          <a:bodyPr/>
          <a:lstStyle/>
          <a:p>
            <a:fld id="{7826311F-61CE-46CC-9612-EDCD8E7A16F1}" type="slidenum">
              <a:rPr lang="cs-CZ" smtClean="0"/>
              <a:t>‹#›</a:t>
            </a:fld>
            <a:endParaRPr lang="cs-CZ"/>
          </a:p>
        </p:txBody>
      </p:sp>
    </p:spTree>
    <p:extLst>
      <p:ext uri="{BB962C8B-B14F-4D97-AF65-F5344CB8AC3E}">
        <p14:creationId xmlns:p14="http://schemas.microsoft.com/office/powerpoint/2010/main" val="3055045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958DEC-5831-E4E5-EF0F-306415A0D726}"/>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C2791EC5-D170-8878-1FA9-9BB45F3677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601EB5E0-1EC6-1F46-2953-8E78DA97FF35}"/>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1539580F-A6B9-0FF1-8F21-800AD52E72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80650526-C47F-3286-0A13-5BE521B3E7E3}"/>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F966BC73-4599-CBC0-A37C-55BC28FDBFE6}"/>
              </a:ext>
            </a:extLst>
          </p:cNvPr>
          <p:cNvSpPr>
            <a:spLocks noGrp="1"/>
          </p:cNvSpPr>
          <p:nvPr>
            <p:ph type="dt" sz="half" idx="10"/>
          </p:nvPr>
        </p:nvSpPr>
        <p:spPr/>
        <p:txBody>
          <a:bodyPr/>
          <a:lstStyle/>
          <a:p>
            <a:fld id="{A804B9D0-7F2C-4A9D-A314-1007FE833D71}" type="datetimeFigureOut">
              <a:rPr lang="cs-CZ" smtClean="0"/>
              <a:t>03.06.2025</a:t>
            </a:fld>
            <a:endParaRPr lang="cs-CZ"/>
          </a:p>
        </p:txBody>
      </p:sp>
      <p:sp>
        <p:nvSpPr>
          <p:cNvPr id="8" name="Zástupný symbol pro zápatí 7">
            <a:extLst>
              <a:ext uri="{FF2B5EF4-FFF2-40B4-BE49-F238E27FC236}">
                <a16:creationId xmlns:a16="http://schemas.microsoft.com/office/drawing/2014/main" id="{A57CE2A7-7430-37AD-FCAD-E75E6BDA4307}"/>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C3F85D38-0034-AF5B-8E27-B727091C096F}"/>
              </a:ext>
            </a:extLst>
          </p:cNvPr>
          <p:cNvSpPr>
            <a:spLocks noGrp="1"/>
          </p:cNvSpPr>
          <p:nvPr>
            <p:ph type="sldNum" sz="quarter" idx="12"/>
          </p:nvPr>
        </p:nvSpPr>
        <p:spPr/>
        <p:txBody>
          <a:bodyPr/>
          <a:lstStyle/>
          <a:p>
            <a:fld id="{7826311F-61CE-46CC-9612-EDCD8E7A16F1}" type="slidenum">
              <a:rPr lang="cs-CZ" smtClean="0"/>
              <a:t>‹#›</a:t>
            </a:fld>
            <a:endParaRPr lang="cs-CZ"/>
          </a:p>
        </p:txBody>
      </p:sp>
    </p:spTree>
    <p:extLst>
      <p:ext uri="{BB962C8B-B14F-4D97-AF65-F5344CB8AC3E}">
        <p14:creationId xmlns:p14="http://schemas.microsoft.com/office/powerpoint/2010/main" val="3101902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03BAA5-A968-9D6A-C752-F92554B0EC88}"/>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FC79A313-4DEA-8FB6-EA87-90DDBC198873}"/>
              </a:ext>
            </a:extLst>
          </p:cNvPr>
          <p:cNvSpPr>
            <a:spLocks noGrp="1"/>
          </p:cNvSpPr>
          <p:nvPr>
            <p:ph type="dt" sz="half" idx="10"/>
          </p:nvPr>
        </p:nvSpPr>
        <p:spPr/>
        <p:txBody>
          <a:bodyPr/>
          <a:lstStyle/>
          <a:p>
            <a:fld id="{A804B9D0-7F2C-4A9D-A314-1007FE833D71}" type="datetimeFigureOut">
              <a:rPr lang="cs-CZ" smtClean="0"/>
              <a:t>03.06.2025</a:t>
            </a:fld>
            <a:endParaRPr lang="cs-CZ"/>
          </a:p>
        </p:txBody>
      </p:sp>
      <p:sp>
        <p:nvSpPr>
          <p:cNvPr id="4" name="Zástupný symbol pro zápatí 3">
            <a:extLst>
              <a:ext uri="{FF2B5EF4-FFF2-40B4-BE49-F238E27FC236}">
                <a16:creationId xmlns:a16="http://schemas.microsoft.com/office/drawing/2014/main" id="{CF22FF64-A35E-4E25-0F18-0F204AF552D1}"/>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9416610F-0D29-F8EF-490E-4B091C67B3B9}"/>
              </a:ext>
            </a:extLst>
          </p:cNvPr>
          <p:cNvSpPr>
            <a:spLocks noGrp="1"/>
          </p:cNvSpPr>
          <p:nvPr>
            <p:ph type="sldNum" sz="quarter" idx="12"/>
          </p:nvPr>
        </p:nvSpPr>
        <p:spPr/>
        <p:txBody>
          <a:bodyPr/>
          <a:lstStyle/>
          <a:p>
            <a:fld id="{7826311F-61CE-46CC-9612-EDCD8E7A16F1}" type="slidenum">
              <a:rPr lang="cs-CZ" smtClean="0"/>
              <a:t>‹#›</a:t>
            </a:fld>
            <a:endParaRPr lang="cs-CZ"/>
          </a:p>
        </p:txBody>
      </p:sp>
    </p:spTree>
    <p:extLst>
      <p:ext uri="{BB962C8B-B14F-4D97-AF65-F5344CB8AC3E}">
        <p14:creationId xmlns:p14="http://schemas.microsoft.com/office/powerpoint/2010/main" val="4089373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A2829F41-D554-8469-0404-1C342C061E87}"/>
              </a:ext>
            </a:extLst>
          </p:cNvPr>
          <p:cNvSpPr>
            <a:spLocks noGrp="1"/>
          </p:cNvSpPr>
          <p:nvPr>
            <p:ph type="dt" sz="half" idx="10"/>
          </p:nvPr>
        </p:nvSpPr>
        <p:spPr/>
        <p:txBody>
          <a:bodyPr/>
          <a:lstStyle/>
          <a:p>
            <a:fld id="{A804B9D0-7F2C-4A9D-A314-1007FE833D71}" type="datetimeFigureOut">
              <a:rPr lang="cs-CZ" smtClean="0"/>
              <a:t>03.06.2025</a:t>
            </a:fld>
            <a:endParaRPr lang="cs-CZ"/>
          </a:p>
        </p:txBody>
      </p:sp>
      <p:sp>
        <p:nvSpPr>
          <p:cNvPr id="3" name="Zástupný symbol pro zápatí 2">
            <a:extLst>
              <a:ext uri="{FF2B5EF4-FFF2-40B4-BE49-F238E27FC236}">
                <a16:creationId xmlns:a16="http://schemas.microsoft.com/office/drawing/2014/main" id="{DB8C8D63-0EEE-8A8D-9063-75432FF50BFB}"/>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E3EA5D0D-9E4A-FC5E-C3A0-AA96E0951BE1}"/>
              </a:ext>
            </a:extLst>
          </p:cNvPr>
          <p:cNvSpPr>
            <a:spLocks noGrp="1"/>
          </p:cNvSpPr>
          <p:nvPr>
            <p:ph type="sldNum" sz="quarter" idx="12"/>
          </p:nvPr>
        </p:nvSpPr>
        <p:spPr/>
        <p:txBody>
          <a:bodyPr/>
          <a:lstStyle/>
          <a:p>
            <a:fld id="{7826311F-61CE-46CC-9612-EDCD8E7A16F1}" type="slidenum">
              <a:rPr lang="cs-CZ" smtClean="0"/>
              <a:t>‹#›</a:t>
            </a:fld>
            <a:endParaRPr lang="cs-CZ"/>
          </a:p>
        </p:txBody>
      </p:sp>
    </p:spTree>
    <p:extLst>
      <p:ext uri="{BB962C8B-B14F-4D97-AF65-F5344CB8AC3E}">
        <p14:creationId xmlns:p14="http://schemas.microsoft.com/office/powerpoint/2010/main" val="2621236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86E430-E7FE-5C23-ADF8-E5A7BB902E8D}"/>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4D73931E-CA12-4B84-7873-95AFCD02DA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46EB2FE6-C3C6-3BB6-EA12-8D54971A9F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0A636119-187A-5BF3-2FE6-D6CD43D3438C}"/>
              </a:ext>
            </a:extLst>
          </p:cNvPr>
          <p:cNvSpPr>
            <a:spLocks noGrp="1"/>
          </p:cNvSpPr>
          <p:nvPr>
            <p:ph type="dt" sz="half" idx="10"/>
          </p:nvPr>
        </p:nvSpPr>
        <p:spPr/>
        <p:txBody>
          <a:bodyPr/>
          <a:lstStyle/>
          <a:p>
            <a:fld id="{A804B9D0-7F2C-4A9D-A314-1007FE833D71}" type="datetimeFigureOut">
              <a:rPr lang="cs-CZ" smtClean="0"/>
              <a:t>03.06.2025</a:t>
            </a:fld>
            <a:endParaRPr lang="cs-CZ"/>
          </a:p>
        </p:txBody>
      </p:sp>
      <p:sp>
        <p:nvSpPr>
          <p:cNvPr id="6" name="Zástupný symbol pro zápatí 5">
            <a:extLst>
              <a:ext uri="{FF2B5EF4-FFF2-40B4-BE49-F238E27FC236}">
                <a16:creationId xmlns:a16="http://schemas.microsoft.com/office/drawing/2014/main" id="{A776D9DC-9158-1466-8918-BC74865D2C2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BC00291-EF5F-2167-9B56-5B0600EAEFC8}"/>
              </a:ext>
            </a:extLst>
          </p:cNvPr>
          <p:cNvSpPr>
            <a:spLocks noGrp="1"/>
          </p:cNvSpPr>
          <p:nvPr>
            <p:ph type="sldNum" sz="quarter" idx="12"/>
          </p:nvPr>
        </p:nvSpPr>
        <p:spPr/>
        <p:txBody>
          <a:bodyPr/>
          <a:lstStyle/>
          <a:p>
            <a:fld id="{7826311F-61CE-46CC-9612-EDCD8E7A16F1}" type="slidenum">
              <a:rPr lang="cs-CZ" smtClean="0"/>
              <a:t>‹#›</a:t>
            </a:fld>
            <a:endParaRPr lang="cs-CZ"/>
          </a:p>
        </p:txBody>
      </p:sp>
    </p:spTree>
    <p:extLst>
      <p:ext uri="{BB962C8B-B14F-4D97-AF65-F5344CB8AC3E}">
        <p14:creationId xmlns:p14="http://schemas.microsoft.com/office/powerpoint/2010/main" val="607951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306FC3-5EA4-341A-CAA5-0F134FB7508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715411C2-133A-0ABB-66C9-6382FE3421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756CC969-192D-00A1-AC64-667D277E9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739F4DB5-9789-7D5E-620F-C23C7A810123}"/>
              </a:ext>
            </a:extLst>
          </p:cNvPr>
          <p:cNvSpPr>
            <a:spLocks noGrp="1"/>
          </p:cNvSpPr>
          <p:nvPr>
            <p:ph type="dt" sz="half" idx="10"/>
          </p:nvPr>
        </p:nvSpPr>
        <p:spPr/>
        <p:txBody>
          <a:bodyPr/>
          <a:lstStyle/>
          <a:p>
            <a:fld id="{A804B9D0-7F2C-4A9D-A314-1007FE833D71}" type="datetimeFigureOut">
              <a:rPr lang="cs-CZ" smtClean="0"/>
              <a:t>03.06.2025</a:t>
            </a:fld>
            <a:endParaRPr lang="cs-CZ"/>
          </a:p>
        </p:txBody>
      </p:sp>
      <p:sp>
        <p:nvSpPr>
          <p:cNvPr id="6" name="Zástupný symbol pro zápatí 5">
            <a:extLst>
              <a:ext uri="{FF2B5EF4-FFF2-40B4-BE49-F238E27FC236}">
                <a16:creationId xmlns:a16="http://schemas.microsoft.com/office/drawing/2014/main" id="{93602644-5F5D-43BF-860B-FD33EF67C54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320E1B5-9EB9-A994-413B-BAEA88B5FECE}"/>
              </a:ext>
            </a:extLst>
          </p:cNvPr>
          <p:cNvSpPr>
            <a:spLocks noGrp="1"/>
          </p:cNvSpPr>
          <p:nvPr>
            <p:ph type="sldNum" sz="quarter" idx="12"/>
          </p:nvPr>
        </p:nvSpPr>
        <p:spPr/>
        <p:txBody>
          <a:bodyPr/>
          <a:lstStyle/>
          <a:p>
            <a:fld id="{7826311F-61CE-46CC-9612-EDCD8E7A16F1}" type="slidenum">
              <a:rPr lang="cs-CZ" smtClean="0"/>
              <a:t>‹#›</a:t>
            </a:fld>
            <a:endParaRPr lang="cs-CZ"/>
          </a:p>
        </p:txBody>
      </p:sp>
    </p:spTree>
    <p:extLst>
      <p:ext uri="{BB962C8B-B14F-4D97-AF65-F5344CB8AC3E}">
        <p14:creationId xmlns:p14="http://schemas.microsoft.com/office/powerpoint/2010/main" val="1077417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59560856-7D09-8861-D720-2812F1D2A6C0}"/>
              </a:ext>
            </a:extLst>
          </p:cNvPr>
          <p:cNvSpPr>
            <a:spLocks noGrp="1"/>
          </p:cNvSpPr>
          <p:nvPr>
            <p:ph type="title"/>
          </p:nvPr>
        </p:nvSpPr>
        <p:spPr>
          <a:xfrm>
            <a:off x="250372" y="205468"/>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D151FCA2-6283-E0E4-D2CF-856AAE111F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AF2F36C-7F94-EB30-2986-34FF7AEBE2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04B9D0-7F2C-4A9D-A314-1007FE833D71}" type="datetimeFigureOut">
              <a:rPr lang="cs-CZ" smtClean="0"/>
              <a:t>03.06.2025</a:t>
            </a:fld>
            <a:endParaRPr lang="cs-CZ"/>
          </a:p>
        </p:txBody>
      </p:sp>
      <p:sp>
        <p:nvSpPr>
          <p:cNvPr id="5" name="Zástupný symbol pro zápatí 4">
            <a:extLst>
              <a:ext uri="{FF2B5EF4-FFF2-40B4-BE49-F238E27FC236}">
                <a16:creationId xmlns:a16="http://schemas.microsoft.com/office/drawing/2014/main" id="{34900DAF-6F23-3351-7EB4-E6F95B42EE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cs-CZ"/>
          </a:p>
        </p:txBody>
      </p:sp>
      <p:sp>
        <p:nvSpPr>
          <p:cNvPr id="6" name="Zástupný symbol pro číslo snímku 5">
            <a:extLst>
              <a:ext uri="{FF2B5EF4-FFF2-40B4-BE49-F238E27FC236}">
                <a16:creationId xmlns:a16="http://schemas.microsoft.com/office/drawing/2014/main" id="{030B7921-1893-F692-A3D5-8D185CDEA8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826311F-61CE-46CC-9612-EDCD8E7A16F1}" type="slidenum">
              <a:rPr lang="cs-CZ" smtClean="0"/>
              <a:t>‹#›</a:t>
            </a:fld>
            <a:endParaRPr lang="cs-CZ"/>
          </a:p>
        </p:txBody>
      </p:sp>
    </p:spTree>
    <p:extLst>
      <p:ext uri="{BB962C8B-B14F-4D97-AF65-F5344CB8AC3E}">
        <p14:creationId xmlns:p14="http://schemas.microsoft.com/office/powerpoint/2010/main" val="702138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kraj-jihocesky.cz/cs/jednaci_rady#1-24-jednaci-rad-zastupitelstva-jihoceskeho-kraje-detai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0E33CF-C4DF-009A-6B4E-61387586D790}"/>
              </a:ext>
            </a:extLst>
          </p:cNvPr>
          <p:cNvSpPr/>
          <p:nvPr/>
        </p:nvSpPr>
        <p:spPr>
          <a:xfrm>
            <a:off x="0" y="0"/>
            <a:ext cx="12192000" cy="6910164"/>
          </a:xfrm>
          <a:prstGeom prst="rect">
            <a:avLst/>
          </a:prstGeom>
          <a:solidFill>
            <a:srgbClr val="13A53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15" name="TextovéPole 14">
            <a:extLst>
              <a:ext uri="{FF2B5EF4-FFF2-40B4-BE49-F238E27FC236}">
                <a16:creationId xmlns:a16="http://schemas.microsoft.com/office/drawing/2014/main" id="{B63E4E5D-F1EE-E8F5-2CB2-EB526F615418}"/>
              </a:ext>
            </a:extLst>
          </p:cNvPr>
          <p:cNvSpPr txBox="1"/>
          <p:nvPr/>
        </p:nvSpPr>
        <p:spPr>
          <a:xfrm>
            <a:off x="192088" y="2716080"/>
            <a:ext cx="11844338" cy="3153418"/>
          </a:xfrm>
          <a:prstGeom prst="rect">
            <a:avLst/>
          </a:prstGeom>
          <a:noFill/>
        </p:spPr>
        <p:txBody>
          <a:bodyPr wrap="square" lIns="91440" tIns="72000" rIns="91440" bIns="45720" rtlCol="0" anchor="t">
            <a:spAutoFit/>
          </a:bodyPr>
          <a:lstStyle/>
          <a:p>
            <a:pPr algn="ctr">
              <a:lnSpc>
                <a:spcPct val="115000"/>
              </a:lnSpc>
              <a:spcAft>
                <a:spcPts val="800"/>
              </a:spcAft>
            </a:pPr>
            <a:r>
              <a:rPr lang="cs-CZ" sz="3200" b="1" kern="100" dirty="0">
                <a:solidFill>
                  <a:schemeClr val="bg1"/>
                </a:solidFill>
                <a:latin typeface="Neue Haas Grotesk Text Pro"/>
                <a:ea typeface="Calibri"/>
                <a:cs typeface="Calibri"/>
              </a:rPr>
              <a:t>Poskytování informací dle zákona o svobodném přístupu </a:t>
            </a:r>
          </a:p>
          <a:p>
            <a:pPr algn="ctr">
              <a:lnSpc>
                <a:spcPct val="115000"/>
              </a:lnSpc>
              <a:spcAft>
                <a:spcPts val="800"/>
              </a:spcAft>
            </a:pPr>
            <a:r>
              <a:rPr lang="cs-CZ" sz="3200" b="1" kern="100" dirty="0">
                <a:solidFill>
                  <a:schemeClr val="bg1"/>
                </a:solidFill>
                <a:latin typeface="Neue Haas Grotesk Text Pro"/>
                <a:ea typeface="Calibri"/>
                <a:cs typeface="Calibri"/>
              </a:rPr>
              <a:t>k informacím</a:t>
            </a:r>
          </a:p>
          <a:p>
            <a:pPr algn="ctr">
              <a:lnSpc>
                <a:spcPct val="114999"/>
              </a:lnSpc>
              <a:spcAft>
                <a:spcPts val="800"/>
              </a:spcAft>
            </a:pPr>
            <a:endParaRPr lang="cs-CZ" sz="2000" b="1" kern="100" dirty="0">
              <a:solidFill>
                <a:schemeClr val="bg1"/>
              </a:solidFill>
              <a:latin typeface="Neue Haas Grotesk Text Pro" panose="020B0504020202020204" pitchFamily="34" charset="-18"/>
              <a:ea typeface="Calibri" panose="020F0502020204030204" pitchFamily="34" charset="0"/>
              <a:cs typeface="Calibri" panose="020F0502020204030204" pitchFamily="34" charset="0"/>
            </a:endParaRPr>
          </a:p>
          <a:p>
            <a:pPr algn="ctr">
              <a:lnSpc>
                <a:spcPct val="114999"/>
              </a:lnSpc>
              <a:spcAft>
                <a:spcPts val="800"/>
              </a:spcAft>
            </a:pPr>
            <a:r>
              <a:rPr lang="cs-CZ" sz="2000" b="1" kern="100" dirty="0">
                <a:solidFill>
                  <a:schemeClr val="bg1"/>
                </a:solidFill>
                <a:latin typeface="Neue Haas Grotesk Text Pro"/>
                <a:ea typeface="Calibri"/>
                <a:cs typeface="Calibri"/>
              </a:rPr>
              <a:t>Mgr. Markéta Procházková</a:t>
            </a:r>
          </a:p>
          <a:p>
            <a:pPr algn="ctr">
              <a:lnSpc>
                <a:spcPct val="114999"/>
              </a:lnSpc>
              <a:spcAft>
                <a:spcPts val="800"/>
              </a:spcAft>
            </a:pPr>
            <a:r>
              <a:rPr lang="cs-CZ" sz="2000" b="1" kern="100" dirty="0">
                <a:solidFill>
                  <a:schemeClr val="bg1"/>
                </a:solidFill>
                <a:latin typeface="Neue Haas Grotesk Text Pro"/>
                <a:ea typeface="Calibri"/>
                <a:cs typeface="Calibri"/>
              </a:rPr>
              <a:t>Mgr. Monika Kohoutová</a:t>
            </a:r>
          </a:p>
          <a:p>
            <a:pPr algn="ctr">
              <a:lnSpc>
                <a:spcPct val="114999"/>
              </a:lnSpc>
              <a:spcAft>
                <a:spcPts val="800"/>
              </a:spcAft>
            </a:pPr>
            <a:r>
              <a:rPr lang="cs-CZ" sz="2000" b="1" kern="100" dirty="0">
                <a:solidFill>
                  <a:schemeClr val="bg1"/>
                </a:solidFill>
                <a:latin typeface="Neue Haas Grotesk Text Pro"/>
                <a:ea typeface="Calibri"/>
                <a:cs typeface="Calibri"/>
              </a:rPr>
              <a:t>Mgr. et Mgr. Bc. Petr Kaněra, LL.M.</a:t>
            </a:r>
            <a:endParaRPr lang="cs-CZ" sz="2000" b="1" kern="100" dirty="0">
              <a:solidFill>
                <a:schemeClr val="bg1"/>
              </a:solidFill>
              <a:latin typeface="Neue Haas Grotesk Text Pro" panose="020B0504020202020204" pitchFamily="34" charset="-18"/>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43A7EF5-CC86-9ABE-CE10-9CD99B11E847}"/>
              </a:ext>
            </a:extLst>
          </p:cNvPr>
          <p:cNvPicPr>
            <a:picLocks noChangeAspect="1"/>
          </p:cNvPicPr>
          <p:nvPr/>
        </p:nvPicPr>
        <p:blipFill>
          <a:blip r:embed="rId2"/>
          <a:stretch>
            <a:fillRect/>
          </a:stretch>
        </p:blipFill>
        <p:spPr>
          <a:xfrm>
            <a:off x="227013" y="225425"/>
            <a:ext cx="2705100" cy="419100"/>
          </a:xfrm>
          <a:prstGeom prst="rect">
            <a:avLst/>
          </a:prstGeom>
        </p:spPr>
      </p:pic>
    </p:spTree>
    <p:extLst>
      <p:ext uri="{BB962C8B-B14F-4D97-AF65-F5344CB8AC3E}">
        <p14:creationId xmlns:p14="http://schemas.microsoft.com/office/powerpoint/2010/main" val="963362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2982B-9D3A-D5F6-5C16-F9FDD55FA693}"/>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441C54EB-10FF-3927-276E-4BD49FBDFA33}"/>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AA1C97F8-BFF6-B537-976A-6066F6B567DF}"/>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5FCC8003-764C-4EBE-D297-BDCBE6C04F4D}"/>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97BFEC56-B769-9E37-9C65-57E582FE83B0}"/>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42E028E9-E3F6-021C-CB51-B86B254A6DFC}"/>
              </a:ext>
            </a:extLst>
          </p:cNvPr>
          <p:cNvSpPr txBox="1"/>
          <p:nvPr/>
        </p:nvSpPr>
        <p:spPr>
          <a:xfrm>
            <a:off x="227012" y="139486"/>
            <a:ext cx="6817843"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Základní pojmy</a:t>
            </a:r>
          </a:p>
        </p:txBody>
      </p:sp>
      <p:pic>
        <p:nvPicPr>
          <p:cNvPr id="5" name="Obrázek 4">
            <a:extLst>
              <a:ext uri="{FF2B5EF4-FFF2-40B4-BE49-F238E27FC236}">
                <a16:creationId xmlns:a16="http://schemas.microsoft.com/office/drawing/2014/main" id="{EDF8EFDC-416F-A6B5-4A04-0C89D7F50AEC}"/>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4EE143EF-5EAA-9D14-D396-2D0953611CD7}"/>
              </a:ext>
            </a:extLst>
          </p:cNvPr>
          <p:cNvSpPr txBox="1"/>
          <p:nvPr/>
        </p:nvSpPr>
        <p:spPr>
          <a:xfrm>
            <a:off x="227012" y="873125"/>
            <a:ext cx="11571727" cy="5935023"/>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latin typeface="Neue Haas Grotesk Text Pro"/>
                <a:ea typeface="Aptos" panose="020B0004020202020204" pitchFamily="34" charset="0"/>
                <a:cs typeface="Times New Roman"/>
              </a:rPr>
              <a:t>Nadřízený orgán</a:t>
            </a:r>
            <a:endParaRPr lang="cs-CZ" sz="1600" b="1" kern="100">
              <a:effectLst/>
              <a:latin typeface="Neue Haas Grotesk Text Pro"/>
              <a:ea typeface="Aptos" panose="020B0004020202020204" pitchFamily="34" charset="0"/>
              <a:cs typeface="Times New Roman" panose="02020603050405020304" pitchFamily="18" charset="0"/>
            </a:endParaRPr>
          </a:p>
          <a:p>
            <a:pPr marL="285750" indent="-285750">
              <a:lnSpc>
                <a:spcPct val="114999"/>
              </a:lnSpc>
              <a:spcAft>
                <a:spcPts val="800"/>
              </a:spcAft>
              <a:buFont typeface="Arial"/>
              <a:buChar char="•"/>
              <a:tabLst>
                <a:tab pos="457200" algn="l"/>
              </a:tabLst>
            </a:pPr>
            <a:r>
              <a:rPr lang="cs-CZ" sz="1600" kern="100">
                <a:latin typeface="Neue Haas Grotesk Text Pro"/>
                <a:ea typeface="+mn-lt"/>
                <a:cs typeface="+mn-lt"/>
              </a:rPr>
              <a:t>nelze-li podle § 178 správního řádu nadřízený orgán určit, rozhoduje v odvolacím řízení a v řízení o stížnosti Úřad pro ochranu osobních údajů (§ 20 odst. 5 InfZ)</a:t>
            </a:r>
            <a:endParaRPr lang="cs-CZ" sz="1600">
              <a:latin typeface="Neue Haas Grotesk Text Pro"/>
            </a:endParaRPr>
          </a:p>
          <a:p>
            <a:pPr marL="285750" indent="-285750" algn="just">
              <a:lnSpc>
                <a:spcPct val="115000"/>
              </a:lnSpc>
              <a:spcAft>
                <a:spcPts val="800"/>
              </a:spcAft>
              <a:buFont typeface="Arial"/>
              <a:buChar char="•"/>
              <a:tabLst>
                <a:tab pos="457200" algn="l"/>
              </a:tabLst>
            </a:pPr>
            <a:r>
              <a:rPr lang="cs-CZ" sz="1600" kern="100">
                <a:latin typeface="Neue Haas Grotesk Text Pro"/>
                <a:ea typeface="Inter Medium" panose="02000503000000020004" pitchFamily="2" charset="0"/>
                <a:cs typeface="Times New Roman"/>
              </a:rPr>
              <a:t>nadřízeným orgánem v případě obcí (včetně obecní policie) je krajský úřad</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algn="just">
              <a:lnSpc>
                <a:spcPct val="114999"/>
              </a:lnSpc>
              <a:spcAft>
                <a:spcPts val="800"/>
              </a:spcAft>
            </a:pPr>
            <a:r>
              <a:rPr lang="cs-CZ" sz="1600" b="1" kern="100">
                <a:latin typeface="Neue Haas Grotesk Text Pro"/>
                <a:ea typeface="Inter Medium" panose="02000503000000020004" pitchFamily="2" charset="0"/>
                <a:cs typeface="Times New Roman"/>
              </a:rPr>
              <a:t>Specifika</a:t>
            </a: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Příspěvkové organizace (zřízené obcí) - Úřad pro ochranu osobních údajů </a:t>
            </a: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Školy ve vztahu ke státní správě ve školství - krajský úřad ? (NSS prozatím kompetenční spor neřešil)</a:t>
            </a:r>
            <a:endParaRPr lang="cs-CZ" sz="1600" kern="100">
              <a:latin typeface="Neue Haas Grotesk Text Pro" panose="020B0504020202020204" pitchFamily="34" charset="0"/>
              <a:ea typeface="Inter Medium" panose="02000503000000020004" pitchFamily="2" charset="0"/>
              <a:cs typeface="Times New Roman"/>
            </a:endParaRPr>
          </a:p>
          <a:p>
            <a:pPr algn="just">
              <a:lnSpc>
                <a:spcPct val="114999"/>
              </a:lnSpc>
              <a:spcAft>
                <a:spcPts val="800"/>
              </a:spcAft>
            </a:pPr>
            <a:endParaRPr lang="cs-CZ" sz="1600" kern="100">
              <a:latin typeface="Neue Haas Grotesk Text Pro" panose="020B0504020202020204" pitchFamily="34" charset="0"/>
              <a:ea typeface="Inter Medium" panose="02000503000000020004" pitchFamily="2" charset="0"/>
              <a:cs typeface="Times New Roman"/>
            </a:endParaRPr>
          </a:p>
          <a:p>
            <a:pPr algn="just">
              <a:lnSpc>
                <a:spcPct val="114999"/>
              </a:lnSpc>
              <a:spcAft>
                <a:spcPts val="800"/>
              </a:spcAft>
            </a:pPr>
            <a:r>
              <a:rPr lang="cs-CZ" sz="1600" b="1" kern="100">
                <a:latin typeface="Neue Haas Grotesk Text Pro"/>
                <a:ea typeface="Inter Medium" panose="02000503000000020004" pitchFamily="2" charset="0"/>
                <a:cs typeface="Times New Roman"/>
              </a:rPr>
              <a:t>Dotčené osoby</a:t>
            </a:r>
            <a:endParaRPr lang="cs-CZ" sz="1600" b="1" kern="100">
              <a:latin typeface="Neue Haas Grotesk Text Pro" panose="020B0504020202020204" pitchFamily="34" charset="0"/>
              <a:ea typeface="Inter Medium" panose="02000503000000020004" pitchFamily="2" charset="0"/>
              <a:cs typeface="Times New Roman"/>
            </a:endParaRP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dotčenou osobou je osoba, jejíž práva mohou být poskytnutím informace omezena či narušena </a:t>
            </a:r>
            <a:endParaRPr lang="cs-CZ" sz="1600" b="1" kern="100">
              <a:latin typeface="Neue Haas Grotesk Text Pro" panose="020B0504020202020204" pitchFamily="34" charset="0"/>
              <a:ea typeface="Inter Medium" panose="02000503000000020004" pitchFamily="2" charset="0"/>
              <a:cs typeface="Times New Roman"/>
            </a:endParaRPr>
          </a:p>
          <a:p>
            <a:pPr algn="just">
              <a:lnSpc>
                <a:spcPct val="114999"/>
              </a:lnSpc>
              <a:spcAft>
                <a:spcPts val="800"/>
              </a:spcAft>
            </a:pPr>
            <a:r>
              <a:rPr lang="cs-CZ" sz="1600" b="1" kern="100">
                <a:latin typeface="Neue Haas Grotesk Text Pro"/>
                <a:ea typeface="Inter Medium" panose="02000503000000020004" pitchFamily="2" charset="0"/>
                <a:cs typeface="Times New Roman"/>
              </a:rPr>
              <a:t>O dotčenou osobu jde:</a:t>
            </a:r>
            <a:endParaRPr lang="cs-CZ" sz="1600" b="1" kern="100">
              <a:latin typeface="Neue Haas Grotesk Text Pro" panose="020B0504020202020204" pitchFamily="34" charset="0"/>
              <a:ea typeface="Inter Medium" panose="02000503000000020004" pitchFamily="2" charset="0"/>
              <a:cs typeface="Times New Roman"/>
            </a:endParaRPr>
          </a:p>
          <a:p>
            <a:pPr marL="628650" indent="-266700" algn="just">
              <a:lnSpc>
                <a:spcPct val="114999"/>
              </a:lnSpc>
              <a:spcAft>
                <a:spcPts val="800"/>
              </a:spcAft>
              <a:buFont typeface="Arial" panose="02110004020202020204"/>
              <a:buChar char="•"/>
            </a:pPr>
            <a:r>
              <a:rPr lang="cs-CZ" sz="1600" kern="100">
                <a:latin typeface="Neue Haas Grotesk Text Pro"/>
                <a:ea typeface="Inter Medium" panose="02000503000000020004" pitchFamily="2" charset="0"/>
                <a:cs typeface="Times New Roman"/>
              </a:rPr>
              <a:t>jestliže se na tuto osobu žadatel ptá nebo ji zjevně zná</a:t>
            </a:r>
            <a:endParaRPr lang="cs-CZ" sz="1600" kern="100">
              <a:latin typeface="Neue Haas Grotesk Text Pro" panose="020B0504020202020204" pitchFamily="34" charset="0"/>
              <a:ea typeface="Inter Medium" panose="02000503000000020004" pitchFamily="2" charset="0"/>
              <a:cs typeface="Times New Roman"/>
            </a:endParaRPr>
          </a:p>
          <a:p>
            <a:pPr marL="628650" indent="-266700" algn="just">
              <a:lnSpc>
                <a:spcPct val="114999"/>
              </a:lnSpc>
              <a:spcAft>
                <a:spcPts val="800"/>
              </a:spcAft>
              <a:buFont typeface="Arial" panose="02110004020202020204"/>
              <a:buChar char="•"/>
            </a:pPr>
            <a:r>
              <a:rPr lang="cs-CZ" sz="1600" kern="100">
                <a:latin typeface="Neue Haas Grotesk Text Pro"/>
                <a:ea typeface="Inter Medium" panose="02000503000000020004" pitchFamily="2" charset="0"/>
                <a:cs typeface="Times New Roman"/>
              </a:rPr>
              <a:t>informace má kvalifikovaný vztah k osobě, jejímu soukromí, osobním údajům</a:t>
            </a:r>
            <a:endParaRPr lang="cs-CZ" sz="1600" kern="100">
              <a:latin typeface="Neue Haas Grotesk Text Pro" panose="020B0504020202020204" pitchFamily="34" charset="0"/>
              <a:ea typeface="Inter Medium" panose="02000503000000020004" pitchFamily="2" charset="0"/>
              <a:cs typeface="Times New Roman"/>
            </a:endParaRPr>
          </a:p>
          <a:p>
            <a:pPr marL="628650" indent="-266700" algn="just">
              <a:lnSpc>
                <a:spcPct val="114999"/>
              </a:lnSpc>
              <a:spcAft>
                <a:spcPts val="800"/>
              </a:spcAft>
              <a:buFont typeface="Arial" panose="02110004020202020204"/>
              <a:buChar char="•"/>
            </a:pPr>
            <a:r>
              <a:rPr lang="cs-CZ" sz="1600" kern="100">
                <a:latin typeface="Neue Haas Grotesk Text Pro"/>
                <a:ea typeface="Inter Medium" panose="02000503000000020004" pitchFamily="2" charset="0"/>
                <a:cs typeface="Times New Roman"/>
              </a:rPr>
              <a:t>v případě FO by se informace měla alespoň zčásti týkat jejího soukromí (např. v případě zaměstnanců půjde o informace o platu, vzdělání apod.</a:t>
            </a:r>
            <a:endParaRPr lang="cs-CZ" sz="1600" kern="100">
              <a:latin typeface="Neue Haas Grotesk Text Pro" panose="020B0504020202020204" pitchFamily="34" charset="0"/>
              <a:ea typeface="Inter Medium" panose="02000503000000020004" pitchFamily="2" charset="0"/>
              <a:cs typeface="Times New Roman"/>
            </a:endParaRPr>
          </a:p>
          <a:p>
            <a:pPr marL="628650" indent="-266700" algn="just">
              <a:lnSpc>
                <a:spcPct val="114999"/>
              </a:lnSpc>
              <a:spcAft>
                <a:spcPts val="800"/>
              </a:spcAft>
              <a:buFont typeface="Arial" panose="02110004020202020204"/>
              <a:buChar char="•"/>
            </a:pPr>
            <a:r>
              <a:rPr lang="cs-CZ" sz="1600" kern="100">
                <a:latin typeface="Neue Haas Grotesk Text Pro"/>
                <a:ea typeface="Inter Medium" panose="02000503000000020004" pitchFamily="2" charset="0"/>
                <a:cs typeface="Times New Roman"/>
              </a:rPr>
              <a:t>v případě PO by mělo jít o informace o jejím majetku, činnosti</a:t>
            </a:r>
            <a:endParaRPr lang="cs-CZ" sz="1600" kern="100">
              <a:latin typeface="Neue Haas Grotesk Text Pro" panose="020B0504020202020204" pitchFamily="34" charset="0"/>
              <a:ea typeface="Inter Medium" panose="02000503000000020004" pitchFamily="2" charset="0"/>
              <a:cs typeface="Times New Roman"/>
            </a:endParaRPr>
          </a:p>
        </p:txBody>
      </p:sp>
    </p:spTree>
    <p:extLst>
      <p:ext uri="{BB962C8B-B14F-4D97-AF65-F5344CB8AC3E}">
        <p14:creationId xmlns:p14="http://schemas.microsoft.com/office/powerpoint/2010/main" val="181812111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8AF87-D27F-B9E7-F386-075FE614CD5B}"/>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23B9D5B3-B52A-0BFD-7A6C-D5F7C4DEDD67}"/>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5DC84FEE-4012-4484-CE53-E67E31197FCD}"/>
              </a:ext>
            </a:extLst>
          </p:cNvPr>
          <p:cNvSpPr/>
          <p:nvPr/>
        </p:nvSpPr>
        <p:spPr>
          <a:xfrm rot="5400000" flipH="1" flipV="1">
            <a:off x="5803899" y="-5771225"/>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F8D1BDF1-8DAB-BC39-7E31-BADFA51DA0EE}"/>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6FCAC9F2-29F6-81FC-70E6-C7170F5585AD}"/>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1BC3B9A4-E3A0-6F7E-C971-64D60BCF7BC6}"/>
              </a:ext>
            </a:extLst>
          </p:cNvPr>
          <p:cNvSpPr txBox="1"/>
          <p:nvPr/>
        </p:nvSpPr>
        <p:spPr>
          <a:xfrm>
            <a:off x="227012" y="139486"/>
            <a:ext cx="1098391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Informování o příjmech fyzických osob</a:t>
            </a:r>
          </a:p>
        </p:txBody>
      </p:sp>
      <p:pic>
        <p:nvPicPr>
          <p:cNvPr id="5" name="Obrázek 4">
            <a:extLst>
              <a:ext uri="{FF2B5EF4-FFF2-40B4-BE49-F238E27FC236}">
                <a16:creationId xmlns:a16="http://schemas.microsoft.com/office/drawing/2014/main" id="{9F1DCD22-F73A-D211-068B-A42F3169CAB7}"/>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78894563-1C44-2A98-3A05-E43ABE9E87CC}"/>
              </a:ext>
            </a:extLst>
          </p:cNvPr>
          <p:cNvSpPr txBox="1"/>
          <p:nvPr/>
        </p:nvSpPr>
        <p:spPr>
          <a:xfrm>
            <a:off x="227012" y="648306"/>
            <a:ext cx="11571727" cy="6153544"/>
          </a:xfrm>
          <a:prstGeom prst="rect">
            <a:avLst/>
          </a:prstGeom>
          <a:noFill/>
        </p:spPr>
        <p:txBody>
          <a:bodyPr wrap="square" lIns="91440" tIns="45720" rIns="91440" bIns="45720" rtlCol="0" anchor="t">
            <a:spAutoFit/>
          </a:bodyPr>
          <a:lstStyle/>
          <a:p>
            <a:pPr algn="ctr">
              <a:spcAft>
                <a:spcPts val="800"/>
              </a:spcAft>
            </a:pP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Test proporcionality (platový test)  </a:t>
            </a:r>
          </a:p>
          <a:p>
            <a:pPr algn="ctr">
              <a:spcAft>
                <a:spcPts val="800"/>
              </a:spcAft>
            </a:pP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stanovený nálezem Ústavního soudu IV. ÚS 1378/16 – 4 podmínky veřejného zájmu</a:t>
            </a:r>
          </a:p>
          <a:p>
            <a:pPr algn="just">
              <a:spcAft>
                <a:spcPts val="800"/>
              </a:spcAft>
            </a:pP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Povinný subjekt poskytne informaci o výši příjmu jiného zaměstnance veřejné správy (nejde-li o veřejného funkcionáře) pouze tehdy, pokud jsou kumulativně splněny následující čtyři podmínky:</a:t>
            </a:r>
          </a:p>
          <a:p>
            <a:pPr algn="just">
              <a:lnSpc>
                <a:spcPct val="200000"/>
              </a:lnSpc>
              <a:spcAft>
                <a:spcPts val="800"/>
              </a:spcAft>
            </a:pP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1. </a:t>
            </a: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Účelem žádosti je přispět k veřejné debatě </a:t>
            </a: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 žadatel sleduje legitimní cíl veřejné kontroly, nikoliv osobní zájem, šikanu či    	zneužití práva (ne soukromý spor, šikana, zvědavost)</a:t>
            </a:r>
          </a:p>
          <a:p>
            <a:pPr algn="just">
              <a:lnSpc>
                <a:spcPct val="200000"/>
              </a:lnSpc>
              <a:spcAft>
                <a:spcPts val="800"/>
              </a:spcAft>
            </a:pP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2. </a:t>
            </a: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Požadovaná informace se týká věci veřejného zájmu </a:t>
            </a: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 např. kontrola hospodaření s veřejnými prostředky, výkonu 	veřejné moci, činnosti veřejné správy, kontroly odměn apod.</a:t>
            </a:r>
          </a:p>
          <a:p>
            <a:pPr algn="just">
              <a:lnSpc>
                <a:spcPct val="200000"/>
              </a:lnSpc>
              <a:spcAft>
                <a:spcPts val="800"/>
              </a:spcAft>
            </a:pP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3. </a:t>
            </a: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Žadatel plní roli tzv. „společenského hlídacího psa</a:t>
            </a: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 typicky novinář, watchdog, aktivista, bloger, spolek či jiný subjekt 	participující na veřejné kontrole.</a:t>
            </a:r>
          </a:p>
          <a:p>
            <a:pPr algn="just">
              <a:lnSpc>
                <a:spcPct val="200000"/>
              </a:lnSpc>
              <a:spcAft>
                <a:spcPts val="800"/>
              </a:spcAft>
            </a:pP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4. </a:t>
            </a: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Požadovaná informace je konkrétní, existující a dostupná </a:t>
            </a: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 nesmí jít o obecný, hypotetický nebo nespecifikovaný 	požadavek; musí být zřejmé, o jaký údaj žadatel žádá. Musí být jasně určena osoba, období i rozsah </a:t>
            </a:r>
          </a:p>
          <a:p>
            <a:pPr algn="just">
              <a:lnSpc>
                <a:spcPct val="200000"/>
              </a:lnSpc>
              <a:spcAft>
                <a:spcPts val="800"/>
              </a:spcAft>
            </a:pP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Příklad: </a:t>
            </a:r>
            <a:r>
              <a:rPr lang="cs-CZ" sz="1600" i="1" kern="100" dirty="0">
                <a:latin typeface="Neue Haas Grotesk Text Pro" panose="020B0504020202020204" pitchFamily="34" charset="0"/>
                <a:ea typeface="Inter Medium" panose="02000503000000020004" pitchFamily="2" charset="0"/>
                <a:cs typeface="Times New Roman" panose="02020603050405020304" pitchFamily="18" charset="0"/>
              </a:rPr>
              <a:t>Žádost o plat a odměny strážníka městské policie (hlídková činnost)</a:t>
            </a:r>
            <a:endPar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endParaRPr>
          </a:p>
        </p:txBody>
      </p:sp>
    </p:spTree>
    <p:extLst>
      <p:ext uri="{BB962C8B-B14F-4D97-AF65-F5344CB8AC3E}">
        <p14:creationId xmlns:p14="http://schemas.microsoft.com/office/powerpoint/2010/main" val="99033678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C20DB-6334-2787-F6D5-69DCFC969043}"/>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76024476-38CD-D4A4-6DC8-2CEA9758C65F}"/>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D975149F-28EB-9CE9-79CF-769A329589FF}"/>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A7CF89BC-A435-30EA-7B8E-EB73B42D804D}"/>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C0F6EE4F-B218-122C-109F-9719646C6CBF}"/>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3CEC0E92-1CAA-6CA6-F2DA-5131A5A72885}"/>
              </a:ext>
            </a:extLst>
          </p:cNvPr>
          <p:cNvSpPr txBox="1"/>
          <p:nvPr/>
        </p:nvSpPr>
        <p:spPr>
          <a:xfrm>
            <a:off x="227012" y="139486"/>
            <a:ext cx="1098391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Nejvýznamnější judikatura ÚS a NSS</a:t>
            </a:r>
          </a:p>
        </p:txBody>
      </p:sp>
      <p:pic>
        <p:nvPicPr>
          <p:cNvPr id="5" name="Obrázek 4">
            <a:extLst>
              <a:ext uri="{FF2B5EF4-FFF2-40B4-BE49-F238E27FC236}">
                <a16:creationId xmlns:a16="http://schemas.microsoft.com/office/drawing/2014/main" id="{594D99D8-F696-AE99-BC77-B4740604A617}"/>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7557A0CB-DA5F-2CD7-8EA6-2D5B98340355}"/>
              </a:ext>
            </a:extLst>
          </p:cNvPr>
          <p:cNvSpPr txBox="1"/>
          <p:nvPr/>
        </p:nvSpPr>
        <p:spPr>
          <a:xfrm>
            <a:off x="149224" y="584195"/>
            <a:ext cx="11571727" cy="6368988"/>
          </a:xfrm>
          <a:prstGeom prst="rect">
            <a:avLst/>
          </a:prstGeom>
          <a:noFill/>
        </p:spPr>
        <p:txBody>
          <a:bodyPr wrap="square" lIns="91440" tIns="45720" rIns="91440" bIns="45720" rtlCol="0" anchor="t">
            <a:spAutoFit/>
          </a:bodyPr>
          <a:lstStyle/>
          <a:p>
            <a:pPr algn="ctr">
              <a:spcAft>
                <a:spcPts val="800"/>
              </a:spcAft>
            </a:pPr>
            <a:r>
              <a:rPr lang="cs-CZ" sz="2000" b="1" kern="100" dirty="0">
                <a:latin typeface="Neue Haas Grotesk Text Pro" panose="020B0504020202020204" pitchFamily="34" charset="0"/>
                <a:ea typeface="Inter Medium" panose="02000503000000020004" pitchFamily="2" charset="0"/>
                <a:cs typeface="Times New Roman" panose="02020603050405020304" pitchFamily="18" charset="0"/>
              </a:rPr>
              <a:t>Judikatura</a:t>
            </a:r>
          </a:p>
          <a:p>
            <a:pPr algn="just">
              <a:lnSpc>
                <a:spcPct val="150000"/>
              </a:lnSpc>
              <a:spcAft>
                <a:spcPts val="800"/>
              </a:spcAft>
            </a:pP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Nález IV. ÚS 1378/16 – Test proporcionality (tzv. „platový nález“) - z</a:t>
            </a: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ásadní rozhodnutí pro výklad veřejného zájmu  a testu proporcionality</a:t>
            </a:r>
          </a:p>
          <a:p>
            <a:pPr marL="285750" indent="-285750" algn="just">
              <a:lnSpc>
                <a:spcPct val="200000"/>
              </a:lnSpc>
              <a:spcAft>
                <a:spcPts val="800"/>
              </a:spcAft>
              <a:buFont typeface="Arial" panose="020B0604020202020204" pitchFamily="34" charset="0"/>
              <a:buChar char="•"/>
            </a:pP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NSS 2 As 88/2019–29  - </a:t>
            </a: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Případ: mzdy zaměstnanců Kanceláře prezidenta republiky)</a:t>
            </a:r>
          </a:p>
          <a:p>
            <a:pPr marL="285750" indent="-285750" algn="just">
              <a:lnSpc>
                <a:spcPct val="200000"/>
              </a:lnSpc>
              <a:spcAft>
                <a:spcPts val="800"/>
              </a:spcAft>
              <a:buFont typeface="Arial" panose="020B0604020202020204" pitchFamily="34" charset="0"/>
              <a:buChar char="•"/>
            </a:pP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NSS 1 As 189/2014 </a:t>
            </a: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 nutnost vyrozumění dotčené osoby, </a:t>
            </a:r>
          </a:p>
          <a:p>
            <a:pPr marL="285750" indent="-285750" algn="just">
              <a:lnSpc>
                <a:spcPct val="200000"/>
              </a:lnSpc>
              <a:spcAft>
                <a:spcPts val="800"/>
              </a:spcAft>
              <a:buFont typeface="Arial" panose="020B0604020202020204" pitchFamily="34" charset="0"/>
              <a:buChar char="•"/>
            </a:pP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NSS 6 As 86/2021 </a:t>
            </a: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 nestačí odkaz na veřejné prostředky bez bližšího odůvodnění</a:t>
            </a:r>
          </a:p>
          <a:p>
            <a:pPr marL="285750" indent="-285750" algn="just">
              <a:lnSpc>
                <a:spcPct val="200000"/>
              </a:lnSpc>
              <a:spcAft>
                <a:spcPts val="800"/>
              </a:spcAft>
              <a:buFont typeface="Arial" panose="020B0604020202020204" pitchFamily="34" charset="0"/>
              <a:buChar char="•"/>
            </a:pP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5 As 440/2019 </a:t>
            </a: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 úředníci Krajského úřadu Ústeckého kraje</a:t>
            </a:r>
          </a:p>
          <a:p>
            <a:pPr marL="285750" indent="-285750" algn="just">
              <a:lnSpc>
                <a:spcPct val="200000"/>
              </a:lnSpc>
              <a:spcAft>
                <a:spcPts val="800"/>
              </a:spcAft>
              <a:buFont typeface="Arial" panose="020B0604020202020204" pitchFamily="34" charset="0"/>
              <a:buChar char="•"/>
            </a:pP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1 As 250/2020 </a:t>
            </a: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 platy ve Správě státních hmotných rezerv</a:t>
            </a:r>
          </a:p>
          <a:p>
            <a:pPr marL="285750" indent="-285750" algn="just">
              <a:lnSpc>
                <a:spcPct val="200000"/>
              </a:lnSpc>
              <a:spcAft>
                <a:spcPts val="800"/>
              </a:spcAft>
              <a:buFont typeface="Arial" panose="020B0604020202020204" pitchFamily="34" charset="0"/>
              <a:buChar char="•"/>
            </a:pP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10 As 542/2021 </a:t>
            </a: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 tajemník magistrátu a ředitel městské policie</a:t>
            </a:r>
          </a:p>
          <a:p>
            <a:pPr marL="285750" indent="-285750" algn="just">
              <a:lnSpc>
                <a:spcPct val="200000"/>
              </a:lnSpc>
              <a:spcAft>
                <a:spcPts val="800"/>
              </a:spcAft>
              <a:buFont typeface="Arial" panose="020B0604020202020204" pitchFamily="34" charset="0"/>
              <a:buChar char="•"/>
            </a:pP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4 As 337/2021 </a:t>
            </a: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 vedoucí odborů magistrátu statutárního města</a:t>
            </a:r>
          </a:p>
          <a:p>
            <a:pPr marL="285750" indent="-285750" algn="just">
              <a:lnSpc>
                <a:spcPct val="200000"/>
              </a:lnSpc>
              <a:spcAft>
                <a:spcPts val="800"/>
              </a:spcAft>
              <a:buFont typeface="Arial" panose="020B0604020202020204" pitchFamily="34" charset="0"/>
              <a:buChar char="•"/>
            </a:pP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29 A 35/2019 </a:t>
            </a: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 ředitel KÚ a vedoucí odborů (rozhodnutí pomocí informačního příkazu)</a:t>
            </a:r>
          </a:p>
          <a:p>
            <a:pPr marL="285750" indent="-285750" algn="just">
              <a:lnSpc>
                <a:spcPct val="150000"/>
              </a:lnSpc>
              <a:spcAft>
                <a:spcPts val="800"/>
              </a:spcAft>
              <a:buFont typeface="Arial" panose="020B0604020202020204" pitchFamily="34" charset="0"/>
              <a:buChar char="•"/>
            </a:pP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6 As 188/2021 </a:t>
            </a: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 děkan a tajemník veřejné vysoké školy</a:t>
            </a:r>
          </a:p>
        </p:txBody>
      </p:sp>
    </p:spTree>
    <p:extLst>
      <p:ext uri="{BB962C8B-B14F-4D97-AF65-F5344CB8AC3E}">
        <p14:creationId xmlns:p14="http://schemas.microsoft.com/office/powerpoint/2010/main" val="16597731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EF3B0-FF58-B5AF-E4C5-B3389E723365}"/>
            </a:ext>
          </a:extLst>
        </p:cNvPr>
        <p:cNvGrpSpPr/>
        <p:nvPr/>
      </p:nvGrpSpPr>
      <p:grpSpPr>
        <a:xfrm>
          <a:off x="0" y="0"/>
          <a:ext cx="0" cy="0"/>
          <a:chOff x="0" y="0"/>
          <a:chExt cx="0" cy="0"/>
        </a:xfrm>
      </p:grpSpPr>
      <p:sp>
        <p:nvSpPr>
          <p:cNvPr id="2" name="Obdélník 2">
            <a:extLst>
              <a:ext uri="{FF2B5EF4-FFF2-40B4-BE49-F238E27FC236}">
                <a16:creationId xmlns:a16="http://schemas.microsoft.com/office/drawing/2014/main" id="{ACCEB978-2B52-071D-FA7A-2110D574CA38}"/>
              </a:ext>
            </a:extLst>
          </p:cNvPr>
          <p:cNvSpPr/>
          <p:nvPr/>
        </p:nvSpPr>
        <p:spPr>
          <a:xfrm>
            <a:off x="0" y="0"/>
            <a:ext cx="12191999" cy="6858000"/>
          </a:xfrm>
          <a:prstGeom prst="rect">
            <a:avLst/>
          </a:prstGeom>
          <a:solidFill>
            <a:srgbClr val="13A5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6" name="TextovéPole 14">
            <a:extLst>
              <a:ext uri="{FF2B5EF4-FFF2-40B4-BE49-F238E27FC236}">
                <a16:creationId xmlns:a16="http://schemas.microsoft.com/office/drawing/2014/main" id="{52BCB02D-51E8-80F3-D82A-39E34642C4F3}"/>
              </a:ext>
            </a:extLst>
          </p:cNvPr>
          <p:cNvSpPr txBox="1"/>
          <p:nvPr/>
        </p:nvSpPr>
        <p:spPr>
          <a:xfrm>
            <a:off x="192088" y="2716080"/>
            <a:ext cx="11844338" cy="913327"/>
          </a:xfrm>
          <a:prstGeom prst="rect">
            <a:avLst/>
          </a:prstGeom>
          <a:noFill/>
        </p:spPr>
        <p:txBody>
          <a:bodyPr wrap="square" rtlCol="0">
            <a:spAutoFit/>
          </a:bodyPr>
          <a:lstStyle/>
          <a:p>
            <a:pPr algn="ctr">
              <a:lnSpc>
                <a:spcPct val="150000"/>
              </a:lnSpc>
            </a:pPr>
            <a:r>
              <a:rPr lang="pl-PL" sz="4000" b="1" kern="100">
                <a:solidFill>
                  <a:schemeClr val="bg1"/>
                </a:solidFill>
                <a:effectLst/>
                <a:latin typeface="Neue Haas Grotesk Text Pro" panose="020B0504020202020204" pitchFamily="34" charset="-18"/>
                <a:ea typeface="Aptos" panose="020B0004020202020204" pitchFamily="34" charset="0"/>
                <a:cs typeface="Times New Roman" panose="02020603050405020304" pitchFamily="18" charset="0"/>
              </a:rPr>
              <a:t>Informace ze správních spisů</a:t>
            </a:r>
            <a:endParaRPr lang="cs-CZ" sz="4000" b="1" kern="100">
              <a:solidFill>
                <a:schemeClr val="bg1"/>
              </a:solidFill>
              <a:effectLst/>
              <a:latin typeface="Neue Haas Grotesk Text Pro" panose="020B0504020202020204" pitchFamily="34" charset="-18"/>
              <a:ea typeface="Aptos" panose="020B0004020202020204" pitchFamily="34" charset="0"/>
              <a:cs typeface="Times New Roman" panose="02020603050405020304" pitchFamily="18" charset="0"/>
            </a:endParaRPr>
          </a:p>
        </p:txBody>
      </p:sp>
      <p:pic>
        <p:nvPicPr>
          <p:cNvPr id="3" name="Obrázek 2">
            <a:extLst>
              <a:ext uri="{FF2B5EF4-FFF2-40B4-BE49-F238E27FC236}">
                <a16:creationId xmlns:a16="http://schemas.microsoft.com/office/drawing/2014/main" id="{FCF278D3-2678-B6FD-04E2-2F22C972FEE2}"/>
              </a:ext>
            </a:extLst>
          </p:cNvPr>
          <p:cNvPicPr>
            <a:picLocks noChangeAspect="1"/>
          </p:cNvPicPr>
          <p:nvPr/>
        </p:nvPicPr>
        <p:blipFill>
          <a:blip r:embed="rId2"/>
          <a:stretch>
            <a:fillRect/>
          </a:stretch>
        </p:blipFill>
        <p:spPr>
          <a:xfrm>
            <a:off x="11324403" y="155815"/>
            <a:ext cx="640585" cy="339757"/>
          </a:xfrm>
          <a:prstGeom prst="rect">
            <a:avLst/>
          </a:prstGeom>
        </p:spPr>
      </p:pic>
    </p:spTree>
    <p:extLst>
      <p:ext uri="{BB962C8B-B14F-4D97-AF65-F5344CB8AC3E}">
        <p14:creationId xmlns:p14="http://schemas.microsoft.com/office/powerpoint/2010/main" val="41985591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1CBC4-47D9-8C6B-9F2B-ABBE4A5C0506}"/>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F9E40EC7-1A6C-050C-B8E5-4DAC098CDD49}"/>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DED6FB41-1FF0-7837-8FA0-728AD4729D2C}"/>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3E0F80E2-05C5-EF39-9799-B051F73B58BA}"/>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69722E2C-1870-A1D5-1CFA-568DE20D1B46}"/>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A36CA893-394C-ADE0-C0D8-A198DEEA25F8}"/>
              </a:ext>
            </a:extLst>
          </p:cNvPr>
          <p:cNvSpPr txBox="1"/>
          <p:nvPr/>
        </p:nvSpPr>
        <p:spPr>
          <a:xfrm>
            <a:off x="227012" y="139486"/>
            <a:ext cx="1101248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Informace ze správních spisů</a:t>
            </a:r>
          </a:p>
        </p:txBody>
      </p:sp>
      <p:pic>
        <p:nvPicPr>
          <p:cNvPr id="5" name="Obrázek 4">
            <a:extLst>
              <a:ext uri="{FF2B5EF4-FFF2-40B4-BE49-F238E27FC236}">
                <a16:creationId xmlns:a16="http://schemas.microsoft.com/office/drawing/2014/main" id="{CD7F582D-A1F7-F084-1A3E-217A80FAED2C}"/>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2352A031-C98B-A0B8-44CF-DF075056553E}"/>
              </a:ext>
            </a:extLst>
          </p:cNvPr>
          <p:cNvSpPr txBox="1"/>
          <p:nvPr/>
        </p:nvSpPr>
        <p:spPr>
          <a:xfrm>
            <a:off x="227012" y="873125"/>
            <a:ext cx="11571727" cy="4084260"/>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Rozdíl mezi nahlížením a poskytováním informací</a:t>
            </a: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Nahlížení do spisu upraveno ve správním řádu (zejména § 38 SŘ)</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Účastník řízení nebo jeho zástupce se mohou prostřednictvím nahlížení do spisu seznámit s téměř veškerými materiály, které spis obsahuje. Jediné části spisu, ke kterým nemají přístup, jsou části obsahující utajované informace nebo skutečnosti, na které se vztahuje zákonná povinnost mlčenlivosti. Účastník, jeho zástupce a osoby, které prokáží právní zájem, si také mohou ze spisu pořizovat výpisy či kopie. </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Nahlížet do spisu může jen omezený okruh osob, žádost o informace může podat kdokoliv. Žádost o informace podle </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InfZ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slouží jako nástroj veřejnosti ke kontrole veřejné správy. Povinný informaci poskytne, pokud se na ni nevztahuje některá ze zákonných výjimek. </a:t>
            </a:r>
          </a:p>
          <a:p>
            <a:pPr marL="285750" indent="-285750">
              <a:lnSpc>
                <a:spcPct val="115000"/>
              </a:lnSpc>
              <a:spcAft>
                <a:spcPts val="800"/>
              </a:spcAft>
              <a:buFont typeface="Arial" panose="020B0604020202020204" pitchFamily="34" charset="0"/>
              <a:buChar char="•"/>
            </a:pPr>
            <a:endPar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endParaRPr lang="cs-CZ" sz="1600" kern="100">
              <a:latin typeface="Neue Haas Grotesk Text Pro" panose="020B0504020202020204" pitchFamily="34" charset="-18"/>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endPar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9380080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A48AF-4D1E-9FB4-66AC-A4B71D35F909}"/>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22A6133E-0901-3DF9-5D5D-3347EA1AD819}"/>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1D602A50-0133-1EB0-E0E9-F55AE2AC6B93}"/>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DDBABBB2-9E55-BC49-F355-E73545A3EBD7}"/>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6529C164-10EF-A690-F08A-5FB958746EE1}"/>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0F68C26C-FEC7-B558-1E9B-CBDA4F917FDD}"/>
              </a:ext>
            </a:extLst>
          </p:cNvPr>
          <p:cNvSpPr txBox="1"/>
          <p:nvPr/>
        </p:nvSpPr>
        <p:spPr>
          <a:xfrm>
            <a:off x="159574" y="126240"/>
            <a:ext cx="11022776"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Informace ze správních spisů</a:t>
            </a:r>
          </a:p>
        </p:txBody>
      </p:sp>
      <p:pic>
        <p:nvPicPr>
          <p:cNvPr id="5" name="Obrázek 4">
            <a:extLst>
              <a:ext uri="{FF2B5EF4-FFF2-40B4-BE49-F238E27FC236}">
                <a16:creationId xmlns:a16="http://schemas.microsoft.com/office/drawing/2014/main" id="{2342A203-FAF1-305D-05CA-0934FAAAA865}"/>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EC83274C-0C90-99BF-3849-0ABBE4C69958}"/>
              </a:ext>
            </a:extLst>
          </p:cNvPr>
          <p:cNvSpPr txBox="1"/>
          <p:nvPr/>
        </p:nvSpPr>
        <p:spPr>
          <a:xfrm>
            <a:off x="227012" y="873125"/>
            <a:ext cx="11571727" cy="5976508"/>
          </a:xfrm>
          <a:prstGeom prst="rect">
            <a:avLst/>
          </a:prstGeom>
          <a:noFill/>
        </p:spPr>
        <p:txBody>
          <a:bodyPr wrap="square" lIns="91440" tIns="45720" rIns="91440" bIns="45720" rtlCol="0" anchor="t">
            <a:spAutoFit/>
          </a:bodyPr>
          <a:lstStyle/>
          <a:p>
            <a:pPr algn="just">
              <a:lnSpc>
                <a:spcPct val="115000"/>
              </a:lnSpc>
              <a:spcAft>
                <a:spcPts val="800"/>
              </a:spcAft>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Dle </a:t>
            </a: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 2 odst. 3 InfZ se zákon nevztahuje na poskytování informací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o údajích vedených v centrální evidenci účtů a v navazujících evidencích, informací, které jsou předmětem průmyslového vlastnictví, a dalších informací, </a:t>
            </a: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pokud zvláštní zákon upravuje jejich poskytování, zejména vyřízení žádosti včetně náležitostí a způsobu podání žádosti, lhůt, opravných prostředků a způsobu poskytnutí informací. </a:t>
            </a:r>
            <a:r>
              <a:rPr lang="cs-CZ" sz="1600" b="1" kern="100">
                <a:latin typeface="Neue Haas Grotesk Text Pro" panose="020B0504020202020204" pitchFamily="34" charset="-18"/>
                <a:ea typeface="Aptos" panose="020B0004020202020204" pitchFamily="34" charset="0"/>
                <a:cs typeface="Times New Roman" panose="02020603050405020304" pitchFamily="18" charset="0"/>
              </a:rPr>
              <a:t>→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Takou úpravou je nahlížení do správního spisu dle SŘ.</a:t>
            </a:r>
            <a:endParaRPr lang="cs-CZ" sz="1600" b="1" kern="100">
              <a:latin typeface="Neue Haas Grotesk Text Pro" panose="020B0504020202020204" pitchFamily="34" charset="-18"/>
              <a:ea typeface="Aptos" panose="020B0004020202020204" pitchFamily="34" charset="0"/>
              <a:cs typeface="Times New Roman" panose="02020603050405020304" pitchFamily="18" charset="0"/>
            </a:endParaRPr>
          </a:p>
          <a:p>
            <a:pPr algn="just">
              <a:lnSpc>
                <a:spcPct val="115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Kdy se žádost vyřizuje podle InfZ a kdy podle správního řádu</a:t>
            </a:r>
          </a:p>
          <a:p>
            <a:pPr marL="285750" indent="-285750" algn="just">
              <a:lnSpc>
                <a:spcPct val="115000"/>
              </a:lnSpc>
              <a:spcAft>
                <a:spcPts val="800"/>
              </a:spcAft>
              <a:buFont typeface="Arial" panose="020B0604020202020204" pitchFamily="34" charset="0"/>
              <a:buChar char="•"/>
            </a:pPr>
            <a:r>
              <a:rPr lang="cs-CZ" sz="1400" kern="100">
                <a:latin typeface="Neue Haas Grotesk Text Pro" panose="020B0504020202020204" pitchFamily="34" charset="-18"/>
                <a:ea typeface="Aptos" panose="020B0004020202020204" pitchFamily="34" charset="0"/>
                <a:cs typeface="Times New Roman" panose="02020603050405020304" pitchFamily="18" charset="0"/>
              </a:rPr>
              <a:t>Pokud žadatel požaduje kopii celého spisu nebo jeho podstatnou část, jedná se fakticky o žádost o nahlížení do spisu, kterou bude třeba vyřídit dle ustanovení SŘ. Není třeba vydávat rozhodnutí o odmítnutí žádosti, postup podle InfZ se vůbec neuplatní (NSS 1 As 128/2024).</a:t>
            </a:r>
          </a:p>
          <a:p>
            <a:pPr marL="285750" indent="-285750" algn="just">
              <a:lnSpc>
                <a:spcPct val="115000"/>
              </a:lnSpc>
              <a:spcAft>
                <a:spcPts val="800"/>
              </a:spcAft>
              <a:buFont typeface="Arial" panose="020B0604020202020204" pitchFamily="34" charset="0"/>
              <a:buChar char="•"/>
            </a:pPr>
            <a:r>
              <a:rPr lang="cs-CZ" sz="1400" kern="100">
                <a:latin typeface="Neue Haas Grotesk Text Pro" panose="020B0504020202020204" pitchFamily="34" charset="-18"/>
                <a:ea typeface="Aptos" panose="020B0004020202020204" pitchFamily="34" charset="0"/>
                <a:cs typeface="Times New Roman" panose="02020603050405020304" pitchFamily="18" charset="0"/>
              </a:rPr>
              <a:t>Vyplývá z judikatury, že žádostí podle zákona o svobodném přístupu k informacím se lze domáhat poskytnutí pouze konkrétních informací ze spisu (např. rozsudek NSS č. j. 9 As 64/2024). </a:t>
            </a:r>
          </a:p>
          <a:p>
            <a:pPr marL="285750" indent="-285750" algn="just">
              <a:lnSpc>
                <a:spcPct val="115000"/>
              </a:lnSpc>
              <a:spcAft>
                <a:spcPts val="800"/>
              </a:spcAft>
              <a:buFont typeface="Arial" panose="020B0604020202020204" pitchFamily="34" charset="0"/>
              <a:buChar char="•"/>
            </a:pPr>
            <a:r>
              <a:rPr lang="cs-CZ" sz="1400" kern="100">
                <a:latin typeface="Neue Haas Grotesk Text Pro" panose="020B0504020202020204" pitchFamily="34" charset="-18"/>
                <a:ea typeface="Aptos" panose="020B0004020202020204" pitchFamily="34" charset="0"/>
                <a:cs typeface="Times New Roman" panose="02020603050405020304" pitchFamily="18" charset="0"/>
              </a:rPr>
              <a:t>Pokud žadatel (může být i účastník) nepožaduje celý správní spis, ale pouze jeho část, jeho žádost má být posouzena podle InfZ. Taková žádost musí splňovat všechny zákonné náležitosti žádosti o informace. Povinný subjekt informace poskytne v anonymizované formě; účastníku řízení v celé kráse. Žádost dle InfZ musí směřovat na dostatečně konkrétní dokument (případně určitý rozsah dokumentů), aby se mohla využít úprava uvedená v InfZ, a nikoliv postup nahlížení do spisu dle § 38 SŘ. Dle InfZ se neposkytnou ani jinak zákonem chráněné informace (např. obchodní tajemství, informace chráněné zákonem – neveřejné části spisu např. OSPOD, atd.) </a:t>
            </a:r>
          </a:p>
          <a:p>
            <a:pPr marL="285750" indent="-285750" algn="just">
              <a:lnSpc>
                <a:spcPct val="115000"/>
              </a:lnSpc>
              <a:spcAft>
                <a:spcPts val="800"/>
              </a:spcAft>
              <a:buFont typeface="Arial" panose="020B0604020202020204" pitchFamily="34" charset="0"/>
              <a:buChar char="•"/>
            </a:pPr>
            <a:r>
              <a:rPr lang="cs-CZ" sz="1400" kern="100">
                <a:latin typeface="Neue Haas Grotesk Text Pro" panose="020B0504020202020204" pitchFamily="34" charset="-18"/>
                <a:ea typeface="Aptos" panose="020B0004020202020204" pitchFamily="34" charset="0"/>
                <a:cs typeface="Times New Roman" panose="02020603050405020304" pitchFamily="18" charset="0"/>
              </a:rPr>
              <a:t>Pokud žadatel požaduje kopii soupisu všech součástí spisu vedeného k příslušnému řízení, nelze tuto žádost bez dalšího odmítnout z důvodu obcházení informačního zákona, neboť  požaduje poskytnutí pouze jednoho konkrétního dokumentu, na což by měl být postup dle informačního zákona aplikován.</a:t>
            </a:r>
          </a:p>
          <a:p>
            <a:pPr marL="285750" indent="-285750">
              <a:lnSpc>
                <a:spcPct val="115000"/>
              </a:lnSpc>
              <a:spcAft>
                <a:spcPts val="800"/>
              </a:spcAft>
              <a:buFont typeface="Arial" panose="020B0604020202020204" pitchFamily="34" charset="0"/>
              <a:buChar char="•"/>
            </a:pPr>
            <a:endPar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9025668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8C786-A49C-72F1-2E54-05D3C7726B2E}"/>
            </a:ext>
          </a:extLst>
        </p:cNvPr>
        <p:cNvGrpSpPr/>
        <p:nvPr/>
      </p:nvGrpSpPr>
      <p:grpSpPr>
        <a:xfrm>
          <a:off x="0" y="0"/>
          <a:ext cx="0" cy="0"/>
          <a:chOff x="0" y="0"/>
          <a:chExt cx="0" cy="0"/>
        </a:xfrm>
      </p:grpSpPr>
      <p:sp>
        <p:nvSpPr>
          <p:cNvPr id="2" name="Obdélník 2">
            <a:extLst>
              <a:ext uri="{FF2B5EF4-FFF2-40B4-BE49-F238E27FC236}">
                <a16:creationId xmlns:a16="http://schemas.microsoft.com/office/drawing/2014/main" id="{2180481B-CEFA-B27F-BFFB-05810203C81A}"/>
              </a:ext>
            </a:extLst>
          </p:cNvPr>
          <p:cNvSpPr/>
          <p:nvPr/>
        </p:nvSpPr>
        <p:spPr>
          <a:xfrm>
            <a:off x="0" y="0"/>
            <a:ext cx="12191999" cy="6858000"/>
          </a:xfrm>
          <a:prstGeom prst="rect">
            <a:avLst/>
          </a:prstGeom>
          <a:solidFill>
            <a:srgbClr val="13A5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6" name="TextovéPole 14">
            <a:extLst>
              <a:ext uri="{FF2B5EF4-FFF2-40B4-BE49-F238E27FC236}">
                <a16:creationId xmlns:a16="http://schemas.microsoft.com/office/drawing/2014/main" id="{4CD8C33E-8849-A4E1-1703-5BAF690D8E63}"/>
              </a:ext>
            </a:extLst>
          </p:cNvPr>
          <p:cNvSpPr txBox="1"/>
          <p:nvPr/>
        </p:nvSpPr>
        <p:spPr>
          <a:xfrm>
            <a:off x="192088" y="2716080"/>
            <a:ext cx="11844338" cy="913327"/>
          </a:xfrm>
          <a:prstGeom prst="rect">
            <a:avLst/>
          </a:prstGeom>
          <a:noFill/>
        </p:spPr>
        <p:txBody>
          <a:bodyPr wrap="square" rtlCol="0">
            <a:spAutoFit/>
          </a:bodyPr>
          <a:lstStyle/>
          <a:p>
            <a:pPr algn="ctr">
              <a:lnSpc>
                <a:spcPct val="150000"/>
              </a:lnSpc>
            </a:pPr>
            <a:r>
              <a:rPr lang="pl-PL" sz="4000" b="1" kern="100">
                <a:solidFill>
                  <a:schemeClr val="bg1"/>
                </a:solidFill>
                <a:latin typeface="Neue Haas Grotesk Text Pro" panose="020B0504020202020204" pitchFamily="34" charset="-18"/>
                <a:ea typeface="Aptos" panose="020B0004020202020204" pitchFamily="34" charset="0"/>
                <a:cs typeface="Times New Roman" panose="02020603050405020304" pitchFamily="18" charset="0"/>
              </a:rPr>
              <a:t>Projektové dokumentace</a:t>
            </a:r>
            <a:endParaRPr lang="cs-CZ" sz="4000" b="1" kern="100">
              <a:solidFill>
                <a:schemeClr val="bg1"/>
              </a:solidFill>
              <a:effectLst/>
              <a:latin typeface="Neue Haas Grotesk Text Pro" panose="020B0504020202020204" pitchFamily="34" charset="-18"/>
              <a:ea typeface="Aptos" panose="020B0004020202020204" pitchFamily="34" charset="0"/>
              <a:cs typeface="Times New Roman" panose="02020603050405020304" pitchFamily="18" charset="0"/>
            </a:endParaRPr>
          </a:p>
        </p:txBody>
      </p:sp>
      <p:pic>
        <p:nvPicPr>
          <p:cNvPr id="3" name="Obrázek 2">
            <a:extLst>
              <a:ext uri="{FF2B5EF4-FFF2-40B4-BE49-F238E27FC236}">
                <a16:creationId xmlns:a16="http://schemas.microsoft.com/office/drawing/2014/main" id="{9E6A1B77-E673-D5DA-8FC6-A5D563C9FC37}"/>
              </a:ext>
            </a:extLst>
          </p:cNvPr>
          <p:cNvPicPr>
            <a:picLocks noChangeAspect="1"/>
          </p:cNvPicPr>
          <p:nvPr/>
        </p:nvPicPr>
        <p:blipFill>
          <a:blip r:embed="rId2"/>
          <a:stretch>
            <a:fillRect/>
          </a:stretch>
        </p:blipFill>
        <p:spPr>
          <a:xfrm>
            <a:off x="11324403" y="155815"/>
            <a:ext cx="640585" cy="339757"/>
          </a:xfrm>
          <a:prstGeom prst="rect">
            <a:avLst/>
          </a:prstGeom>
        </p:spPr>
      </p:pic>
    </p:spTree>
    <p:extLst>
      <p:ext uri="{BB962C8B-B14F-4D97-AF65-F5344CB8AC3E}">
        <p14:creationId xmlns:p14="http://schemas.microsoft.com/office/powerpoint/2010/main" val="100116857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DAFD4-0A47-1246-C63E-3633049882FE}"/>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11B577E4-73DC-1E4F-515A-4DA2FB47A11F}"/>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B9F15EA1-A6B1-31F0-845F-D397301A96A6}"/>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FB808067-8CDB-7843-1F0E-9A9CA458F4DF}"/>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45BD0540-5D29-709A-DE30-A11F9FE6398E}"/>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3C1DD6ED-4F50-2CBA-99E1-9DD95F0C4036}"/>
              </a:ext>
            </a:extLst>
          </p:cNvPr>
          <p:cNvSpPr txBox="1"/>
          <p:nvPr/>
        </p:nvSpPr>
        <p:spPr>
          <a:xfrm>
            <a:off x="2253279" y="107431"/>
            <a:ext cx="681784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Projektová dokumentace</a:t>
            </a:r>
          </a:p>
        </p:txBody>
      </p:sp>
      <p:pic>
        <p:nvPicPr>
          <p:cNvPr id="5" name="Obrázek 4">
            <a:extLst>
              <a:ext uri="{FF2B5EF4-FFF2-40B4-BE49-F238E27FC236}">
                <a16:creationId xmlns:a16="http://schemas.microsoft.com/office/drawing/2014/main" id="{F1E9722A-7427-E237-DFC5-A5F7084B1901}"/>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58DE2614-58C3-D141-484E-918247AC11D9}"/>
              </a:ext>
            </a:extLst>
          </p:cNvPr>
          <p:cNvSpPr txBox="1"/>
          <p:nvPr/>
        </p:nvSpPr>
        <p:spPr>
          <a:xfrm>
            <a:off x="310135" y="632580"/>
            <a:ext cx="11571727" cy="4587987"/>
          </a:xfrm>
          <a:prstGeom prst="rect">
            <a:avLst/>
          </a:prstGeom>
          <a:noFill/>
        </p:spPr>
        <p:txBody>
          <a:bodyPr wrap="square" lIns="91440" tIns="45720" rIns="91440" bIns="45720" rtlCol="0" anchor="t">
            <a:spAutoFit/>
          </a:bodyPr>
          <a:lstStyle/>
          <a:p>
            <a:pPr algn="ctr">
              <a:lnSpc>
                <a:spcPct val="115000"/>
              </a:lnSpc>
              <a:spcAft>
                <a:spcPts val="800"/>
              </a:spcAft>
            </a:pP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Poskytování projektové dokumentace</a:t>
            </a:r>
          </a:p>
          <a:p>
            <a:pPr marL="285750" indent="-285750">
              <a:lnSpc>
                <a:spcPct val="115000"/>
              </a:lnSpc>
              <a:spcAft>
                <a:spcPts val="800"/>
              </a:spcAft>
              <a:buFont typeface="Arial" panose="020B0604020202020204" pitchFamily="34" charset="0"/>
              <a:buChar char="•"/>
            </a:pP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Dva možné právní režimy zpřístupnění:</a:t>
            </a:r>
          </a:p>
          <a:p>
            <a:pPr marL="800100" lvl="1" indent="-342900">
              <a:lnSpc>
                <a:spcPct val="150000"/>
              </a:lnSpc>
              <a:spcAft>
                <a:spcPts val="800"/>
              </a:spcAft>
              <a:buFont typeface="+mj-lt"/>
              <a:buAutoNum type="arabicPeriod"/>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Nahlížení do spisu podle § 38 správního řádu</a:t>
            </a:r>
          </a:p>
          <a:p>
            <a:pPr marL="800100" lvl="1" indent="-342900">
              <a:lnSpc>
                <a:spcPct val="150000"/>
              </a:lnSpc>
              <a:spcAft>
                <a:spcPts val="800"/>
              </a:spcAft>
              <a:buFont typeface="+mj-lt"/>
              <a:buAutoNum type="arabicPeriod"/>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Poskytnutí informace podle zákona č. 106/1999 Sb., o svobodném přístupu k informacím</a:t>
            </a:r>
          </a:p>
          <a:p>
            <a:pPr marL="285750" indent="-285750">
              <a:lnSpc>
                <a:spcPct val="150000"/>
              </a:lnSpc>
              <a:spcAft>
                <a:spcPts val="800"/>
              </a:spcAft>
              <a:buFont typeface="Arial" panose="020B0604020202020204" pitchFamily="34" charset="0"/>
              <a:buChar char="•"/>
            </a:pP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Je projektová dokumentace vždy autorské dílo? NENÍ - j</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e třeba individuálně posoudit, zda splňuje znaky autorského díla podle § 2 autorského zákona.</a:t>
            </a:r>
          </a:p>
          <a:p>
            <a:pPr>
              <a:lnSpc>
                <a:spcPct val="115000"/>
              </a:lnSpc>
              <a:spcAft>
                <a:spcPts val="800"/>
              </a:spcAft>
            </a:pPr>
            <a:endPar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endParaRPr>
          </a:p>
          <a:p>
            <a:pPr>
              <a:lnSpc>
                <a:spcPct val="115000"/>
              </a:lnSpc>
              <a:spcAft>
                <a:spcPts val="800"/>
              </a:spcAft>
            </a:pP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Rozlišení podle charakteru části dokumentace:</a:t>
            </a:r>
          </a:p>
          <a:p>
            <a:pPr marL="285750" indent="-285750">
              <a:lnSpc>
                <a:spcPct val="150000"/>
              </a:lnSpc>
              <a:spcAft>
                <a:spcPts val="800"/>
              </a:spcAft>
              <a:buFont typeface="Arial" panose="020B0604020202020204" pitchFamily="34" charset="0"/>
              <a:buChar char="•"/>
            </a:pP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Technická část </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(půdorysy, schémata, výkresy): zpravidla neobsahuje tvůrčí originalitu → </a:t>
            </a: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není autorské dílo</a:t>
            </a:r>
          </a:p>
          <a:p>
            <a:pPr marL="285750" indent="-285750">
              <a:lnSpc>
                <a:spcPct val="150000"/>
              </a:lnSpc>
              <a:spcAft>
                <a:spcPts val="800"/>
              </a:spcAft>
              <a:buFont typeface="Arial" panose="020B0604020202020204" pitchFamily="34" charset="0"/>
              <a:buChar char="•"/>
            </a:pP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Estetická část </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(např. architektonická vizualizace, urbanistický návrh): </a:t>
            </a: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může být autorským dílem</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pokud vykazuje tvůrčí přístup a originalitu</a:t>
            </a: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05257238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DCED9-97AF-50D7-1C3D-CAECCD48A6B3}"/>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5C4D6C9F-E815-D51F-712D-F1F3E0859739}"/>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50F7770D-152B-880F-C6BE-867AB6C14872}"/>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4975612F-60E9-55D9-A078-6CFABB07CA79}"/>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18FB1C0C-87E6-61DD-EFFF-8381D55A01A7}"/>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11D4BF35-0426-9B23-A995-1E4C6434194D}"/>
              </a:ext>
            </a:extLst>
          </p:cNvPr>
          <p:cNvSpPr txBox="1"/>
          <p:nvPr/>
        </p:nvSpPr>
        <p:spPr>
          <a:xfrm>
            <a:off x="2253279" y="107431"/>
            <a:ext cx="681784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Projektová dokumentace</a:t>
            </a:r>
          </a:p>
        </p:txBody>
      </p:sp>
      <p:pic>
        <p:nvPicPr>
          <p:cNvPr id="5" name="Obrázek 4">
            <a:extLst>
              <a:ext uri="{FF2B5EF4-FFF2-40B4-BE49-F238E27FC236}">
                <a16:creationId xmlns:a16="http://schemas.microsoft.com/office/drawing/2014/main" id="{C6A37855-513D-6798-042F-C9BD0894B1C7}"/>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8C8DEF02-5284-021A-29AC-E9E642E838B7}"/>
              </a:ext>
            </a:extLst>
          </p:cNvPr>
          <p:cNvSpPr txBox="1"/>
          <p:nvPr/>
        </p:nvSpPr>
        <p:spPr>
          <a:xfrm>
            <a:off x="227012" y="873125"/>
            <a:ext cx="11496415" cy="5832430"/>
          </a:xfrm>
          <a:prstGeom prst="rect">
            <a:avLst/>
          </a:prstGeom>
          <a:noFill/>
        </p:spPr>
        <p:txBody>
          <a:bodyPr wrap="square" lIns="91440" tIns="45720" rIns="91440" bIns="45720" rtlCol="0" anchor="t">
            <a:spAutoFit/>
          </a:bodyPr>
          <a:lstStyle/>
          <a:p>
            <a:pPr algn="ctr">
              <a:lnSpc>
                <a:spcPct val="115000"/>
              </a:lnSpc>
              <a:spcAft>
                <a:spcPts val="800"/>
              </a:spcAft>
            </a:pPr>
            <a:r>
              <a:rPr lang="cs-CZ" sz="1600" b="1">
                <a:latin typeface="Neue Haas Grotesk Text Pro" panose="020B0504020202020204" pitchFamily="34" charset="0"/>
                <a:ea typeface="Inter Medium" panose="02000503000000020004" pitchFamily="2" charset="0"/>
                <a:cs typeface="Arial" panose="020B0604020202020204" pitchFamily="34" charset="0"/>
              </a:rPr>
              <a:t>Může být projektová dokumentace poskytnuta podle InfZ?</a:t>
            </a:r>
          </a:p>
          <a:p>
            <a:pPr marL="285750" indent="-285750" algn="just">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Ano, ale nikoli automaticky – nestačí pouhý odkaz na ochranu autorských práv.</a:t>
            </a:r>
          </a:p>
          <a:p>
            <a:pPr marL="285750" indent="-285750" algn="just">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Povinný subjekt musí postupovat podle nálezu ÚS IV. ÚS 3208/16 a judikatury NSS:</a:t>
            </a:r>
          </a:p>
          <a:p>
            <a:pPr marL="285750" indent="-285750" algn="just">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ověřit, zda se skutečně jedná o autorské dílo dle § 2 autorského zákona,</a:t>
            </a:r>
          </a:p>
          <a:p>
            <a:pPr marL="285750" indent="-285750" algn="just">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prokázat konkrétní riziko zásahu do autorského práva,</a:t>
            </a:r>
          </a:p>
          <a:p>
            <a:pPr marL="285750" indent="-285750" algn="just">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zvážit existenci veřejného zájmu (např. kontrola veřejných výdajů, přístup k veřejnému prostoru),</a:t>
            </a:r>
          </a:p>
          <a:p>
            <a:pPr marL="285750" indent="-285750" algn="just">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posoudit intenzitu zásahu do práv autora (např. riziko zneužití),</a:t>
            </a:r>
          </a:p>
          <a:p>
            <a:pPr marL="285750" indent="-285750" algn="just">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provést test proporcionality, jak jej vyžaduje judikatura ÚS a NSS, přičemž nejprve v</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yrozumí dotčenou osobu, aby             se vyjádřila podle § 14 odst. 6 písm. d) InfZ, neboť bez stanoviska (vyjádření) vlastníka nelze adekvátně provést test proporcionality mezi právem žadatele na informace a právem vlastníka na ochranu soukromí, bezpečnosti či know-how (např. 2 As 256/2017-48, NSS 8 As 184/2022)</a:t>
            </a:r>
          </a:p>
          <a:p>
            <a:pPr marL="285750" indent="-285750" algn="just">
              <a:lnSpc>
                <a:spcPct val="115000"/>
              </a:lnSpc>
              <a:spcAft>
                <a:spcPts val="800"/>
              </a:spcAft>
              <a:buFont typeface="Arial" panose="020B0604020202020204" pitchFamily="34" charset="0"/>
              <a:buChar char="•"/>
            </a:pPr>
            <a:endParaRPr lang="cs-CZ" sz="1600" b="1" u="sng">
              <a:latin typeface="Neue Haas Grotesk Text Pro" panose="020B0504020202020204" pitchFamily="34" charset="0"/>
              <a:ea typeface="Inter Medium" panose="02000503000000020004" pitchFamily="2" charset="0"/>
              <a:cs typeface="Arial" panose="020B0604020202020204" pitchFamily="34" charset="0"/>
            </a:endParaRPr>
          </a:p>
          <a:p>
            <a:pPr algn="just">
              <a:lnSpc>
                <a:spcPct val="115000"/>
              </a:lnSpc>
              <a:spcAft>
                <a:spcPts val="800"/>
              </a:spcAft>
            </a:pPr>
            <a:r>
              <a:rPr lang="cs-CZ" sz="1600" b="1" u="sng">
                <a:latin typeface="Neue Haas Grotesk Text Pro" panose="020B0504020202020204" pitchFamily="34" charset="0"/>
                <a:ea typeface="Inter Medium" panose="02000503000000020004" pitchFamily="2" charset="0"/>
                <a:cs typeface="Arial" panose="020B0604020202020204" pitchFamily="34" charset="0"/>
              </a:rPr>
              <a:t>Nález ÚS IV. ÚS 3208/16 (body 13 a 14):</a:t>
            </a:r>
          </a:p>
          <a:p>
            <a:pPr marL="742950" lvl="1" indent="-285750" algn="just">
              <a:lnSpc>
                <a:spcPct val="115000"/>
              </a:lnSpc>
              <a:spcAft>
                <a:spcPts val="800"/>
              </a:spcAft>
              <a:buFont typeface="Wingdings" panose="05000000000000000000" pitchFamily="2" charset="2"/>
              <a:buChar char="v"/>
            </a:pPr>
            <a:r>
              <a:rPr lang="cs-CZ" sz="1600">
                <a:latin typeface="Neue Haas Grotesk Text Pro" panose="020B0504020202020204" pitchFamily="34" charset="0"/>
                <a:ea typeface="Inter Medium" panose="02000503000000020004" pitchFamily="2" charset="0"/>
                <a:cs typeface="Arial" panose="020B0604020202020204" pitchFamily="34" charset="0"/>
              </a:rPr>
              <a:t>odmítá paušální výluky založené na autorském právu,</a:t>
            </a:r>
          </a:p>
          <a:p>
            <a:pPr marL="742950" lvl="1" indent="-285750" algn="just">
              <a:lnSpc>
                <a:spcPct val="115000"/>
              </a:lnSpc>
              <a:spcAft>
                <a:spcPts val="800"/>
              </a:spcAft>
              <a:buFont typeface="Wingdings" panose="05000000000000000000" pitchFamily="2" charset="2"/>
              <a:buChar char="v"/>
            </a:pPr>
            <a:r>
              <a:rPr lang="cs-CZ" sz="1600">
                <a:latin typeface="Neue Haas Grotesk Text Pro" panose="020B0504020202020204" pitchFamily="34" charset="0"/>
                <a:ea typeface="Inter Medium" panose="02000503000000020004" pitchFamily="2" charset="0"/>
                <a:cs typeface="Arial" panose="020B0604020202020204" pitchFamily="34" charset="0"/>
              </a:rPr>
              <a:t>stanoví, že informace mají být zásadně zpřístupněny, výjimky musí být konkrétně a řádně odůvodněny.</a:t>
            </a:r>
          </a:p>
          <a:p>
            <a:pPr algn="just">
              <a:lnSpc>
                <a:spcPct val="115000"/>
              </a:lnSpc>
              <a:spcAft>
                <a:spcPts val="800"/>
              </a:spcAf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51484139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B45BC-B431-08F9-4164-FD1F4AD25B4E}"/>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2D25722D-2E1F-102D-F602-DD66B02DA6C3}"/>
              </a:ext>
            </a:extLst>
          </p:cNvPr>
          <p:cNvSpPr/>
          <p:nvPr/>
        </p:nvSpPr>
        <p:spPr>
          <a:xfrm>
            <a:off x="2540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EDA95C22-7398-3CED-C1A8-25399A197FE9}"/>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B5146611-3811-E619-E9CE-A4D6087C277E}"/>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6D827178-0994-21CC-DE9C-AB8F6AB4D958}"/>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24F6FCD6-E464-CCF4-982A-322A358D93E0}"/>
              </a:ext>
            </a:extLst>
          </p:cNvPr>
          <p:cNvSpPr txBox="1"/>
          <p:nvPr/>
        </p:nvSpPr>
        <p:spPr>
          <a:xfrm>
            <a:off x="2253279" y="107431"/>
            <a:ext cx="681784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Projektová dokumentace</a:t>
            </a:r>
          </a:p>
        </p:txBody>
      </p:sp>
      <p:pic>
        <p:nvPicPr>
          <p:cNvPr id="5" name="Obrázek 4">
            <a:extLst>
              <a:ext uri="{FF2B5EF4-FFF2-40B4-BE49-F238E27FC236}">
                <a16:creationId xmlns:a16="http://schemas.microsoft.com/office/drawing/2014/main" id="{2F646F45-9833-2BAC-2915-09DB86546650}"/>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EBDEAF37-74F6-D395-2420-3E466DE895D1}"/>
              </a:ext>
            </a:extLst>
          </p:cNvPr>
          <p:cNvSpPr txBox="1"/>
          <p:nvPr/>
        </p:nvSpPr>
        <p:spPr>
          <a:xfrm>
            <a:off x="227012" y="873125"/>
            <a:ext cx="11510063" cy="5951437"/>
          </a:xfrm>
          <a:prstGeom prst="rect">
            <a:avLst/>
          </a:prstGeom>
          <a:noFill/>
        </p:spPr>
        <p:txBody>
          <a:bodyPr wrap="square" lIns="91440" tIns="45720" rIns="91440" bIns="45720" rtlCol="0" anchor="t">
            <a:spAutoFit/>
          </a:bodyPr>
          <a:lstStyle/>
          <a:p>
            <a:pPr algn="ctr">
              <a:lnSpc>
                <a:spcPct val="115000"/>
              </a:lnSpc>
              <a:spcAft>
                <a:spcPts val="800"/>
              </a:spcAft>
            </a:pPr>
            <a:r>
              <a:rPr lang="cs-CZ" sz="1600" b="1">
                <a:latin typeface="Neue Haas Grotesk Text Pro" panose="020B0504020202020204" pitchFamily="34" charset="0"/>
                <a:ea typeface="Inter Medium" panose="02000503000000020004" pitchFamily="2" charset="0"/>
                <a:cs typeface="Arial" panose="020B0604020202020204" pitchFamily="34" charset="0"/>
              </a:rPr>
              <a:t>Význam veřejného zájmu a veřejných prostředků</a:t>
            </a:r>
          </a:p>
          <a:p>
            <a:pPr algn="just">
              <a:lnSpc>
                <a:spcPct val="115000"/>
              </a:lnSpc>
              <a:spcAft>
                <a:spcPts val="800"/>
              </a:spcAft>
            </a:pPr>
            <a:r>
              <a:rPr lang="cs-CZ" sz="1600" b="1">
                <a:latin typeface="Neue Haas Grotesk Text Pro" panose="020B0504020202020204" pitchFamily="34" charset="0"/>
                <a:ea typeface="Inter Medium" panose="02000503000000020004" pitchFamily="2" charset="0"/>
                <a:cs typeface="Arial" panose="020B0604020202020204" pitchFamily="34" charset="0"/>
              </a:rPr>
              <a:t>▪ </a:t>
            </a:r>
            <a:r>
              <a:rPr lang="cs-CZ" sz="1600">
                <a:latin typeface="Neue Haas Grotesk Text Pro" panose="020B0504020202020204" pitchFamily="34" charset="0"/>
                <a:ea typeface="Inter Medium" panose="02000503000000020004" pitchFamily="2" charset="0"/>
                <a:cs typeface="Arial" panose="020B0604020202020204" pitchFamily="34" charset="0"/>
              </a:rPr>
              <a:t>Veřejný zájem představuje klíčové kritérium při rozhodování o zpřístupnění projektové dokumentace dle zákona            č. 106/1999 Sb., o svobodném přístupu k informacím</a:t>
            </a:r>
          </a:p>
          <a:p>
            <a:pPr algn="just">
              <a:lnSpc>
                <a:spcPct val="115000"/>
              </a:lnSpc>
              <a:spcAft>
                <a:spcPts val="800"/>
              </a:spcAft>
            </a:pPr>
            <a:r>
              <a:rPr lang="cs-CZ" sz="1600" b="1">
                <a:latin typeface="Neue Haas Grotesk Text Pro" panose="020B0504020202020204" pitchFamily="34" charset="0"/>
                <a:ea typeface="Inter Medium" panose="02000503000000020004" pitchFamily="2" charset="0"/>
                <a:cs typeface="Arial" panose="020B0604020202020204" pitchFamily="34" charset="0"/>
              </a:rPr>
              <a:t>Pokud:</a:t>
            </a:r>
          </a:p>
          <a:p>
            <a:pPr marL="285750" indent="-285750" algn="just">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projektová dokumentace vznikla z veřejných prostředků, nebo</a:t>
            </a:r>
          </a:p>
          <a:p>
            <a:pPr marL="285750" indent="-285750" algn="just">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se týká veřejného prostoru (např. školy, nemocnice, ulice, náměstí),</a:t>
            </a:r>
          </a:p>
          <a:p>
            <a:pPr marL="285750" indent="-285750" algn="just">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pak je tím významně posíleno právo veřejnosti na informace.</a:t>
            </a:r>
          </a:p>
          <a:p>
            <a:pPr algn="just">
              <a:lnSpc>
                <a:spcPct val="115000"/>
              </a:lnSpc>
              <a:spcAft>
                <a:spcPts val="800"/>
              </a:spcAft>
            </a:pPr>
            <a:r>
              <a:rPr lang="cs-CZ" sz="1600" b="1">
                <a:latin typeface="Neue Haas Grotesk Text Pro" panose="020B0504020202020204" pitchFamily="34" charset="0"/>
                <a:ea typeface="Inter Medium" panose="02000503000000020004" pitchFamily="2" charset="0"/>
                <a:cs typeface="Arial" panose="020B0604020202020204" pitchFamily="34" charset="0"/>
              </a:rPr>
              <a:t>Tento přístup vychází:</a:t>
            </a:r>
          </a:p>
          <a:p>
            <a:pPr marL="285750" indent="-285750" algn="just">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z nálezu Ústavního soudu IV. ÚS 3208/16,</a:t>
            </a:r>
          </a:p>
          <a:p>
            <a:pPr marL="285750" indent="-285750" algn="just">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z judikatury správních soudů,</a:t>
            </a:r>
          </a:p>
          <a:p>
            <a:pPr marL="285750" indent="-285750" algn="just">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nebo z odborných výkladů, zejména O. Kužílka, který zdůrazňuje právo občanů kontrolovat výkon veřejné moci             a využití veřejných prostředků.</a:t>
            </a:r>
          </a:p>
          <a:p>
            <a:pPr algn="just">
              <a:lnSpc>
                <a:spcPct val="115000"/>
              </a:lnSpc>
              <a:spcAft>
                <a:spcPts val="800"/>
              </a:spcAft>
            </a:pPr>
            <a:r>
              <a:rPr lang="cs-CZ" sz="1600" b="1">
                <a:latin typeface="Neue Haas Grotesk Text Pro" panose="020B0504020202020204" pitchFamily="34" charset="0"/>
                <a:ea typeface="Inter Medium" panose="02000503000000020004" pitchFamily="2" charset="0"/>
                <a:cs typeface="Arial" panose="020B0604020202020204" pitchFamily="34" charset="0"/>
              </a:rPr>
              <a:t>Judikatura potvrzující význam veřejného zájmu:</a:t>
            </a:r>
          </a:p>
          <a:p>
            <a:pPr marL="285750" indent="-285750" algn="just">
              <a:spcAft>
                <a:spcPts val="800"/>
              </a:spcAft>
              <a:buFont typeface="Arial" panose="020B0604020202020204" pitchFamily="34" charset="0"/>
              <a:buChar char="•"/>
            </a:pPr>
            <a:r>
              <a:rPr lang="cs-CZ" sz="1600" b="1">
                <a:latin typeface="Neue Haas Grotesk Text Pro" panose="020B0504020202020204" pitchFamily="34" charset="0"/>
                <a:ea typeface="Inter Medium" panose="02000503000000020004" pitchFamily="2" charset="0"/>
                <a:cs typeface="Arial" panose="020B0604020202020204" pitchFamily="34" charset="0"/>
              </a:rPr>
              <a:t>NSS č. j. 8 As 184/2022 </a:t>
            </a:r>
            <a:r>
              <a:rPr lang="cs-CZ" sz="1600">
                <a:latin typeface="Neue Haas Grotesk Text Pro" panose="020B0504020202020204" pitchFamily="34" charset="0"/>
                <a:ea typeface="Inter Medium" panose="02000503000000020004" pitchFamily="2" charset="0"/>
                <a:cs typeface="Arial" panose="020B0604020202020204" pitchFamily="34" charset="0"/>
              </a:rPr>
              <a:t>– podpora přístupu k technické dokumentaci, pokud byla vytvořena z veřejných peněz</a:t>
            </a:r>
          </a:p>
          <a:p>
            <a:pPr marL="285750" indent="-285750" algn="just">
              <a:spcAft>
                <a:spcPts val="800"/>
              </a:spcAft>
              <a:buFont typeface="Arial" panose="020B0604020202020204" pitchFamily="34" charset="0"/>
              <a:buChar char="•"/>
            </a:pPr>
            <a:r>
              <a:rPr lang="cs-CZ" sz="1600" b="1">
                <a:latin typeface="Neue Haas Grotesk Text Pro" panose="020B0504020202020204" pitchFamily="34" charset="0"/>
                <a:ea typeface="Inter Medium" panose="02000503000000020004" pitchFamily="2" charset="0"/>
                <a:cs typeface="Arial" panose="020B0604020202020204" pitchFamily="34" charset="0"/>
              </a:rPr>
              <a:t>MS Praha č. j. 9 A 101/2019–63 </a:t>
            </a:r>
            <a:r>
              <a:rPr lang="cs-CZ" sz="1600">
                <a:latin typeface="Neue Haas Grotesk Text Pro" panose="020B0504020202020204" pitchFamily="34" charset="0"/>
                <a:ea typeface="Inter Medium" panose="02000503000000020004" pitchFamily="2" charset="0"/>
                <a:cs typeface="Arial" panose="020B0604020202020204" pitchFamily="34" charset="0"/>
              </a:rPr>
              <a:t>– význam veřejného prostoru a kontrola jeho úprav</a:t>
            </a:r>
          </a:p>
          <a:p>
            <a:pPr marL="285750" indent="-285750" algn="just">
              <a:spcAft>
                <a:spcPts val="800"/>
              </a:spcAft>
              <a:buFont typeface="Arial" panose="020B0604020202020204" pitchFamily="34" charset="0"/>
              <a:buChar char="•"/>
            </a:pPr>
            <a:r>
              <a:rPr lang="cs-CZ" sz="1600" b="1">
                <a:latin typeface="Neue Haas Grotesk Text Pro" panose="020B0504020202020204" pitchFamily="34" charset="0"/>
                <a:ea typeface="Inter Medium" panose="02000503000000020004" pitchFamily="2" charset="0"/>
                <a:cs typeface="Arial" panose="020B0604020202020204" pitchFamily="34" charset="0"/>
              </a:rPr>
              <a:t>MS Praha č. j. 10 A 186/2013 </a:t>
            </a:r>
            <a:r>
              <a:rPr lang="cs-CZ" sz="1600">
                <a:latin typeface="Neue Haas Grotesk Text Pro" panose="020B0504020202020204" pitchFamily="34" charset="0"/>
                <a:ea typeface="Inter Medium" panose="02000503000000020004" pitchFamily="2" charset="0"/>
                <a:cs typeface="Arial" panose="020B0604020202020204" pitchFamily="34" charset="0"/>
              </a:rPr>
              <a:t>– převažující veřejný zájem na informaci o projektu školy</a:t>
            </a:r>
          </a:p>
          <a:p>
            <a:pPr algn="just">
              <a:lnSpc>
                <a:spcPct val="115000"/>
              </a:lnSpc>
              <a:spcAft>
                <a:spcPts val="800"/>
              </a:spcAf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426849160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D2201-18FA-4E44-8EDC-CC28B27D5537}"/>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F8E204CA-8B45-B04C-A830-DA3DCD676EF5}"/>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EE7A3CCF-8E69-A473-E939-F7A46672F0E9}"/>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6E46C3CF-D666-7968-17E0-B32373BC5A9F}"/>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6D918F4A-48A9-4612-F1AE-EE24373CCE24}"/>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9BB4A843-9946-01A7-CE1C-556CAEE5CC9B}"/>
              </a:ext>
            </a:extLst>
          </p:cNvPr>
          <p:cNvSpPr txBox="1"/>
          <p:nvPr/>
        </p:nvSpPr>
        <p:spPr>
          <a:xfrm>
            <a:off x="2462212" y="141027"/>
            <a:ext cx="681784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Projektová dokumentace</a:t>
            </a:r>
          </a:p>
        </p:txBody>
      </p:sp>
      <p:pic>
        <p:nvPicPr>
          <p:cNvPr id="5" name="Obrázek 4">
            <a:extLst>
              <a:ext uri="{FF2B5EF4-FFF2-40B4-BE49-F238E27FC236}">
                <a16:creationId xmlns:a16="http://schemas.microsoft.com/office/drawing/2014/main" id="{26777281-01D1-B5B8-0300-600C2E5251B3}"/>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58A7942C-56B9-722A-9576-3A61310A5A77}"/>
              </a:ext>
            </a:extLst>
          </p:cNvPr>
          <p:cNvSpPr txBox="1"/>
          <p:nvPr/>
        </p:nvSpPr>
        <p:spPr>
          <a:xfrm>
            <a:off x="310137" y="584196"/>
            <a:ext cx="11372348" cy="5954515"/>
          </a:xfrm>
          <a:prstGeom prst="rect">
            <a:avLst/>
          </a:prstGeom>
          <a:noFill/>
        </p:spPr>
        <p:txBody>
          <a:bodyPr wrap="square" lIns="91440" tIns="45720" rIns="91440" bIns="45720" rtlCol="0" anchor="t">
            <a:spAutoFit/>
          </a:bodyPr>
          <a:lstStyle/>
          <a:p>
            <a:pPr algn="ctr">
              <a:lnSpc>
                <a:spcPct val="115000"/>
              </a:lnSpc>
              <a:spcAft>
                <a:spcPts val="800"/>
              </a:spcAft>
            </a:pP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Obecný postup při vyřizování žádosti o projektovou dokumentaci k veřejné stavbě 1/1</a:t>
            </a:r>
            <a:endPar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endParaRPr>
          </a:p>
          <a:p>
            <a:pPr algn="just">
              <a:spcAft>
                <a:spcPts val="800"/>
              </a:spcAft>
            </a:pP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Příklad:</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Žádost o zpřístupnění projektové dokumentace k veřejné stavbě (např. školy, nemocnice) -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Projektovou dokumentaci </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nechala zpracovat a realizovat obec.</a:t>
            </a:r>
          </a:p>
          <a:p>
            <a:pPr marL="342900" indent="-342900" algn="just">
              <a:lnSpc>
                <a:spcPct val="150000"/>
              </a:lnSpc>
              <a:spcAft>
                <a:spcPts val="800"/>
              </a:spcAft>
              <a:buAutoNum type="arabicPeriod"/>
            </a:pP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Individuální posouzení žádosti ve vztahu k § 11 odst. 1 písm. c) InfZ </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ochrana autorských práv </a:t>
            </a:r>
          </a:p>
          <a:p>
            <a:pPr marL="342900" indent="-342900" algn="just">
              <a:lnSpc>
                <a:spcPct val="150000"/>
              </a:lnSpc>
              <a:spcAft>
                <a:spcPts val="800"/>
              </a:spcAft>
              <a:buAutoNum type="arabicPeriod"/>
            </a:pP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Ověření, zda projektová dokumentace (či její část) je autorským dílem (§ 2 autorského zákona) - </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Povinný subjekt nejprve posoudí, zda projektová dokumentace vykazuje znaky autorského díla:</a:t>
            </a:r>
          </a:p>
          <a:p>
            <a:pPr marL="285750" indent="-285750" algn="just">
              <a:spcAft>
                <a:spcPts val="800"/>
              </a:spcAft>
              <a:buFont typeface="Arial" panose="020B0604020202020204" pitchFamily="34" charset="0"/>
              <a:buChar char="•"/>
            </a:pP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Technická část </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(např. výkresy, půdorysy, schémata): </a:t>
            </a: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zpravidla není autorským dílem</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protože neobsahuje tvůrčí originalitu.</a:t>
            </a:r>
          </a:p>
          <a:p>
            <a:pPr marL="285750" indent="-285750" algn="just">
              <a:spcAft>
                <a:spcPts val="800"/>
              </a:spcAft>
              <a:buFont typeface="Arial" panose="020B0604020202020204" pitchFamily="34" charset="0"/>
              <a:buChar char="•"/>
            </a:pP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Estetická a architektonická část </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(např. vizualizace, architektonické koncepty): </a:t>
            </a: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může být autorským dílem</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pokud vykazuje originální tvůrčí přístup.</a:t>
            </a:r>
          </a:p>
          <a:p>
            <a:pPr algn="just">
              <a:lnSpc>
                <a:spcPct val="150000"/>
              </a:lnSpc>
              <a:spcAft>
                <a:spcPts val="800"/>
              </a:spcAft>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Toto předběžné posouzení je nezbytné pro určení, zda se uplatní výluka dle § 11 odst. 1 písm. c) InfZ.</a:t>
            </a:r>
          </a:p>
          <a:p>
            <a:pPr algn="just">
              <a:lnSpc>
                <a:spcPct val="150000"/>
              </a:lnSpc>
              <a:spcAft>
                <a:spcPts val="800"/>
              </a:spcAft>
            </a:pP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3. Vyrozumění dotčené osoby (vlastníka stavby, projektanta) – § 14 odst. 6 písm. d) InfZ </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Povinný subjekt vyrozumí dotčenou osobu, že se řízení týká jejích práv  a umožní jí uplatnit stanovisko. Povinný subjekt tímto stanoviskem není vázán, ale je povinen je zohlednit při kvalifikovaném posouzení žádosti (srov. rozsudek NSS č. j. 2 As 256/2017– 48).</a:t>
            </a:r>
          </a:p>
          <a:p>
            <a:pPr marL="742950" lvl="1" indent="-285750" algn="just">
              <a:lnSpc>
                <a:spcPct val="150000"/>
              </a:lnSpc>
              <a:spcAft>
                <a:spcPts val="800"/>
              </a:spcAft>
              <a:buFont typeface="Wingdings" panose="05000000000000000000" pitchFamily="2" charset="2"/>
              <a:buChar char="v"/>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Bez tohoto kroku nelze řádně a zákonně provést test proporcionality, protože by chyběly zásadní vstupní informace o tom, jaký konkrétní zájem má být chráněn   a jak silně je dotčen.</a:t>
            </a:r>
          </a:p>
        </p:txBody>
      </p:sp>
    </p:spTree>
    <p:extLst>
      <p:ext uri="{BB962C8B-B14F-4D97-AF65-F5344CB8AC3E}">
        <p14:creationId xmlns:p14="http://schemas.microsoft.com/office/powerpoint/2010/main" val="4274663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05D0C-AE3D-A2CA-7A67-8E01AF839ACD}"/>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577C15A1-BEFF-E2B3-2907-88860F082999}"/>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3EB1A73A-3D30-FEC5-CDE8-1E96D0178DBB}"/>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CF9CA8AF-E334-8C3D-C3EB-444E8ED23983}"/>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9F1AB76F-659C-B031-5456-57C8F44577CE}"/>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CF88EAE5-93BE-B858-0345-87521B33D136}"/>
              </a:ext>
            </a:extLst>
          </p:cNvPr>
          <p:cNvSpPr txBox="1"/>
          <p:nvPr/>
        </p:nvSpPr>
        <p:spPr>
          <a:xfrm>
            <a:off x="227012" y="139486"/>
            <a:ext cx="6817843"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Základní pojmy</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4E1A3021-315D-7127-01FB-6D26F866A2DF}"/>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F7576132-AF93-8387-CEB1-2C030B2D4FCE}"/>
              </a:ext>
            </a:extLst>
          </p:cNvPr>
          <p:cNvSpPr txBox="1"/>
          <p:nvPr/>
        </p:nvSpPr>
        <p:spPr>
          <a:xfrm>
            <a:off x="227012" y="873125"/>
            <a:ext cx="11571727" cy="3990836"/>
          </a:xfrm>
          <a:prstGeom prst="rect">
            <a:avLst/>
          </a:prstGeom>
          <a:noFill/>
        </p:spPr>
        <p:txBody>
          <a:bodyPr wrap="square" lIns="91440" tIns="45720" rIns="91440" bIns="45720" rtlCol="0" anchor="t">
            <a:spAutoFit/>
          </a:bodyPr>
          <a:lstStyle/>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dotčená osoba má právo se vyjádřit k poskytnutí informací a být informována o tom, zda informace povinný subjekt poskytl či nikoli (je jí doručováno rozhodnutí o odmítnutí žádosti).</a:t>
            </a:r>
            <a:endParaRPr lang="en-US">
              <a:latin typeface="Neue Haas Grotesk Text Pro"/>
              <a:cs typeface="Times New Roman"/>
            </a:endParaRPr>
          </a:p>
          <a:p>
            <a:pPr marL="285750" indent="-285750" algn="just">
              <a:lnSpc>
                <a:spcPct val="114999"/>
              </a:lnSpc>
              <a:spcAft>
                <a:spcPts val="800"/>
              </a:spcAft>
              <a:buFont typeface="Arial" panose="020B0604020202020204" pitchFamily="34" charset="0"/>
              <a:buChar char="•"/>
              <a:tabLst>
                <a:tab pos="457200" algn="l"/>
              </a:tabLst>
            </a:pPr>
            <a:r>
              <a:rPr lang="cs-CZ" sz="1600" kern="100">
                <a:latin typeface="Neue Haas Grotesk Text Pro"/>
                <a:ea typeface="Inter Medium" panose="02000503000000020004" pitchFamily="2" charset="0"/>
                <a:cs typeface="Times New Roman"/>
              </a:rPr>
              <a:t>zákonné lhůty musí být při vyřizování žádosti dodržovány.</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285750" indent="-285750" algn="just">
              <a:lnSpc>
                <a:spcPct val="114999"/>
              </a:lnSpc>
              <a:spcAft>
                <a:spcPts val="800"/>
              </a:spcAft>
              <a:buFont typeface="Arial" panose="020B0604020202020204" pitchFamily="34" charset="0"/>
              <a:buChar char="•"/>
              <a:tabLst>
                <a:tab pos="457200" algn="l"/>
              </a:tabLst>
            </a:pPr>
            <a:r>
              <a:rPr lang="cs-CZ" sz="1600" kern="100">
                <a:latin typeface="Neue Haas Grotesk Text Pro"/>
                <a:ea typeface="Inter Medium" panose="02000503000000020004" pitchFamily="2" charset="0"/>
                <a:cs typeface="Times New Roman"/>
              </a:rPr>
              <a:t>nesouhlas dotčené osoby s poskytnutím informace neznamená automatické odmítnutí žádosti</a:t>
            </a:r>
          </a:p>
          <a:p>
            <a:pPr algn="just">
              <a:lnSpc>
                <a:spcPct val="114999"/>
              </a:lnSpc>
              <a:spcAft>
                <a:spcPts val="800"/>
              </a:spcAft>
              <a:tabLst>
                <a:tab pos="457200" algn="l"/>
              </a:tabLst>
            </a:pPr>
            <a:endParaRPr lang="cs-CZ" sz="1600" kern="100">
              <a:latin typeface="Neue Haas Grotesk Text Pro"/>
              <a:ea typeface="Inter Medium" panose="02000503000000020004" pitchFamily="2" charset="0"/>
              <a:cs typeface="Times New Roman"/>
            </a:endParaRPr>
          </a:p>
          <a:p>
            <a:pPr algn="just">
              <a:lnSpc>
                <a:spcPct val="114999"/>
              </a:lnSpc>
              <a:spcAft>
                <a:spcPts val="800"/>
              </a:spcAft>
              <a:tabLst>
                <a:tab pos="457200" algn="l"/>
              </a:tabLst>
            </a:pPr>
            <a:r>
              <a:rPr lang="cs-CZ" sz="1600" b="1" kern="100">
                <a:latin typeface="Neue Haas Grotesk Text Pro"/>
                <a:ea typeface="Inter Medium" panose="02000503000000020004" pitchFamily="2" charset="0"/>
                <a:cs typeface="Times New Roman"/>
              </a:rPr>
              <a:t>Soudní ochrana dotčené osoby</a:t>
            </a:r>
            <a:endParaRPr lang="cs-CZ" sz="1600" b="1"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dotčená osoba může podat ke správnímu soudu žalobu proti nezákonnému zásahu při poskytnutí informace přes její nesouhlas</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8 As 55/2012, 9 As 154/2015, 10 As 542//2021</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algn="just">
              <a:lnSpc>
                <a:spcPct val="114999"/>
              </a:lnSpc>
              <a:spcAft>
                <a:spcPts val="800"/>
              </a:spcAft>
            </a:pP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36372276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9E407-80FD-2F5A-FA06-55DAAE45CBD9}"/>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3FFCA6B4-20E9-55EF-82CB-63DE4C7E37C4}"/>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3A85E87B-0868-C966-C927-FE43CE4D5150}"/>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BFBAEBAE-43B5-3DAE-807A-551D47C6B382}"/>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A7DEA476-36B5-BD9D-2CA1-A50AFDCC9AB4}"/>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B4267F7E-C88E-8EB1-C821-02F4A7D90A62}"/>
              </a:ext>
            </a:extLst>
          </p:cNvPr>
          <p:cNvSpPr txBox="1"/>
          <p:nvPr/>
        </p:nvSpPr>
        <p:spPr>
          <a:xfrm>
            <a:off x="2462212" y="141027"/>
            <a:ext cx="681784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Projektová dokumentace</a:t>
            </a:r>
          </a:p>
        </p:txBody>
      </p:sp>
      <p:pic>
        <p:nvPicPr>
          <p:cNvPr id="5" name="Obrázek 4">
            <a:extLst>
              <a:ext uri="{FF2B5EF4-FFF2-40B4-BE49-F238E27FC236}">
                <a16:creationId xmlns:a16="http://schemas.microsoft.com/office/drawing/2014/main" id="{31828823-0605-3323-4109-BC57911ADC50}"/>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36C5AB9B-DF5F-0F48-0DB5-9F9B7F489AED}"/>
              </a:ext>
            </a:extLst>
          </p:cNvPr>
          <p:cNvSpPr txBox="1"/>
          <p:nvPr/>
        </p:nvSpPr>
        <p:spPr>
          <a:xfrm>
            <a:off x="227013" y="648306"/>
            <a:ext cx="11455472" cy="5997539"/>
          </a:xfrm>
          <a:prstGeom prst="rect">
            <a:avLst/>
          </a:prstGeom>
          <a:noFill/>
        </p:spPr>
        <p:txBody>
          <a:bodyPr wrap="square" lIns="91440" tIns="45720" rIns="91440" bIns="45720" rtlCol="0" anchor="t">
            <a:spAutoFit/>
          </a:bodyPr>
          <a:lstStyle/>
          <a:p>
            <a:pPr algn="ctr">
              <a:lnSpc>
                <a:spcPct val="115000"/>
              </a:lnSpc>
              <a:spcAft>
                <a:spcPts val="800"/>
              </a:spcAft>
            </a:pP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Obecný postup při vyřizování žádosti o projektovou dokumentaci k veřejné stavbě 1/2</a:t>
            </a:r>
            <a:endPar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endParaRPr>
          </a:p>
          <a:p>
            <a:pPr algn="just">
              <a:lnSpc>
                <a:spcPct val="150000"/>
              </a:lnSpc>
              <a:spcAft>
                <a:spcPts val="800"/>
              </a:spcAft>
            </a:pP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3. Posouzení intenzity zásahu do práv autora </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vyhodnocení, zda by zpřístupnění informace vedlo ke konkrétnímu zásahu do autorských práv. Pouhá obecná tvrzení („mohlo by být zneužito“, „může narušit autorskou integritu“) nestačí. Pokud není doložena konkrétní hrozba zásahu nebo je tato hrozba nevýznamná, lze intenzitu zásahu považovat za nízkou.</a:t>
            </a:r>
          </a:p>
          <a:p>
            <a:pPr algn="just">
              <a:lnSpc>
                <a:spcPct val="150000"/>
              </a:lnSpc>
              <a:spcAft>
                <a:spcPts val="800"/>
              </a:spcAft>
            </a:pP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4. Posouzení veřejného zájmu  na zpřístupnění projektové dokumentace - </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veřejné stavby, nacházející se ve veřejném prostoru, financované z veřejných prostředků.</a:t>
            </a:r>
          </a:p>
          <a:p>
            <a:pPr algn="just">
              <a:lnSpc>
                <a:spcPct val="150000"/>
              </a:lnSpc>
              <a:spcAft>
                <a:spcPts val="800"/>
              </a:spcAft>
            </a:pP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Veřejný zájem může spočívat: </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v</a:t>
            </a: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 </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kontrole účelného nakládání s veřejnými prostředky, v posouzení vlivu stavby na veřejný prostor a životní prostředí, v hodnocení kvality návrhu, v zajištění transparentnosti rozhodování veřejné správy</a:t>
            </a:r>
          </a:p>
          <a:p>
            <a:pPr algn="just">
              <a:lnSpc>
                <a:spcPct val="150000"/>
              </a:lnSpc>
              <a:spcAft>
                <a:spcPts val="800"/>
              </a:spcAft>
            </a:pP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5. Provedení testu proporcionality (individuální, konkrétní, přezkoumatelný) </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Poměření zájmů: chráněný zájem autora (či jiné dotčené osoby) versus veřejný zájem na informaci. Následně se posoudí, zda by zpřístupnění dokumentace bylo: </a:t>
            </a:r>
          </a:p>
          <a:p>
            <a:pPr marL="742950" lvl="1" indent="-285750" algn="just">
              <a:lnSpc>
                <a:spcPct val="150000"/>
              </a:lnSpc>
              <a:spcAft>
                <a:spcPts val="800"/>
              </a:spcAft>
              <a:buFont typeface="Wingdings" panose="05000000000000000000" pitchFamily="2" charset="2"/>
              <a:buChar char="v"/>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nezbytné pro naplnění účelu práva na informace, </a:t>
            </a:r>
          </a:p>
          <a:p>
            <a:pPr marL="742950" lvl="1" indent="-285750" algn="just">
              <a:lnSpc>
                <a:spcPct val="150000"/>
              </a:lnSpc>
              <a:spcAft>
                <a:spcPts val="800"/>
              </a:spcAft>
              <a:buFont typeface="Wingdings" panose="05000000000000000000" pitchFamily="2" charset="2"/>
              <a:buChar char="v"/>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přiměřené s ohledem na rozsah zásahu do autorských práv,</a:t>
            </a:r>
          </a:p>
          <a:p>
            <a:pPr marL="742950" lvl="1" indent="-285750" algn="just">
              <a:spcAft>
                <a:spcPts val="800"/>
              </a:spcAft>
              <a:buFont typeface="Wingdings" panose="05000000000000000000" pitchFamily="2" charset="2"/>
              <a:buChar char="v"/>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odůvodněné vzhledem k existenci a síle veřejného zájmu na poskytnutí informace.</a:t>
            </a:r>
          </a:p>
          <a:p>
            <a:pPr algn="just">
              <a:spcAft>
                <a:spcPts val="800"/>
              </a:spcAft>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Tento test musí být vždy proveden individuálně a výsledné rozhodnutí musí být konkrétně a transparentně odůvodněno. Obecné formulace bez vztahu ke konkrétní žádosti neobstojí při následném přezkumu.</a:t>
            </a: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94737409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96B13-27CD-9DBF-2223-F3C2EBA6A1AE}"/>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7924CE10-8E06-245B-FF3A-65F4E690018D}"/>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D8CC9DAC-AE85-D8F4-BD6A-B286613D5D79}"/>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FB308D6C-E47A-C636-89B4-ED240BBBD52B}"/>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3EF96853-F120-8B67-619C-1BB95FC781D7}"/>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F1F47778-9C2A-A0AD-0810-63C2FFB7D9FC}"/>
              </a:ext>
            </a:extLst>
          </p:cNvPr>
          <p:cNvSpPr txBox="1"/>
          <p:nvPr/>
        </p:nvSpPr>
        <p:spPr>
          <a:xfrm>
            <a:off x="2462212" y="141027"/>
            <a:ext cx="681784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Projektová dokumentace</a:t>
            </a:r>
          </a:p>
        </p:txBody>
      </p:sp>
      <p:pic>
        <p:nvPicPr>
          <p:cNvPr id="5" name="Obrázek 4">
            <a:extLst>
              <a:ext uri="{FF2B5EF4-FFF2-40B4-BE49-F238E27FC236}">
                <a16:creationId xmlns:a16="http://schemas.microsoft.com/office/drawing/2014/main" id="{47CD5549-CE6E-76B6-38D9-D357583D5BC2}"/>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B3D0347A-EF76-05AE-C9C8-9DF8CA902E73}"/>
              </a:ext>
            </a:extLst>
          </p:cNvPr>
          <p:cNvSpPr txBox="1"/>
          <p:nvPr/>
        </p:nvSpPr>
        <p:spPr>
          <a:xfrm>
            <a:off x="0" y="648306"/>
            <a:ext cx="11641541" cy="6218177"/>
          </a:xfrm>
          <a:prstGeom prst="rect">
            <a:avLst/>
          </a:prstGeom>
          <a:noFill/>
        </p:spPr>
        <p:txBody>
          <a:bodyPr wrap="square" lIns="91440" tIns="45720" rIns="91440" bIns="45720" rtlCol="0" anchor="t">
            <a:spAutoFit/>
          </a:bodyPr>
          <a:lstStyle/>
          <a:p>
            <a:pPr algn="ctr">
              <a:lnSpc>
                <a:spcPct val="115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Obecný </a:t>
            </a: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postup při vyřizování žádosti o projektovou dokumentaci k veřejné stavbě 1/3</a:t>
            </a:r>
            <a:endPar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endParaRPr>
          </a:p>
          <a:p>
            <a:pPr algn="just">
              <a:lnSpc>
                <a:spcPct val="115000"/>
              </a:lnSpc>
              <a:spcAft>
                <a:spcPts val="800"/>
              </a:spcAf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6. Zvážení způsobu a rozsahu zpřístupnění (alternativy) </a:t>
            </a:r>
            <a:r>
              <a:rPr lang="cs-CZ" sz="1600" dirty="0">
                <a:latin typeface="Neue Haas Grotesk Text Pro" panose="020B0504020202020204" pitchFamily="34" charset="0"/>
                <a:ea typeface="Inter Medium" panose="02000503000000020004" pitchFamily="2" charset="0"/>
                <a:cs typeface="Arial" panose="020B0604020202020204" pitchFamily="34" charset="0"/>
              </a:rPr>
              <a:t>- Povinný subjekt zváží, zda lze dokumentaci poskytnout:</a:t>
            </a:r>
          </a:p>
          <a:p>
            <a:pPr marL="285750" indent="-285750" algn="just">
              <a:lnSpc>
                <a:spcPct val="115000"/>
              </a:lnSpc>
              <a:spcAft>
                <a:spcPts val="800"/>
              </a:spcAft>
              <a:buFont typeface="Arial" panose="020B0604020202020204" pitchFamily="34" charset="0"/>
              <a:buChar char="•"/>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zcela,</a:t>
            </a:r>
            <a:r>
              <a:rPr lang="cs-CZ" sz="1600" dirty="0">
                <a:latin typeface="Neue Haas Grotesk Text Pro" panose="020B0504020202020204" pitchFamily="34" charset="0"/>
                <a:ea typeface="Inter Medium" panose="02000503000000020004" pitchFamily="2" charset="0"/>
                <a:cs typeface="Arial" panose="020B0604020202020204" pitchFamily="34" charset="0"/>
              </a:rPr>
              <a:t> nehrozí-li zásah do autorských práv, soukromí nebo jiného chráněného zájmu,</a:t>
            </a:r>
          </a:p>
          <a:p>
            <a:pPr marL="285750" indent="-285750" algn="just">
              <a:lnSpc>
                <a:spcPct val="115000"/>
              </a:lnSpc>
              <a:spcAft>
                <a:spcPts val="800"/>
              </a:spcAft>
              <a:buFont typeface="Arial" panose="020B0604020202020204" pitchFamily="34" charset="0"/>
              <a:buChar char="•"/>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částečně</a:t>
            </a:r>
            <a:r>
              <a:rPr lang="cs-CZ" sz="1600" dirty="0">
                <a:latin typeface="Neue Haas Grotesk Text Pro" panose="020B0504020202020204" pitchFamily="34" charset="0"/>
                <a:ea typeface="Inter Medium" panose="02000503000000020004" pitchFamily="2" charset="0"/>
                <a:cs typeface="Arial" panose="020B0604020202020204" pitchFamily="34" charset="0"/>
              </a:rPr>
              <a:t>, např. bez vizualizací, bez části týkající se dispozic nebo technického řešení,</a:t>
            </a:r>
          </a:p>
          <a:p>
            <a:pPr marL="285750" indent="-285750" algn="just">
              <a:lnSpc>
                <a:spcPct val="115000"/>
              </a:lnSpc>
              <a:spcAft>
                <a:spcPts val="800"/>
              </a:spcAft>
              <a:buFont typeface="Arial" panose="020B0604020202020204" pitchFamily="34" charset="0"/>
              <a:buChar char="•"/>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s anonymizací nebo zakrytím chráněných prvků</a:t>
            </a:r>
            <a:r>
              <a:rPr lang="cs-CZ" sz="1600" dirty="0">
                <a:latin typeface="Neue Haas Grotesk Text Pro" panose="020B0504020202020204" pitchFamily="34" charset="0"/>
                <a:ea typeface="Inter Medium" panose="02000503000000020004" pitchFamily="2" charset="0"/>
                <a:cs typeface="Arial" panose="020B0604020202020204" pitchFamily="34" charset="0"/>
              </a:rPr>
              <a:t>, např. podpisů, jmen, výkresových značek, dispozičních detailů,</a:t>
            </a:r>
          </a:p>
          <a:p>
            <a:pPr marL="285750" indent="-285750" algn="just">
              <a:lnSpc>
                <a:spcPct val="115000"/>
              </a:lnSpc>
              <a:spcAft>
                <a:spcPts val="800"/>
              </a:spcAft>
              <a:buFont typeface="Arial" panose="020B0604020202020204" pitchFamily="34" charset="0"/>
              <a:buChar char="•"/>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po získání souhlasu autora nebo jiné dotčené osoby </a:t>
            </a:r>
            <a:r>
              <a:rPr lang="cs-CZ" sz="1600" dirty="0">
                <a:latin typeface="Neue Haas Grotesk Text Pro" panose="020B0504020202020204" pitchFamily="34" charset="0"/>
                <a:ea typeface="Inter Medium" panose="02000503000000020004" pitchFamily="2" charset="0"/>
                <a:cs typeface="Arial" panose="020B0604020202020204" pitchFamily="34" charset="0"/>
              </a:rPr>
              <a:t>se zpřístupněním konkrétních částí dokumentace.</a:t>
            </a:r>
          </a:p>
          <a:p>
            <a:pPr algn="just">
              <a:lnSpc>
                <a:spcPct val="115000"/>
              </a:lnSpc>
              <a:spcAft>
                <a:spcPts val="800"/>
              </a:spcAf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7. Výsledek řízení – rozhodnutí </a:t>
            </a:r>
          </a:p>
          <a:p>
            <a:pPr marL="742950" lvl="1" indent="-285750" algn="just">
              <a:lnSpc>
                <a:spcPct val="115000"/>
              </a:lnSpc>
              <a:spcAft>
                <a:spcPts val="800"/>
              </a:spcAft>
              <a:buFont typeface="Wingdings" panose="05000000000000000000" pitchFamily="2" charset="2"/>
              <a:buChar char="v"/>
            </a:pPr>
            <a:r>
              <a:rPr lang="cs-CZ" sz="1600" dirty="0">
                <a:latin typeface="Neue Haas Grotesk Text Pro" panose="020B0504020202020204" pitchFamily="34" charset="0"/>
                <a:ea typeface="Inter Medium" panose="02000503000000020004" pitchFamily="2" charset="0"/>
                <a:cs typeface="Arial" panose="020B0604020202020204" pitchFamily="34" charset="0"/>
              </a:rPr>
              <a:t>pokud test proporcionality vyzní ve prospěch veřejného zájmu, projektová dokumentace se zcela (nebo zčásti) zpřístupní, </a:t>
            </a:r>
          </a:p>
          <a:p>
            <a:pPr marL="742950" lvl="1" indent="-285750" algn="just">
              <a:lnSpc>
                <a:spcPct val="115000"/>
              </a:lnSpc>
              <a:spcAft>
                <a:spcPts val="800"/>
              </a:spcAft>
              <a:buFont typeface="Wingdings" panose="05000000000000000000" pitchFamily="2" charset="2"/>
              <a:buChar char="v"/>
            </a:pPr>
            <a:r>
              <a:rPr lang="cs-CZ" sz="1600" dirty="0">
                <a:latin typeface="Neue Haas Grotesk Text Pro" panose="020B0504020202020204" pitchFamily="34" charset="0"/>
                <a:ea typeface="Inter Medium" panose="02000503000000020004" pitchFamily="2" charset="0"/>
                <a:cs typeface="Arial" panose="020B0604020202020204" pitchFamily="34" charset="0"/>
              </a:rPr>
              <a:t>pokud převažuje chráněný zájem vlastníka stavby, autora, projektanta nebo jiného subjektu, povinný subjekt žádost odmítne rozhodnutím podle § 15 odst. 1 InfZ.</a:t>
            </a:r>
          </a:p>
          <a:p>
            <a:pPr algn="just">
              <a:lnSpc>
                <a:spcPct val="115000"/>
              </a:lnSpc>
              <a:spcAft>
                <a:spcPts val="800"/>
              </a:spcAft>
            </a:pPr>
            <a:endParaRPr lang="cs-CZ" sz="1600" b="1" dirty="0">
              <a:latin typeface="Neue Haas Grotesk Text Pro" panose="020B0504020202020204" pitchFamily="34" charset="0"/>
              <a:ea typeface="Inter Medium" panose="02000503000000020004" pitchFamily="2" charset="0"/>
              <a:cs typeface="Arial" panose="020B0604020202020204" pitchFamily="34" charset="0"/>
            </a:endParaRPr>
          </a:p>
          <a:p>
            <a:pPr algn="just">
              <a:lnSpc>
                <a:spcPct val="115000"/>
              </a:lnSpc>
              <a:spcAft>
                <a:spcPts val="800"/>
              </a:spcAf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Rozhodnutí musí být: </a:t>
            </a:r>
            <a:r>
              <a:rPr lang="cs-CZ" sz="1600" dirty="0">
                <a:latin typeface="Neue Haas Grotesk Text Pro" panose="020B0504020202020204" pitchFamily="34" charset="0"/>
                <a:ea typeface="Inter Medium" panose="02000503000000020004" pitchFamily="2" charset="0"/>
                <a:cs typeface="Arial" panose="020B0604020202020204" pitchFamily="34" charset="0"/>
              </a:rPr>
              <a:t>konkrétně, individuálně a řádně odůvodněno včetně provedeného testu proporcionality.</a:t>
            </a:r>
          </a:p>
          <a:p>
            <a:pPr algn="just">
              <a:lnSpc>
                <a:spcPct val="115000"/>
              </a:lnSpc>
              <a:spcAft>
                <a:spcPts val="800"/>
              </a:spcAft>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a:p>
            <a:pPr algn="just">
              <a:lnSpc>
                <a:spcPct val="115000"/>
              </a:lnSpc>
              <a:spcAft>
                <a:spcPts val="800"/>
              </a:spcAft>
            </a:pPr>
            <a:r>
              <a:rPr lang="cs-CZ" sz="1600" dirty="0">
                <a:latin typeface="Neue Haas Grotesk Text Pro" panose="020B0504020202020204" pitchFamily="34" charset="0"/>
                <a:ea typeface="Inter Medium" panose="02000503000000020004" pitchFamily="2" charset="0"/>
                <a:cs typeface="Arial" panose="020B0604020202020204" pitchFamily="34" charset="0"/>
              </a:rPr>
              <a:t>Poznámka: pokud autor (nebo jiná dotčená osoba) udělí souhlas se zpřístupněním, není třeba v tomto rozsahu provádět test proporcionality, protože chybí právně chráněný odporující zájem.</a:t>
            </a:r>
          </a:p>
          <a:p>
            <a:pPr algn="just">
              <a:lnSpc>
                <a:spcPct val="115000"/>
              </a:lnSpc>
              <a:spcAft>
                <a:spcPts val="800"/>
              </a:spcAft>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00459748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8E385-AA24-1CD9-293B-5D3E995F327C}"/>
            </a:ext>
          </a:extLst>
        </p:cNvPr>
        <p:cNvGrpSpPr/>
        <p:nvPr/>
      </p:nvGrpSpPr>
      <p:grpSpPr>
        <a:xfrm>
          <a:off x="0" y="0"/>
          <a:ext cx="0" cy="0"/>
          <a:chOff x="0" y="0"/>
          <a:chExt cx="0" cy="0"/>
        </a:xfrm>
      </p:grpSpPr>
      <p:sp>
        <p:nvSpPr>
          <p:cNvPr id="2" name="Obdélník 2">
            <a:extLst>
              <a:ext uri="{FF2B5EF4-FFF2-40B4-BE49-F238E27FC236}">
                <a16:creationId xmlns:a16="http://schemas.microsoft.com/office/drawing/2014/main" id="{433F3379-42CB-8B7F-1C78-9721665339DD}"/>
              </a:ext>
            </a:extLst>
          </p:cNvPr>
          <p:cNvSpPr/>
          <p:nvPr/>
        </p:nvSpPr>
        <p:spPr>
          <a:xfrm>
            <a:off x="0" y="0"/>
            <a:ext cx="12191999" cy="6858000"/>
          </a:xfrm>
          <a:prstGeom prst="rect">
            <a:avLst/>
          </a:prstGeom>
          <a:solidFill>
            <a:srgbClr val="13A5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6" name="TextovéPole 14">
            <a:extLst>
              <a:ext uri="{FF2B5EF4-FFF2-40B4-BE49-F238E27FC236}">
                <a16:creationId xmlns:a16="http://schemas.microsoft.com/office/drawing/2014/main" id="{0E8773F8-7FEE-A22B-CCAA-C73FFDD2AA90}"/>
              </a:ext>
            </a:extLst>
          </p:cNvPr>
          <p:cNvSpPr txBox="1"/>
          <p:nvPr/>
        </p:nvSpPr>
        <p:spPr>
          <a:xfrm>
            <a:off x="192088" y="2716080"/>
            <a:ext cx="11844338" cy="913327"/>
          </a:xfrm>
          <a:prstGeom prst="rect">
            <a:avLst/>
          </a:prstGeom>
          <a:noFill/>
        </p:spPr>
        <p:txBody>
          <a:bodyPr wrap="square" rtlCol="0">
            <a:spAutoFit/>
          </a:bodyPr>
          <a:lstStyle/>
          <a:p>
            <a:pPr algn="ctr">
              <a:lnSpc>
                <a:spcPct val="150000"/>
              </a:lnSpc>
            </a:pPr>
            <a:r>
              <a:rPr lang="pl-PL" sz="4000" b="1" kern="100">
                <a:solidFill>
                  <a:schemeClr val="bg1"/>
                </a:solidFill>
                <a:latin typeface="Neue Haas Grotesk Text Pro" panose="020B0504020202020204" pitchFamily="34" charset="-18"/>
                <a:ea typeface="Aptos" panose="020B0004020202020204" pitchFamily="34" charset="0"/>
                <a:cs typeface="Times New Roman" panose="02020603050405020304" pitchFamily="18" charset="0"/>
              </a:rPr>
              <a:t>Informace související se správou daní a poplatků</a:t>
            </a:r>
            <a:endParaRPr lang="cs-CZ" sz="4000" b="1" kern="100">
              <a:solidFill>
                <a:schemeClr val="bg1"/>
              </a:solidFill>
              <a:effectLst/>
              <a:latin typeface="Neue Haas Grotesk Text Pro" panose="020B0504020202020204" pitchFamily="34" charset="-18"/>
              <a:ea typeface="Aptos" panose="020B0004020202020204" pitchFamily="34" charset="0"/>
              <a:cs typeface="Times New Roman" panose="02020603050405020304" pitchFamily="18" charset="0"/>
            </a:endParaRPr>
          </a:p>
        </p:txBody>
      </p:sp>
      <p:pic>
        <p:nvPicPr>
          <p:cNvPr id="3" name="Obrázek 2">
            <a:extLst>
              <a:ext uri="{FF2B5EF4-FFF2-40B4-BE49-F238E27FC236}">
                <a16:creationId xmlns:a16="http://schemas.microsoft.com/office/drawing/2014/main" id="{C3A8EBA0-B2A4-A691-2EBD-008034EFA10A}"/>
              </a:ext>
            </a:extLst>
          </p:cNvPr>
          <p:cNvPicPr>
            <a:picLocks noChangeAspect="1"/>
          </p:cNvPicPr>
          <p:nvPr/>
        </p:nvPicPr>
        <p:blipFill>
          <a:blip r:embed="rId2"/>
          <a:stretch>
            <a:fillRect/>
          </a:stretch>
        </p:blipFill>
        <p:spPr>
          <a:xfrm>
            <a:off x="11324403" y="155815"/>
            <a:ext cx="640585" cy="339757"/>
          </a:xfrm>
          <a:prstGeom prst="rect">
            <a:avLst/>
          </a:prstGeom>
        </p:spPr>
      </p:pic>
    </p:spTree>
    <p:extLst>
      <p:ext uri="{BB962C8B-B14F-4D97-AF65-F5344CB8AC3E}">
        <p14:creationId xmlns:p14="http://schemas.microsoft.com/office/powerpoint/2010/main" val="42917279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293D1-2627-A78A-7314-247D71B3BF2B}"/>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FA296AAA-F9C5-7646-A551-978C877A5FCB}"/>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31558E0A-7FBF-2ADC-CD72-F1AC3D3BA440}"/>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D3AAD9A8-7C82-394E-615E-AB0513545597}"/>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14C96BFA-77D0-2E94-7BE6-A13BA9AE48AE}"/>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73DDE20F-4477-610C-AD66-ADD23C46EA0C}"/>
              </a:ext>
            </a:extLst>
          </p:cNvPr>
          <p:cNvSpPr txBox="1"/>
          <p:nvPr/>
        </p:nvSpPr>
        <p:spPr>
          <a:xfrm>
            <a:off x="227012" y="157847"/>
            <a:ext cx="8360204"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 10 Ochrana důvěrnosti majetkových poměrů</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FD769173-5985-5517-F373-B50DF7A1F832}"/>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B3CBE4BD-EBB9-7A9B-F716-B0FC25C60DEC}"/>
              </a:ext>
            </a:extLst>
          </p:cNvPr>
          <p:cNvSpPr txBox="1"/>
          <p:nvPr/>
        </p:nvSpPr>
        <p:spPr>
          <a:xfrm>
            <a:off x="227012" y="873125"/>
            <a:ext cx="11571727" cy="5234253"/>
          </a:xfrm>
          <a:prstGeom prst="rect">
            <a:avLst/>
          </a:prstGeom>
          <a:noFill/>
        </p:spPr>
        <p:txBody>
          <a:bodyPr wrap="square" lIns="91440" tIns="45720" rIns="91440" bIns="45720" rtlCol="0" anchor="t">
            <a:spAutoFit/>
          </a:bodyPr>
          <a:lstStyle/>
          <a:p>
            <a:pPr algn="ctr">
              <a:spcAft>
                <a:spcPts val="800"/>
              </a:spcAft>
            </a:pPr>
            <a:r>
              <a:rPr lang="cs-CZ" sz="1600" b="1">
                <a:latin typeface="Neue Haas Grotesk Text Pro"/>
                <a:ea typeface="Inter Medium" panose="02000503000000020004" pitchFamily="2" charset="0"/>
                <a:cs typeface="Arial"/>
              </a:rPr>
              <a:t>Důvěrné majetkové poměry </a:t>
            </a:r>
            <a:endParaRPr lang="en-US" sz="1600" b="1">
              <a:latin typeface="Neue Haas Grotesk Text Pro"/>
              <a:ea typeface="Inter Medium" panose="02000503000000020004" pitchFamily="2" charset="0"/>
              <a:cs typeface="Arial"/>
            </a:endParaRPr>
          </a:p>
          <a:p>
            <a:pPr algn="just">
              <a:spcAft>
                <a:spcPts val="800"/>
              </a:spcAft>
            </a:pPr>
            <a:r>
              <a:rPr lang="cs-CZ" sz="1600" i="1">
                <a:latin typeface="Neue Haas Grotesk Text Pro"/>
                <a:ea typeface="Inter Medium" panose="02000503000000020004" pitchFamily="2" charset="0"/>
                <a:cs typeface="Arial"/>
              </a:rPr>
              <a:t>Informace o majetkových poměrech osoby, která není povinným subjektem, získané na základě zákonů o daních, poplatcích, penzijním nebo zdravotním pojištění anebo sociálním zabezpečení povinný subjekt podle tohoto zákona neposkytne. </a:t>
            </a:r>
            <a:endParaRPr lang="en-US" sz="1600">
              <a:latin typeface="Neue Haas Grotesk Text Pro"/>
              <a:ea typeface="Inter Medium" panose="02000503000000020004" pitchFamily="2" charset="0"/>
              <a:cs typeface="Arial"/>
            </a:endParaRPr>
          </a:p>
          <a:p>
            <a:pPr marL="285750" indent="-285750" algn="just">
              <a:spcAft>
                <a:spcPts val="800"/>
              </a:spcAft>
              <a:buFont typeface="Arial"/>
              <a:buChar char="•"/>
            </a:pPr>
            <a:r>
              <a:rPr lang="cs-CZ" sz="1600">
                <a:latin typeface="Neue Haas Grotesk Text Pro"/>
                <a:ea typeface="Inter Medium" panose="02000503000000020004" pitchFamily="2" charset="0"/>
                <a:cs typeface="Arial"/>
              </a:rPr>
              <a:t>Povinný subjekt neposkytne informace o majetkových poměrech osoby, která není povinným subjektem, pokud byly získány:</a:t>
            </a:r>
            <a:endParaRPr lang="en-US" sz="1600">
              <a:latin typeface="Neue Haas Grotesk Text Pro"/>
              <a:ea typeface="Inter Medium" panose="02000503000000020004" pitchFamily="2" charset="0"/>
              <a:cs typeface="Arial"/>
            </a:endParaRPr>
          </a:p>
          <a:p>
            <a:pPr>
              <a:lnSpc>
                <a:spcPct val="114999"/>
              </a:lnSpc>
              <a:spcAft>
                <a:spcPts val="800"/>
              </a:spcAft>
            </a:pPr>
            <a:r>
              <a:rPr lang="cs-CZ" sz="1600">
                <a:latin typeface="Neue Haas Grotesk Text Pro" panose="020B0504020202020204" pitchFamily="34" charset="0"/>
                <a:ea typeface="Inter Medium" panose="02000503000000020004" pitchFamily="2" charset="0"/>
                <a:cs typeface="Arial" panose="020B0604020202020204" pitchFamily="34" charset="0"/>
              </a:rPr>
              <a:t>z daňové evidence nebo přiznání, z agend poplatků, důchodového či zdravotního pojištění, ze systému sociálního zabezpečení</a:t>
            </a:r>
            <a:endParaRPr lang="en-US" sz="1600">
              <a:latin typeface="Neue Haas Grotesk Text Pro" panose="020B0504020202020204" pitchFamily="34" charset="0"/>
              <a:ea typeface="Inter Medium" panose="02000503000000020004" pitchFamily="2" charset="0"/>
              <a:cs typeface="Arial" panose="020B0604020202020204" pitchFamily="34" charset="0"/>
            </a:endParaRPr>
          </a:p>
          <a:p>
            <a:pPr marL="285750" indent="-285750">
              <a:spcAft>
                <a:spcPts val="800"/>
              </a:spcAft>
              <a:buFont typeface="Arial"/>
              <a:buChar char="•"/>
            </a:pPr>
            <a:r>
              <a:rPr lang="cs-CZ" sz="1600">
                <a:latin typeface="Neue Haas Grotesk Text Pro"/>
                <a:ea typeface="Inter Medium" panose="02000503000000020004" pitchFamily="2" charset="0"/>
                <a:cs typeface="Arial"/>
              </a:rPr>
              <a:t>Cílem je ochrana důvěrných údajů o majetku třetích osob</a:t>
            </a:r>
            <a:endParaRPr lang="en-US" sz="1600">
              <a:latin typeface="Neue Haas Grotesk Text Pro"/>
              <a:ea typeface="Inter Medium" panose="02000503000000020004" pitchFamily="2" charset="0"/>
              <a:cs typeface="Arial"/>
            </a:endParaRPr>
          </a:p>
          <a:p>
            <a:pPr>
              <a:spcAft>
                <a:spcPts val="800"/>
              </a:spcAft>
            </a:pPr>
            <a:endParaRPr lang="cs-CZ" sz="1600" b="1">
              <a:latin typeface="Neue Haas Grotesk Text Pro"/>
              <a:ea typeface="Inter Medium" panose="02000503000000020004" pitchFamily="2" charset="0"/>
              <a:cs typeface="Arial"/>
            </a:endParaRPr>
          </a:p>
          <a:p>
            <a:pPr>
              <a:spcAft>
                <a:spcPts val="800"/>
              </a:spcAft>
            </a:pPr>
            <a:r>
              <a:rPr lang="cs-CZ" sz="1600" b="1">
                <a:latin typeface="Neue Haas Grotesk Text Pro"/>
                <a:ea typeface="Inter Medium" panose="02000503000000020004" pitchFamily="2" charset="0"/>
                <a:cs typeface="Arial"/>
              </a:rPr>
              <a:t>Podmínky aplikace § 10 </a:t>
            </a:r>
            <a:r>
              <a:rPr lang="cs-CZ" sz="1600" b="1" err="1">
                <a:latin typeface="Neue Haas Grotesk Text Pro"/>
                <a:ea typeface="Inter Medium" panose="02000503000000020004" pitchFamily="2" charset="0"/>
                <a:cs typeface="Arial"/>
              </a:rPr>
              <a:t>InfZ</a:t>
            </a:r>
            <a:r>
              <a:rPr lang="cs-CZ" sz="1600" b="1">
                <a:latin typeface="Neue Haas Grotesk Text Pro"/>
                <a:ea typeface="Inter Medium" panose="02000503000000020004" pitchFamily="2" charset="0"/>
                <a:cs typeface="Arial"/>
              </a:rPr>
              <a:t> – musí být splněny všechny tři:</a:t>
            </a:r>
            <a:endParaRPr lang="en-US" sz="1600">
              <a:latin typeface="Neue Haas Grotesk Text Pro"/>
              <a:ea typeface="Inter Medium" panose="02000503000000020004" pitchFamily="2" charset="0"/>
              <a:cs typeface="Arial"/>
            </a:endParaRPr>
          </a:p>
          <a:p>
            <a:pPr marL="285750" indent="-285750">
              <a:spcAft>
                <a:spcPts val="800"/>
              </a:spcAft>
              <a:buFont typeface="Arial"/>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Jde o majetkové poměry (např. příjmy, dávky, dluhy)</a:t>
            </a:r>
            <a:endParaRPr lang="en-US" sz="1600">
              <a:latin typeface="Neue Haas Grotesk Text Pro" panose="020B0504020202020204" pitchFamily="34" charset="0"/>
              <a:ea typeface="Inter Medium" panose="02000503000000020004" pitchFamily="2" charset="0"/>
              <a:cs typeface="Arial" panose="020B0604020202020204" pitchFamily="34" charset="0"/>
            </a:endParaRPr>
          </a:p>
          <a:p>
            <a:pPr marL="285750" indent="-285750">
              <a:spcAft>
                <a:spcPts val="800"/>
              </a:spcAft>
              <a:buFont typeface="Arial"/>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Osoba není povinným subjektem</a:t>
            </a:r>
            <a:endParaRPr lang="en-US" sz="1600">
              <a:latin typeface="Neue Haas Grotesk Text Pro" panose="020B0504020202020204" pitchFamily="34" charset="0"/>
              <a:ea typeface="Inter Medium" panose="02000503000000020004" pitchFamily="2" charset="0"/>
              <a:cs typeface="Arial" panose="020B0604020202020204" pitchFamily="34" charset="0"/>
            </a:endParaRPr>
          </a:p>
          <a:p>
            <a:pPr marL="285750" indent="-285750">
              <a:spcAft>
                <a:spcPts val="800"/>
              </a:spcAft>
              <a:buFont typeface="Arial"/>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Informace byla získána z daňové, poplatkové nebo sociální agendy</a:t>
            </a:r>
            <a:endParaRPr lang="en-US" sz="1600">
              <a:latin typeface="Neue Haas Grotesk Text Pro" panose="020B0504020202020204" pitchFamily="34" charset="0"/>
              <a:ea typeface="Inter Medium" panose="02000503000000020004" pitchFamily="2" charset="0"/>
              <a:cs typeface="Arial" panose="020B0604020202020204" pitchFamily="34" charset="0"/>
            </a:endParaRPr>
          </a:p>
          <a:p>
            <a:pPr>
              <a:spcAft>
                <a:spcPts val="800"/>
              </a:spcAft>
            </a:pPr>
            <a:endParaRPr lang="cs-CZ" sz="1600">
              <a:latin typeface="Neue Haas Grotesk Text Pro"/>
              <a:ea typeface="Inter Medium" panose="02000503000000020004" pitchFamily="2" charset="0"/>
              <a:cs typeface="Arial"/>
            </a:endParaRPr>
          </a:p>
          <a:p>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68634249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C91CC-57E6-C57B-B7C8-2FBEA8708C5A}"/>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4645BEF7-28C2-C3E3-BEE4-290EFE073381}"/>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627E48C9-B92E-DFB3-5580-DE201D262E7F}"/>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F5AE7C3E-4068-5B5C-0317-AB2D2068EFB8}"/>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6E243C40-CC7B-7BB4-C56A-DACDF2B173AB}"/>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208B675B-DA41-0E54-7CAB-9C7180CA3656}"/>
              </a:ext>
            </a:extLst>
          </p:cNvPr>
          <p:cNvSpPr txBox="1"/>
          <p:nvPr/>
        </p:nvSpPr>
        <p:spPr>
          <a:xfrm>
            <a:off x="227012" y="157847"/>
            <a:ext cx="7974614"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 10 Ochrana důvěrnosti majetkových poměrů</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9B8E35C5-42E9-452A-1B88-511CBB4E7AA1}"/>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B66DBE7A-DEF5-126E-3A50-046146EE282F}"/>
              </a:ext>
            </a:extLst>
          </p:cNvPr>
          <p:cNvSpPr txBox="1"/>
          <p:nvPr/>
        </p:nvSpPr>
        <p:spPr>
          <a:xfrm>
            <a:off x="227012" y="873125"/>
            <a:ext cx="11571727" cy="3174202"/>
          </a:xfrm>
          <a:prstGeom prst="rect">
            <a:avLst/>
          </a:prstGeom>
          <a:noFill/>
        </p:spPr>
        <p:txBody>
          <a:bodyPr wrap="square" lIns="91440" tIns="45720" rIns="91440" bIns="45720" rtlCol="0" anchor="t">
            <a:spAutoFit/>
          </a:bodyPr>
          <a:lstStyle/>
          <a:p>
            <a:pPr>
              <a:lnSpc>
                <a:spcPct val="115000"/>
              </a:lnSpc>
              <a:spcAft>
                <a:spcPts val="800"/>
              </a:spcAft>
            </a:pPr>
            <a:endParaRPr lang="cs-CZ" sz="1600" b="1" kern="100">
              <a:effectLst/>
              <a:latin typeface="Neue Haas Grotesk Text Pro"/>
              <a:ea typeface="Aptos" panose="020B0004020202020204" pitchFamily="34" charset="0"/>
              <a:cs typeface="Times New Roman" panose="02020603050405020304" pitchFamily="18" charset="0"/>
            </a:endParaRPr>
          </a:p>
          <a:p>
            <a:pPr marL="342900" indent="-342900">
              <a:lnSpc>
                <a:spcPct val="115000"/>
              </a:lnSpc>
              <a:spcAft>
                <a:spcPts val="800"/>
              </a:spcAft>
              <a:buFont typeface="Arial" panose="020B0604020202020204" pitchFamily="34" charset="0"/>
              <a:buChar char="•"/>
            </a:pPr>
            <a:r>
              <a:rPr lang="cs-CZ" sz="1600" b="1" kern="100">
                <a:latin typeface="Neue Haas Grotesk Text Pro"/>
                <a:ea typeface="Inter Medium" panose="02000503000000020004" pitchFamily="2" charset="0"/>
                <a:cs typeface="Times New Roman"/>
              </a:rPr>
              <a:t>Výjimka: </a:t>
            </a:r>
            <a:r>
              <a:rPr lang="cs-CZ" sz="1600" kern="100">
                <a:latin typeface="Neue Haas Grotesk Text Pro"/>
                <a:ea typeface="Inter Medium" panose="02000503000000020004" pitchFamily="2" charset="0"/>
                <a:cs typeface="Times New Roman"/>
              </a:rPr>
              <a:t>pokud jde o veřejné prostředky → použije se § 8b a § 9 odst. 2 </a:t>
            </a:r>
            <a:r>
              <a:rPr lang="cs-CZ" sz="1600" kern="100" err="1">
                <a:latin typeface="Neue Haas Grotesk Text Pro"/>
                <a:ea typeface="Inter Medium" panose="02000503000000020004" pitchFamily="2" charset="0"/>
                <a:cs typeface="Times New Roman"/>
              </a:rPr>
              <a:t>InfZ</a:t>
            </a:r>
            <a:endParaRPr lang="cs-CZ" sz="1600" kern="100">
              <a:latin typeface="Neue Haas Grotesk Text Pro"/>
              <a:ea typeface="Inter Medium" panose="02000503000000020004" pitchFamily="2" charset="0"/>
              <a:cs typeface="Times New Roman"/>
            </a:endParaRPr>
          </a:p>
          <a:p>
            <a:pPr marL="285750" indent="-285750">
              <a:spcAft>
                <a:spcPts val="800"/>
              </a:spcAft>
              <a:buFont typeface="Arial,Sans-Serif" panose="020B0604020202020204" pitchFamily="34" charset="0"/>
              <a:buChar char="•"/>
            </a:pPr>
            <a:r>
              <a:rPr lang="cs-CZ" sz="1600" kern="100">
                <a:latin typeface="Neue Haas Grotesk Text Pro"/>
                <a:ea typeface="Inter Medium" panose="02000503000000020004" pitchFamily="2" charset="0"/>
                <a:cs typeface="Times New Roman"/>
              </a:rPr>
              <a:t>použití tohoto ustanovení je výhradně restriktivní</a:t>
            </a:r>
            <a:endParaRPr lang="en-US" sz="1600" kern="100">
              <a:latin typeface="Neue Haas Grotesk Text Pro"/>
              <a:ea typeface="Inter Medium" panose="02000503000000020004" pitchFamily="2" charset="0"/>
              <a:cs typeface="Times New Roman"/>
            </a:endParaRPr>
          </a:p>
          <a:p>
            <a:pPr marL="285750" indent="-285750">
              <a:spcAft>
                <a:spcPts val="800"/>
              </a:spcAft>
              <a:buFont typeface="Arial,Sans-Serif" panose="020B0604020202020204" pitchFamily="34" charset="0"/>
              <a:buChar char="•"/>
            </a:pPr>
            <a:r>
              <a:rPr lang="cs-CZ" sz="1600" kern="100">
                <a:latin typeface="Neue Haas Grotesk Text Pro"/>
                <a:ea typeface="Inter Medium" panose="02000503000000020004" pitchFamily="2" charset="0"/>
                <a:cs typeface="Times New Roman"/>
              </a:rPr>
              <a:t>má subsidiární povahu vůči § 8b (přednost má transparentnost veřejných výdajů)</a:t>
            </a:r>
            <a:endParaRPr lang="en-US" sz="1600" kern="100">
              <a:latin typeface="Neue Haas Grotesk Text Pro"/>
              <a:ea typeface="Inter Medium" panose="02000503000000020004" pitchFamily="2" charset="0"/>
              <a:cs typeface="Times New Roman"/>
            </a:endParaRPr>
          </a:p>
          <a:p>
            <a:pPr marL="285750" indent="-285750">
              <a:spcAft>
                <a:spcPts val="800"/>
              </a:spcAft>
              <a:buFont typeface="Arial,Sans-Serif" panose="020B0604020202020204" pitchFamily="34" charset="0"/>
              <a:buChar char="•"/>
            </a:pPr>
            <a:r>
              <a:rPr lang="cs-CZ" sz="1600" kern="100">
                <a:latin typeface="Neue Haas Grotesk Text Pro"/>
                <a:ea typeface="Inter Medium" panose="02000503000000020004" pitchFamily="2" charset="0"/>
                <a:cs typeface="Times New Roman"/>
              </a:rPr>
              <a:t>rozhodnutí o odmítnutí musí být řádně odůvodněno: označení konkrétního právního předpisu, přesná agenda, z níž byla informace získána, konkrétní obsah informace</a:t>
            </a:r>
            <a:endParaRPr lang="en-US" sz="1600" kern="100">
              <a:latin typeface="Neue Haas Grotesk Text Pro"/>
              <a:ea typeface="Inter Medium" panose="02000503000000020004" pitchFamily="2" charset="0"/>
              <a:cs typeface="Times New Roman"/>
            </a:endParaRPr>
          </a:p>
          <a:p>
            <a:pPr marL="342900" indent="-342900">
              <a:lnSpc>
                <a:spcPct val="114999"/>
              </a:lnSpc>
              <a:spcAft>
                <a:spcPts val="800"/>
              </a:spcAft>
              <a:buFont typeface="Arial" panose="020B0604020202020204" pitchFamily="34" charset="0"/>
              <a:buChar char="•"/>
            </a:pP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342900" indent="-342900">
              <a:lnSpc>
                <a:spcPct val="114999"/>
              </a:lnSpc>
              <a:spcAft>
                <a:spcPts val="800"/>
              </a:spcAft>
              <a:buFont typeface="Arial" panose="020B0604020202020204" pitchFamily="34" charset="0"/>
              <a:buChar char="•"/>
            </a:pPr>
            <a:endParaRPr lang="cs-CZ" sz="1600" b="1" kern="100">
              <a:latin typeface="Neue Haas Grotesk Text Pro" panose="020B0504020202020204" pitchFamily="34" charset="0"/>
              <a:ea typeface="Inter Medium" panose="02000503000000020004" pitchFamily="2" charset="0"/>
              <a:cs typeface="Times New Roman" panose="02020603050405020304" pitchFamily="18" charset="0"/>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185051161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AB7D1-9DBF-DD5C-A3C9-4CC83D7E9183}"/>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DC7721E8-926D-96BA-1988-725C8DE5B320}"/>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73102DFB-F455-EE63-2FCF-EC4AE0CE1176}"/>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563C622E-5CDF-7889-B319-05032B258DAB}"/>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CDDAA578-FBDB-F025-B281-8ED2D096F86F}"/>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613AB00A-8EBA-71F3-0926-E9C92B17950D}"/>
              </a:ext>
            </a:extLst>
          </p:cNvPr>
          <p:cNvSpPr txBox="1"/>
          <p:nvPr/>
        </p:nvSpPr>
        <p:spPr>
          <a:xfrm>
            <a:off x="227012" y="157847"/>
            <a:ext cx="7974614"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 10 Ochrana důvěrnosti majetkových poměrů</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911CBA9F-F79A-7F06-88F4-B73F137F2A68}"/>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94C4E74A-B992-997D-2EA9-51113C3CACFA}"/>
              </a:ext>
            </a:extLst>
          </p:cNvPr>
          <p:cNvSpPr txBox="1"/>
          <p:nvPr/>
        </p:nvSpPr>
        <p:spPr>
          <a:xfrm>
            <a:off x="227012" y="873125"/>
            <a:ext cx="11571727" cy="7565148"/>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latin typeface="Neue Haas Grotesk Text Pro"/>
                <a:ea typeface="Inter Medium" panose="02000503000000020004" pitchFamily="2" charset="0"/>
                <a:cs typeface="Times New Roman"/>
              </a:rPr>
              <a:t>Výklad pojmu „majetkové poměry“ (§ 10 </a:t>
            </a:r>
            <a:r>
              <a:rPr lang="cs-CZ" sz="1600" b="1" kern="100" err="1">
                <a:latin typeface="Neue Haas Grotesk Text Pro"/>
                <a:ea typeface="Inter Medium" panose="02000503000000020004" pitchFamily="2" charset="0"/>
                <a:cs typeface="Times New Roman"/>
              </a:rPr>
              <a:t>InfZ</a:t>
            </a:r>
            <a:r>
              <a:rPr lang="cs-CZ" sz="1600" b="1" kern="100">
                <a:latin typeface="Neue Haas Grotesk Text Pro"/>
                <a:ea typeface="Inter Medium" panose="02000503000000020004" pitchFamily="2" charset="0"/>
                <a:cs typeface="Times New Roman"/>
              </a:rPr>
              <a:t>)</a:t>
            </a:r>
            <a:endParaRPr lang="cs-CZ" sz="1600" kern="100">
              <a:latin typeface="Neue Haas Grotesk Text Pro"/>
              <a:ea typeface="Inter Medium" panose="02000503000000020004" pitchFamily="2" charset="0"/>
              <a:cs typeface="Times New Roman"/>
            </a:endParaRP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Informace o </a:t>
            </a:r>
            <a:r>
              <a:rPr lang="cs-CZ" sz="1600" b="1" kern="100">
                <a:latin typeface="Neue Haas Grotesk Text Pro"/>
                <a:ea typeface="Inter Medium" panose="02000503000000020004" pitchFamily="2" charset="0"/>
                <a:cs typeface="Times New Roman"/>
              </a:rPr>
              <a:t>majetkových poměrech osoby</a:t>
            </a:r>
            <a:r>
              <a:rPr lang="cs-CZ" sz="1600" kern="100">
                <a:latin typeface="Neue Haas Grotesk Text Pro"/>
                <a:ea typeface="Inter Medium" panose="02000503000000020004" pitchFamily="2" charset="0"/>
                <a:cs typeface="Times New Roman"/>
              </a:rPr>
              <a:t>, která není povinným subjektem, a která byla získána ze zákonů o daních, pojištění nebo sociálním zabezpečení, se neposkytují </a:t>
            </a:r>
            <a:endParaRPr lang="en-US" sz="1600" kern="100">
              <a:latin typeface="Neue Haas Grotesk Text Pro"/>
              <a:ea typeface="Inter Medium" panose="02000503000000020004" pitchFamily="2" charset="0"/>
              <a:cs typeface="Times New Roman"/>
            </a:endParaRPr>
          </a:p>
          <a:p>
            <a:pPr algn="just">
              <a:lnSpc>
                <a:spcPct val="114999"/>
              </a:lnSpc>
              <a:spcAft>
                <a:spcPts val="800"/>
              </a:spcAft>
            </a:pPr>
            <a:endParaRPr lang="cs-CZ" sz="1600" b="1" kern="100">
              <a:latin typeface="Neue Haas Grotesk Text Pro"/>
              <a:ea typeface="Inter Medium" panose="02000503000000020004" pitchFamily="2" charset="0"/>
              <a:cs typeface="Times New Roman"/>
            </a:endParaRPr>
          </a:p>
          <a:p>
            <a:pPr algn="just">
              <a:lnSpc>
                <a:spcPct val="114999"/>
              </a:lnSpc>
              <a:spcAft>
                <a:spcPts val="800"/>
              </a:spcAft>
            </a:pPr>
            <a:r>
              <a:rPr lang="cs-CZ" sz="1600" b="1" kern="100">
                <a:latin typeface="Neue Haas Grotesk Text Pro"/>
                <a:ea typeface="Inter Medium" panose="02000503000000020004" pitchFamily="2" charset="0"/>
                <a:cs typeface="Times New Roman"/>
              </a:rPr>
              <a:t>Majetkové poměry dle judikatury zahrnují zejména:</a:t>
            </a:r>
            <a:endParaRPr lang="en-US" sz="1600" b="1" kern="100">
              <a:latin typeface="Neue Haas Grotesk Text Pro"/>
              <a:ea typeface="Inter Medium" panose="02000503000000020004" pitchFamily="2" charset="0"/>
              <a:cs typeface="Times New Roman"/>
            </a:endParaRP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příjmy (peněžité i naturální)</a:t>
            </a:r>
            <a:endParaRPr lang="en-US" sz="1600" kern="100">
              <a:latin typeface="Neue Haas Grotesk Text Pro"/>
              <a:ea typeface="Inter Medium" panose="02000503000000020004" pitchFamily="2" charset="0"/>
              <a:cs typeface="Times New Roman"/>
            </a:endParaRP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vlastnictví bytů, domů, pozemků a dalších nemovitostí</a:t>
            </a:r>
            <a:endParaRPr lang="en-US" sz="1600" kern="100">
              <a:latin typeface="Neue Haas Grotesk Text Pro"/>
              <a:ea typeface="Inter Medium" panose="02000503000000020004" pitchFamily="2" charset="0"/>
              <a:cs typeface="Times New Roman"/>
            </a:endParaRP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peněžní prostředky, pohledávky, majetková práva</a:t>
            </a:r>
            <a:endParaRPr lang="en-US" sz="1600" kern="100">
              <a:latin typeface="Neue Haas Grotesk Text Pro"/>
              <a:ea typeface="Inter Medium" panose="02000503000000020004" pitchFamily="2" charset="0"/>
              <a:cs typeface="Times New Roman"/>
            </a:endParaRP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závazky (dluhy), bez ohledu na to, zda vůči státu nebo soukromým osobám</a:t>
            </a:r>
            <a:endParaRPr lang="en-US" sz="1600" kern="100">
              <a:latin typeface="Neue Haas Grotesk Text Pro"/>
              <a:ea typeface="Inter Medium" panose="02000503000000020004" pitchFamily="2" charset="0"/>
              <a:cs typeface="Times New Roman"/>
            </a:endParaRP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Rozsudek NSS č. j. 5 As 53/2007-86</a:t>
            </a:r>
            <a:endParaRPr lang="en-US" sz="1600" kern="100">
              <a:latin typeface="Neue Haas Grotesk Text Pro"/>
              <a:ea typeface="Inter Medium" panose="02000503000000020004" pitchFamily="2" charset="0"/>
              <a:cs typeface="Times New Roman"/>
            </a:endParaRPr>
          </a:p>
          <a:p>
            <a:pPr algn="just">
              <a:lnSpc>
                <a:spcPct val="114999"/>
              </a:lnSpc>
              <a:spcAft>
                <a:spcPts val="800"/>
              </a:spcAft>
            </a:pPr>
            <a:endParaRPr lang="cs-CZ" sz="1600" b="1" kern="100">
              <a:latin typeface="Neue Haas Grotesk Text Pro"/>
              <a:ea typeface="Inter Medium" panose="02000503000000020004" pitchFamily="2" charset="0"/>
              <a:cs typeface="Times New Roman"/>
            </a:endParaRPr>
          </a:p>
          <a:p>
            <a:pPr algn="just">
              <a:lnSpc>
                <a:spcPct val="114999"/>
              </a:lnSpc>
              <a:spcAft>
                <a:spcPts val="800"/>
              </a:spcAft>
            </a:pPr>
            <a:r>
              <a:rPr lang="cs-CZ" sz="1600" b="1" kern="100">
                <a:latin typeface="Neue Haas Grotesk Text Pro"/>
                <a:ea typeface="Inter Medium" panose="02000503000000020004" pitchFamily="2" charset="0"/>
                <a:cs typeface="Times New Roman"/>
              </a:rPr>
              <a:t>Povinný subjekt musí individuálně posoudit:</a:t>
            </a:r>
            <a:endParaRPr lang="en-US" sz="1600" b="1" kern="100">
              <a:latin typeface="Neue Haas Grotesk Text Pro"/>
              <a:ea typeface="Inter Medium" panose="02000503000000020004" pitchFamily="2" charset="0"/>
              <a:cs typeface="Times New Roman"/>
            </a:endParaRP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zda má informace dostatečně vypovídající charakter o majetkových poměrech</a:t>
            </a:r>
            <a:endParaRPr lang="en-US" sz="1600" kern="100">
              <a:latin typeface="Neue Haas Grotesk Text Pro"/>
              <a:ea typeface="Inter Medium" panose="02000503000000020004" pitchFamily="2" charset="0"/>
              <a:cs typeface="Times New Roman"/>
            </a:endParaRP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např. z výše daně z příjmů lze odvodit výši příjmů</a:t>
            </a:r>
            <a:endParaRPr lang="en-US" sz="1600" kern="100">
              <a:latin typeface="Neue Haas Grotesk Text Pro"/>
              <a:ea typeface="Inter Medium" panose="02000503000000020004" pitchFamily="2" charset="0"/>
              <a:cs typeface="Times New Roman"/>
            </a:endParaRP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z údaje o úhradě daně z nemovitosti lze zjistit vlastnictví a přibližnou hodnotu nemovitosti</a:t>
            </a:r>
            <a:endParaRPr lang="en-US" sz="1600" kern="100">
              <a:latin typeface="Neue Haas Grotesk Text Pro"/>
              <a:ea typeface="Inter Medium" panose="02000503000000020004" pitchFamily="2" charset="0"/>
              <a:cs typeface="Times New Roman"/>
            </a:endParaRPr>
          </a:p>
          <a:p>
            <a:pPr>
              <a:lnSpc>
                <a:spcPct val="114999"/>
              </a:lnSpc>
              <a:spcAft>
                <a:spcPts val="800"/>
              </a:spcAft>
            </a:pPr>
            <a:endParaRPr lang="cs-CZ" sz="1600" b="1" kern="100">
              <a:latin typeface="Neue Haas Grotesk Text Pro"/>
              <a:ea typeface="Inter Medium" panose="02000503000000020004" pitchFamily="2" charset="0"/>
              <a:cs typeface="Times New Roman"/>
            </a:endParaRPr>
          </a:p>
          <a:p>
            <a:pPr marL="342900" indent="-342900">
              <a:lnSpc>
                <a:spcPct val="114999"/>
              </a:lnSpc>
              <a:spcAft>
                <a:spcPts val="800"/>
              </a:spcAft>
              <a:buFont typeface="Arial" panose="020B0604020202020204" pitchFamily="34" charset="0"/>
              <a:buChar char="•"/>
            </a:pPr>
            <a:endParaRPr lang="cs-CZ" sz="1600" b="1"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342900" indent="-342900">
              <a:lnSpc>
                <a:spcPct val="114999"/>
              </a:lnSpc>
              <a:spcAft>
                <a:spcPts val="800"/>
              </a:spcAft>
              <a:buFont typeface="Arial" panose="020B0604020202020204" pitchFamily="34" charset="0"/>
              <a:buChar char="•"/>
            </a:pP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342900" indent="-342900">
              <a:lnSpc>
                <a:spcPct val="114999"/>
              </a:lnSpc>
              <a:spcAft>
                <a:spcPts val="800"/>
              </a:spcAft>
              <a:buFont typeface="Arial" panose="020B0604020202020204" pitchFamily="34" charset="0"/>
              <a:buChar char="•"/>
            </a:pPr>
            <a:endParaRPr lang="cs-CZ" sz="1600" b="1" kern="100">
              <a:latin typeface="Neue Haas Grotesk Text Pro" panose="020B0504020202020204" pitchFamily="34" charset="0"/>
              <a:ea typeface="Inter Medium" panose="02000503000000020004" pitchFamily="2" charset="0"/>
              <a:cs typeface="Times New Roman" panose="02020603050405020304" pitchFamily="18" charset="0"/>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196787044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56B5E-1136-FADA-D5D7-3F6E45A18E0D}"/>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964BBE6F-96FB-DEE9-7053-8700265EAD92}"/>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E2BA21D8-B0E6-7ABC-C166-B4869438365A}"/>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BE18BA24-C892-B1A1-9581-24026CBF2074}"/>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491CD67C-3F94-73E3-FF75-9902CB32E30A}"/>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12B9B46F-481F-D554-88D4-65758A6F1A92}"/>
              </a:ext>
            </a:extLst>
          </p:cNvPr>
          <p:cNvSpPr txBox="1"/>
          <p:nvPr/>
        </p:nvSpPr>
        <p:spPr>
          <a:xfrm>
            <a:off x="227012" y="157847"/>
            <a:ext cx="7974614"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 10 Ochrana důvěrnosti majetkových poměrů</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C0541FCD-8701-0FA7-3563-F010909234AA}"/>
              </a:ext>
            </a:extLst>
          </p:cNvPr>
          <p:cNvPicPr>
            <a:picLocks noChangeAspect="1"/>
          </p:cNvPicPr>
          <p:nvPr/>
        </p:nvPicPr>
        <p:blipFill>
          <a:blip r:embed="rId3"/>
          <a:stretch>
            <a:fillRect/>
          </a:stretch>
        </p:blipFill>
        <p:spPr>
          <a:xfrm>
            <a:off x="11324403" y="155815"/>
            <a:ext cx="640585" cy="339757"/>
          </a:xfrm>
          <a:prstGeom prst="rect">
            <a:avLst/>
          </a:prstGeom>
        </p:spPr>
      </p:pic>
    </p:spTree>
    <p:extLst>
      <p:ext uri="{BB962C8B-B14F-4D97-AF65-F5344CB8AC3E}">
        <p14:creationId xmlns:p14="http://schemas.microsoft.com/office/powerpoint/2010/main" val="236040064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délník 2">
            <a:extLst>
              <a:ext uri="{FF2B5EF4-FFF2-40B4-BE49-F238E27FC236}">
                <a16:creationId xmlns:a16="http://schemas.microsoft.com/office/drawing/2014/main" id="{F6E50490-5029-3CF8-A85F-83BACE15C4E4}"/>
              </a:ext>
            </a:extLst>
          </p:cNvPr>
          <p:cNvSpPr/>
          <p:nvPr/>
        </p:nvSpPr>
        <p:spPr>
          <a:xfrm>
            <a:off x="-2" y="584200"/>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A349D96B-52F5-C29D-2B98-1CAF04508D4F}"/>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0C17CD53-8FDB-828D-8F91-9C251C80461B}"/>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AB8F0A8E-607D-B869-3995-E6FED2E51B52}"/>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19" name="TextovéPole 4">
            <a:extLst>
              <a:ext uri="{FF2B5EF4-FFF2-40B4-BE49-F238E27FC236}">
                <a16:creationId xmlns:a16="http://schemas.microsoft.com/office/drawing/2014/main" id="{E0A06783-4C38-B444-12BF-BF3EE17A3F0C}"/>
              </a:ext>
            </a:extLst>
          </p:cNvPr>
          <p:cNvSpPr txBox="1"/>
          <p:nvPr/>
        </p:nvSpPr>
        <p:spPr>
          <a:xfrm>
            <a:off x="6228913" y="6362427"/>
            <a:ext cx="2239851" cy="276999"/>
          </a:xfrm>
          <a:prstGeom prst="rect">
            <a:avLst/>
          </a:prstGeom>
          <a:noFill/>
        </p:spPr>
        <p:txBody>
          <a:bodyPr wrap="square" rtlCol="0">
            <a:spAutoFit/>
          </a:bodyPr>
          <a:lstStyle/>
          <a:p>
            <a:pPr>
              <a:buSzPct val="100000"/>
            </a:pPr>
            <a:r>
              <a:rPr lang="cs-CZ" sz="1200" kern="100">
                <a:effectLst/>
                <a:latin typeface="Neue Haas Grotesk Text Pro" panose="020B0504020202020204" pitchFamily="34" charset="-18"/>
                <a:ea typeface="Aptos" panose="020B0004020202020204" pitchFamily="34" charset="0"/>
                <a:cs typeface="Times New Roman" panose="02020603050405020304" pitchFamily="18" charset="0"/>
              </a:rPr>
              <a:t>popisek</a:t>
            </a:r>
            <a:endParaRPr lang="cs-CZ" sz="1200">
              <a:latin typeface="Neue Haas Grotesk Text Pro" panose="020B0504020202020204" pitchFamily="34" charset="0"/>
              <a:ea typeface="Inter Medium" panose="02000503000000020004" pitchFamily="2" charset="0"/>
              <a:cs typeface="Arial" panose="020B0604020202020204" pitchFamily="34" charset="0"/>
            </a:endParaRPr>
          </a:p>
        </p:txBody>
      </p:sp>
      <p:sp>
        <p:nvSpPr>
          <p:cNvPr id="3" name="TextovéPole 4">
            <a:extLst>
              <a:ext uri="{FF2B5EF4-FFF2-40B4-BE49-F238E27FC236}">
                <a16:creationId xmlns:a16="http://schemas.microsoft.com/office/drawing/2014/main" id="{AF50E5CA-2254-04BD-2B88-816825F9AFEB}"/>
              </a:ext>
            </a:extLst>
          </p:cNvPr>
          <p:cNvSpPr txBox="1"/>
          <p:nvPr/>
        </p:nvSpPr>
        <p:spPr>
          <a:xfrm>
            <a:off x="227013" y="6362427"/>
            <a:ext cx="2239851" cy="276999"/>
          </a:xfrm>
          <a:prstGeom prst="rect">
            <a:avLst/>
          </a:prstGeom>
          <a:noFill/>
        </p:spPr>
        <p:txBody>
          <a:bodyPr wrap="square" rtlCol="0">
            <a:spAutoFit/>
          </a:bodyPr>
          <a:lstStyle/>
          <a:p>
            <a:pPr>
              <a:buSzPct val="100000"/>
            </a:pPr>
            <a:r>
              <a:rPr lang="cs-CZ" sz="1200" kern="100">
                <a:effectLst/>
                <a:latin typeface="Neue Haas Grotesk Text Pro" panose="020B0504020202020204" pitchFamily="34" charset="-18"/>
                <a:ea typeface="Aptos" panose="020B0004020202020204" pitchFamily="34" charset="0"/>
                <a:cs typeface="Times New Roman" panose="02020603050405020304" pitchFamily="18" charset="0"/>
              </a:rPr>
              <a:t>popisek</a:t>
            </a:r>
            <a:endParaRPr lang="cs-CZ" sz="1200">
              <a:latin typeface="Neue Haas Grotesk Text Pro" panose="020B0504020202020204" pitchFamily="34" charset="0"/>
              <a:ea typeface="Inter Medium" panose="02000503000000020004" pitchFamily="2" charset="0"/>
              <a:cs typeface="Arial" panose="020B0604020202020204" pitchFamily="34" charset="0"/>
            </a:endParaRPr>
          </a:p>
        </p:txBody>
      </p:sp>
      <p:sp>
        <p:nvSpPr>
          <p:cNvPr id="4" name="Rectangle 3">
            <a:extLst>
              <a:ext uri="{FF2B5EF4-FFF2-40B4-BE49-F238E27FC236}">
                <a16:creationId xmlns:a16="http://schemas.microsoft.com/office/drawing/2014/main" id="{3A441210-3C60-91A9-F84B-CE43996EE882}"/>
              </a:ext>
            </a:extLst>
          </p:cNvPr>
          <p:cNvSpPr/>
          <p:nvPr/>
        </p:nvSpPr>
        <p:spPr>
          <a:xfrm>
            <a:off x="227012" y="873124"/>
            <a:ext cx="5745495" cy="5400679"/>
          </a:xfrm>
          <a:prstGeom prst="rect">
            <a:avLst/>
          </a:prstGeom>
          <a:solidFill>
            <a:srgbClr val="13A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600">
              <a:latin typeface="Neue Haas Grotesk Text Pro" panose="020B0504020202020204" pitchFamily="34" charset="-18"/>
            </a:endParaRPr>
          </a:p>
        </p:txBody>
      </p:sp>
      <p:sp>
        <p:nvSpPr>
          <p:cNvPr id="5" name="TextovéPole 20">
            <a:extLst>
              <a:ext uri="{FF2B5EF4-FFF2-40B4-BE49-F238E27FC236}">
                <a16:creationId xmlns:a16="http://schemas.microsoft.com/office/drawing/2014/main" id="{94DCC69F-0699-42A0-2C2C-9BC175EEA7E2}"/>
              </a:ext>
            </a:extLst>
          </p:cNvPr>
          <p:cNvSpPr txBox="1"/>
          <p:nvPr/>
        </p:nvSpPr>
        <p:spPr>
          <a:xfrm>
            <a:off x="227012" y="139486"/>
            <a:ext cx="6817843" cy="369332"/>
          </a:xfrm>
          <a:prstGeom prst="rect">
            <a:avLst/>
          </a:prstGeom>
          <a:noFill/>
        </p:spPr>
        <p:txBody>
          <a:bodyPr wrap="square" rtlCol="0">
            <a:spAutoFit/>
          </a:bodyPr>
          <a:lstStyle/>
          <a:p>
            <a:r>
              <a:rPr lang="cs-CZ" b="1">
                <a:solidFill>
                  <a:schemeClr val="bg1"/>
                </a:solidFill>
                <a:latin typeface="Neue Haas Grotesk Text Pro" panose="020B0504020202020204" pitchFamily="34" charset="-18"/>
                <a:cs typeface="Ema SemiBold" pitchFamily="2" charset="0"/>
              </a:rPr>
              <a:t>Název oddílu</a:t>
            </a:r>
          </a:p>
        </p:txBody>
      </p:sp>
      <p:sp>
        <p:nvSpPr>
          <p:cNvPr id="8" name="Rectangle 7">
            <a:extLst>
              <a:ext uri="{FF2B5EF4-FFF2-40B4-BE49-F238E27FC236}">
                <a16:creationId xmlns:a16="http://schemas.microsoft.com/office/drawing/2014/main" id="{237EEA61-551E-8643-DEA8-F18BDF02705C}"/>
              </a:ext>
            </a:extLst>
          </p:cNvPr>
          <p:cNvSpPr/>
          <p:nvPr/>
        </p:nvSpPr>
        <p:spPr>
          <a:xfrm>
            <a:off x="6228913" y="873124"/>
            <a:ext cx="5745495" cy="5400679"/>
          </a:xfrm>
          <a:prstGeom prst="rect">
            <a:avLst/>
          </a:prstGeom>
          <a:solidFill>
            <a:srgbClr val="13A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600">
              <a:latin typeface="Neue Haas Grotesk Text Pro" panose="020B0504020202020204" pitchFamily="34" charset="-18"/>
            </a:endParaRPr>
          </a:p>
        </p:txBody>
      </p:sp>
      <p:pic>
        <p:nvPicPr>
          <p:cNvPr id="6" name="Obrázek 5">
            <a:extLst>
              <a:ext uri="{FF2B5EF4-FFF2-40B4-BE49-F238E27FC236}">
                <a16:creationId xmlns:a16="http://schemas.microsoft.com/office/drawing/2014/main" id="{4088EB6E-5DC9-54BC-826C-E9F45127E975}"/>
              </a:ext>
            </a:extLst>
          </p:cNvPr>
          <p:cNvPicPr>
            <a:picLocks noChangeAspect="1"/>
          </p:cNvPicPr>
          <p:nvPr/>
        </p:nvPicPr>
        <p:blipFill>
          <a:blip r:embed="rId3"/>
          <a:stretch>
            <a:fillRect/>
          </a:stretch>
        </p:blipFill>
        <p:spPr>
          <a:xfrm>
            <a:off x="11324403" y="155815"/>
            <a:ext cx="640585" cy="339757"/>
          </a:xfrm>
          <a:prstGeom prst="rect">
            <a:avLst/>
          </a:prstGeom>
        </p:spPr>
      </p:pic>
    </p:spTree>
    <p:extLst>
      <p:ext uri="{BB962C8B-B14F-4D97-AF65-F5344CB8AC3E}">
        <p14:creationId xmlns:p14="http://schemas.microsoft.com/office/powerpoint/2010/main" val="35047916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délník 2">
            <a:extLst>
              <a:ext uri="{FF2B5EF4-FFF2-40B4-BE49-F238E27FC236}">
                <a16:creationId xmlns:a16="http://schemas.microsoft.com/office/drawing/2014/main" id="{F6E50490-5029-3CF8-A85F-83BACE15C4E4}"/>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A349D96B-52F5-C29D-2B98-1CAF04508D4F}"/>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0C17CD53-8FDB-828D-8F91-9C251C80461B}"/>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AB8F0A8E-607D-B869-3995-E6FED2E51B52}"/>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3" name="Rectangle 2">
            <a:extLst>
              <a:ext uri="{FF2B5EF4-FFF2-40B4-BE49-F238E27FC236}">
                <a16:creationId xmlns:a16="http://schemas.microsoft.com/office/drawing/2014/main" id="{82741CBD-C012-8C1F-5CE2-E52B86C481D3}"/>
              </a:ext>
            </a:extLst>
          </p:cNvPr>
          <p:cNvSpPr/>
          <p:nvPr/>
        </p:nvSpPr>
        <p:spPr>
          <a:xfrm>
            <a:off x="227013" y="873124"/>
            <a:ext cx="11737975" cy="5400679"/>
          </a:xfrm>
          <a:prstGeom prst="rect">
            <a:avLst/>
          </a:prstGeom>
          <a:solidFill>
            <a:srgbClr val="13A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Z" sz="1600">
              <a:latin typeface="Neue Haas Grotesk Text Pro" panose="020B0504020202020204" pitchFamily="34" charset="-18"/>
            </a:endParaRPr>
          </a:p>
        </p:txBody>
      </p:sp>
      <p:sp>
        <p:nvSpPr>
          <p:cNvPr id="4" name="TextovéPole 4">
            <a:extLst>
              <a:ext uri="{FF2B5EF4-FFF2-40B4-BE49-F238E27FC236}">
                <a16:creationId xmlns:a16="http://schemas.microsoft.com/office/drawing/2014/main" id="{18D9C75A-419F-C023-4BC6-1FD92BB9935E}"/>
              </a:ext>
            </a:extLst>
          </p:cNvPr>
          <p:cNvSpPr txBox="1"/>
          <p:nvPr/>
        </p:nvSpPr>
        <p:spPr>
          <a:xfrm>
            <a:off x="227013" y="6362427"/>
            <a:ext cx="2239851" cy="276999"/>
          </a:xfrm>
          <a:prstGeom prst="rect">
            <a:avLst/>
          </a:prstGeom>
          <a:noFill/>
        </p:spPr>
        <p:txBody>
          <a:bodyPr wrap="square" rtlCol="0">
            <a:spAutoFit/>
          </a:bodyPr>
          <a:lstStyle/>
          <a:p>
            <a:pPr>
              <a:buSzPct val="100000"/>
            </a:pPr>
            <a:r>
              <a:rPr lang="cs-CZ" sz="1200" kern="100">
                <a:latin typeface="Neue Haas Grotesk Text Pro" panose="020B0504020202020204" pitchFamily="34" charset="-18"/>
                <a:ea typeface="Aptos" panose="020B0004020202020204" pitchFamily="34" charset="0"/>
                <a:cs typeface="Times New Roman" panose="02020603050405020304" pitchFamily="18" charset="0"/>
              </a:rPr>
              <a:t>P</a:t>
            </a:r>
            <a:r>
              <a:rPr lang="cs-CZ" sz="1200" kern="100">
                <a:effectLst/>
                <a:latin typeface="Neue Haas Grotesk Text Pro" panose="020B0504020202020204" pitchFamily="34" charset="-18"/>
                <a:ea typeface="Aptos" panose="020B0004020202020204" pitchFamily="34" charset="0"/>
                <a:cs typeface="Times New Roman" panose="02020603050405020304" pitchFamily="18" charset="0"/>
              </a:rPr>
              <a:t>opisek</a:t>
            </a:r>
            <a:endParaRPr lang="cs-CZ" sz="1200">
              <a:latin typeface="Neue Haas Grotesk Text Pro" panose="020B0504020202020204" pitchFamily="34" charset="0"/>
              <a:ea typeface="Inter Medium" panose="02000503000000020004" pitchFamily="2" charset="0"/>
              <a:cs typeface="Arial" panose="020B0604020202020204" pitchFamily="34" charset="0"/>
            </a:endParaRPr>
          </a:p>
        </p:txBody>
      </p:sp>
      <p:sp>
        <p:nvSpPr>
          <p:cNvPr id="6" name="TextovéPole 20">
            <a:extLst>
              <a:ext uri="{FF2B5EF4-FFF2-40B4-BE49-F238E27FC236}">
                <a16:creationId xmlns:a16="http://schemas.microsoft.com/office/drawing/2014/main" id="{A1FC4E8B-F188-5548-A421-C5ECD6F1546F}"/>
              </a:ext>
            </a:extLst>
          </p:cNvPr>
          <p:cNvSpPr txBox="1"/>
          <p:nvPr/>
        </p:nvSpPr>
        <p:spPr>
          <a:xfrm>
            <a:off x="227012" y="139486"/>
            <a:ext cx="6817843" cy="369332"/>
          </a:xfrm>
          <a:prstGeom prst="rect">
            <a:avLst/>
          </a:prstGeom>
          <a:noFill/>
        </p:spPr>
        <p:txBody>
          <a:bodyPr wrap="square" rtlCol="0">
            <a:spAutoFit/>
          </a:bodyPr>
          <a:lstStyle/>
          <a:p>
            <a:r>
              <a:rPr lang="cs-CZ" b="1">
                <a:solidFill>
                  <a:schemeClr val="bg1"/>
                </a:solidFill>
                <a:latin typeface="Neue Haas Grotesk Text Pro" panose="020B0504020202020204" pitchFamily="34" charset="-18"/>
                <a:cs typeface="Ema SemiBold" pitchFamily="2" charset="0"/>
              </a:rPr>
              <a:t>Název oddílu</a:t>
            </a:r>
          </a:p>
        </p:txBody>
      </p:sp>
      <p:pic>
        <p:nvPicPr>
          <p:cNvPr id="5" name="Obrázek 4">
            <a:extLst>
              <a:ext uri="{FF2B5EF4-FFF2-40B4-BE49-F238E27FC236}">
                <a16:creationId xmlns:a16="http://schemas.microsoft.com/office/drawing/2014/main" id="{DD13C47A-B978-2F6D-452A-4485D3B818BB}"/>
              </a:ext>
            </a:extLst>
          </p:cNvPr>
          <p:cNvPicPr>
            <a:picLocks noChangeAspect="1"/>
          </p:cNvPicPr>
          <p:nvPr/>
        </p:nvPicPr>
        <p:blipFill>
          <a:blip r:embed="rId3"/>
          <a:stretch>
            <a:fillRect/>
          </a:stretch>
        </p:blipFill>
        <p:spPr>
          <a:xfrm>
            <a:off x="11324403" y="155815"/>
            <a:ext cx="640585" cy="339757"/>
          </a:xfrm>
          <a:prstGeom prst="rect">
            <a:avLst/>
          </a:prstGeom>
        </p:spPr>
      </p:pic>
    </p:spTree>
    <p:extLst>
      <p:ext uri="{BB962C8B-B14F-4D97-AF65-F5344CB8AC3E}">
        <p14:creationId xmlns:p14="http://schemas.microsoft.com/office/powerpoint/2010/main" val="2799390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2">
            <a:extLst>
              <a:ext uri="{FF2B5EF4-FFF2-40B4-BE49-F238E27FC236}">
                <a16:creationId xmlns:a16="http://schemas.microsoft.com/office/drawing/2014/main" id="{92A04E98-0B92-6B15-FC8C-15CD879FF24D}"/>
              </a:ext>
            </a:extLst>
          </p:cNvPr>
          <p:cNvSpPr/>
          <p:nvPr/>
        </p:nvSpPr>
        <p:spPr>
          <a:xfrm>
            <a:off x="0" y="0"/>
            <a:ext cx="12191999" cy="6858000"/>
          </a:xfrm>
          <a:prstGeom prst="rect">
            <a:avLst/>
          </a:prstGeom>
          <a:solidFill>
            <a:srgbClr val="13A5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6" name="TextovéPole 14">
            <a:extLst>
              <a:ext uri="{FF2B5EF4-FFF2-40B4-BE49-F238E27FC236}">
                <a16:creationId xmlns:a16="http://schemas.microsoft.com/office/drawing/2014/main" id="{85CBD61C-17D9-E063-7984-9E4EEF211609}"/>
              </a:ext>
            </a:extLst>
          </p:cNvPr>
          <p:cNvSpPr txBox="1"/>
          <p:nvPr/>
        </p:nvSpPr>
        <p:spPr>
          <a:xfrm>
            <a:off x="192088" y="2716080"/>
            <a:ext cx="11844338" cy="913327"/>
          </a:xfrm>
          <a:prstGeom prst="rect">
            <a:avLst/>
          </a:prstGeom>
          <a:noFill/>
        </p:spPr>
        <p:txBody>
          <a:bodyPr wrap="square" rtlCol="0">
            <a:spAutoFit/>
          </a:bodyPr>
          <a:lstStyle/>
          <a:p>
            <a:pPr algn="ctr">
              <a:lnSpc>
                <a:spcPct val="150000"/>
              </a:lnSpc>
            </a:pPr>
            <a:r>
              <a:rPr lang="cs-CZ" sz="4000" b="1" kern="100">
                <a:solidFill>
                  <a:schemeClr val="bg1"/>
                </a:solidFill>
                <a:effectLst/>
                <a:latin typeface="Neue Haas Grotesk Text Pro" panose="020B0504020202020204" pitchFamily="34" charset="-18"/>
                <a:ea typeface="Aptos" panose="020B0004020202020204" pitchFamily="34" charset="0"/>
                <a:cs typeface="Times New Roman" panose="02020603050405020304" pitchFamily="18" charset="0"/>
              </a:rPr>
              <a:t>Poděkování</a:t>
            </a:r>
          </a:p>
        </p:txBody>
      </p:sp>
      <p:pic>
        <p:nvPicPr>
          <p:cNvPr id="3" name="Obrázek 2">
            <a:extLst>
              <a:ext uri="{FF2B5EF4-FFF2-40B4-BE49-F238E27FC236}">
                <a16:creationId xmlns:a16="http://schemas.microsoft.com/office/drawing/2014/main" id="{09CB6A89-71E8-9240-F5C1-6A4AACC508A6}"/>
              </a:ext>
            </a:extLst>
          </p:cNvPr>
          <p:cNvPicPr>
            <a:picLocks noChangeAspect="1"/>
          </p:cNvPicPr>
          <p:nvPr/>
        </p:nvPicPr>
        <p:blipFill>
          <a:blip r:embed="rId2"/>
          <a:stretch>
            <a:fillRect/>
          </a:stretch>
        </p:blipFill>
        <p:spPr>
          <a:xfrm>
            <a:off x="11324403" y="155815"/>
            <a:ext cx="640585" cy="339757"/>
          </a:xfrm>
          <a:prstGeom prst="rect">
            <a:avLst/>
          </a:prstGeom>
        </p:spPr>
      </p:pic>
    </p:spTree>
    <p:extLst>
      <p:ext uri="{BB962C8B-B14F-4D97-AF65-F5344CB8AC3E}">
        <p14:creationId xmlns:p14="http://schemas.microsoft.com/office/powerpoint/2010/main" val="410220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84186-5F95-9E45-D7C6-402195095D45}"/>
            </a:ext>
          </a:extLst>
        </p:cNvPr>
        <p:cNvGrpSpPr/>
        <p:nvPr/>
      </p:nvGrpSpPr>
      <p:grpSpPr>
        <a:xfrm>
          <a:off x="0" y="0"/>
          <a:ext cx="0" cy="0"/>
          <a:chOff x="0" y="0"/>
          <a:chExt cx="0" cy="0"/>
        </a:xfrm>
      </p:grpSpPr>
      <p:sp>
        <p:nvSpPr>
          <p:cNvPr id="2" name="Obdélník 2">
            <a:extLst>
              <a:ext uri="{FF2B5EF4-FFF2-40B4-BE49-F238E27FC236}">
                <a16:creationId xmlns:a16="http://schemas.microsoft.com/office/drawing/2014/main" id="{6C3B1189-1B07-7B9D-ACB9-BC7607258C0E}"/>
              </a:ext>
            </a:extLst>
          </p:cNvPr>
          <p:cNvSpPr/>
          <p:nvPr/>
        </p:nvSpPr>
        <p:spPr>
          <a:xfrm>
            <a:off x="0" y="0"/>
            <a:ext cx="12191999" cy="6858000"/>
          </a:xfrm>
          <a:prstGeom prst="rect">
            <a:avLst/>
          </a:prstGeom>
          <a:solidFill>
            <a:srgbClr val="13A5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6" name="TextovéPole 14">
            <a:extLst>
              <a:ext uri="{FF2B5EF4-FFF2-40B4-BE49-F238E27FC236}">
                <a16:creationId xmlns:a16="http://schemas.microsoft.com/office/drawing/2014/main" id="{8445D27B-641E-5C8F-BBA6-7C41D9845D72}"/>
              </a:ext>
            </a:extLst>
          </p:cNvPr>
          <p:cNvSpPr txBox="1"/>
          <p:nvPr/>
        </p:nvSpPr>
        <p:spPr>
          <a:xfrm>
            <a:off x="192088" y="2716080"/>
            <a:ext cx="11844338" cy="913327"/>
          </a:xfrm>
          <a:prstGeom prst="rect">
            <a:avLst/>
          </a:prstGeom>
          <a:noFill/>
        </p:spPr>
        <p:txBody>
          <a:bodyPr wrap="square" rtlCol="0">
            <a:spAutoFit/>
          </a:bodyPr>
          <a:lstStyle/>
          <a:p>
            <a:pPr algn="ctr">
              <a:lnSpc>
                <a:spcPct val="150000"/>
              </a:lnSpc>
            </a:pPr>
            <a:r>
              <a:rPr lang="cs-CZ" sz="4000" b="1" kern="100">
                <a:solidFill>
                  <a:schemeClr val="bg1"/>
                </a:solidFill>
                <a:latin typeface="Neue Haas Grotesk Text Pro" panose="020B0504020202020204" pitchFamily="34" charset="-18"/>
                <a:ea typeface="Aptos" panose="020B0004020202020204" pitchFamily="34" charset="0"/>
                <a:cs typeface="Times New Roman" panose="02020603050405020304" pitchFamily="18" charset="0"/>
              </a:rPr>
              <a:t>Postup při vyřizování žádosti o informace</a:t>
            </a:r>
            <a:endParaRPr lang="cs-CZ" sz="4000" b="1" kern="100">
              <a:solidFill>
                <a:schemeClr val="bg1"/>
              </a:solidFill>
              <a:effectLst/>
              <a:latin typeface="Neue Haas Grotesk Text Pro" panose="020B0504020202020204" pitchFamily="34" charset="-18"/>
              <a:ea typeface="Aptos" panose="020B0004020202020204" pitchFamily="34" charset="0"/>
              <a:cs typeface="Times New Roman" panose="02020603050405020304" pitchFamily="18" charset="0"/>
            </a:endParaRPr>
          </a:p>
        </p:txBody>
      </p:sp>
      <p:pic>
        <p:nvPicPr>
          <p:cNvPr id="3" name="Obrázek 2">
            <a:extLst>
              <a:ext uri="{FF2B5EF4-FFF2-40B4-BE49-F238E27FC236}">
                <a16:creationId xmlns:a16="http://schemas.microsoft.com/office/drawing/2014/main" id="{229261F9-F618-B9B4-A096-A4D639353D6A}"/>
              </a:ext>
            </a:extLst>
          </p:cNvPr>
          <p:cNvPicPr>
            <a:picLocks noChangeAspect="1"/>
          </p:cNvPicPr>
          <p:nvPr/>
        </p:nvPicPr>
        <p:blipFill>
          <a:blip r:embed="rId2"/>
          <a:stretch>
            <a:fillRect/>
          </a:stretch>
        </p:blipFill>
        <p:spPr>
          <a:xfrm>
            <a:off x="11324403" y="155815"/>
            <a:ext cx="640585" cy="339757"/>
          </a:xfrm>
          <a:prstGeom prst="rect">
            <a:avLst/>
          </a:prstGeom>
        </p:spPr>
      </p:pic>
    </p:spTree>
    <p:extLst>
      <p:ext uri="{BB962C8B-B14F-4D97-AF65-F5344CB8AC3E}">
        <p14:creationId xmlns:p14="http://schemas.microsoft.com/office/powerpoint/2010/main" val="3015327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F85C0-93A3-2487-20BE-581CBBE52D38}"/>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A598CD5C-6DA0-6EC5-FBD0-7E179548C146}"/>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C8FF0E70-6497-F333-EE74-A482CCF80FE5}"/>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31B8412E-BC51-E15E-00FE-721F06ABEBE2}"/>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8837AC5B-E7D4-E54B-A3E0-DEA5D95DA956}"/>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779E8E3A-D5D6-E812-6733-0A49707BE872}"/>
              </a:ext>
            </a:extLst>
          </p:cNvPr>
          <p:cNvSpPr txBox="1"/>
          <p:nvPr/>
        </p:nvSpPr>
        <p:spPr>
          <a:xfrm>
            <a:off x="113505" y="141027"/>
            <a:ext cx="11097391"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Postup při vyřizování žádostí o informace</a:t>
            </a:r>
          </a:p>
        </p:txBody>
      </p:sp>
      <p:pic>
        <p:nvPicPr>
          <p:cNvPr id="5" name="Obrázek 4">
            <a:extLst>
              <a:ext uri="{FF2B5EF4-FFF2-40B4-BE49-F238E27FC236}">
                <a16:creationId xmlns:a16="http://schemas.microsoft.com/office/drawing/2014/main" id="{3A3D4FFA-A0BE-DA01-70FC-88D921D5CC7C}"/>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2D7EBF74-24CA-2595-E71C-E83C952090AF}"/>
              </a:ext>
            </a:extLst>
          </p:cNvPr>
          <p:cNvSpPr txBox="1"/>
          <p:nvPr/>
        </p:nvSpPr>
        <p:spPr>
          <a:xfrm>
            <a:off x="227012" y="873125"/>
            <a:ext cx="11571727" cy="5123454"/>
          </a:xfrm>
          <a:prstGeom prst="rect">
            <a:avLst/>
          </a:prstGeom>
          <a:noFill/>
        </p:spPr>
        <p:txBody>
          <a:bodyPr wrap="square" lIns="91440" tIns="45720" rIns="91440" bIns="45720" rtlCol="0" anchor="t">
            <a:spAutoFit/>
          </a:bodyPr>
          <a:lstStyle/>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Poskytování informací není správním řízením (tj. žádost nemusí být podepsaná a informace se neposílají na doručenku). Poskytování informací je neformální, a proto k množství úkonů postačuje e-mailová komunikace (je-li založena).</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Způsob komunikace s povinným subjektem volí žadatel, povinný subjekt</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 pokud je to možné, jej musí akceptovat.</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Dokumentům musí být přidělována čísla jednací a k žádosti musí být veden spis (vychází ze zákona č. 499/2004 Sb., o archivnictví a spisové službě).</a:t>
            </a:r>
          </a:p>
          <a:p>
            <a:pPr marL="285750" indent="-285750" algn="just">
              <a:lnSpc>
                <a:spcPct val="115000"/>
              </a:lnSpc>
              <a:spcAft>
                <a:spcPts val="800"/>
              </a:spcAft>
              <a:buFont typeface="Arial" panose="020B0604020202020204" pitchFamily="34" charset="0"/>
              <a:buChar char="•"/>
            </a:pP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InfZ obsahuje své vlastní instituty a specifické lhůty.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Pouze doručování rozhodnutí o odmítnutí žádosti a doručování rozhodnutí o stížnosti a jejich náležitosti se řídí správním </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řádem. </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Omezující ustanovení InfZ se vykládají restriktivně (tj. tak, aby dopadala na co nejmenší okruh informací).</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V pochybnostech je zapotřebí užít výkladu, který je pro žadatele příznivější (I. ÚS 3930/2014).</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Je na povinném subjektu, jaký model vyřizování žádostí zvolí (zda přes konkrétní úřední osobu, anebo budou žádosti vyřizovány napříč celým úřadem dle obsahu žádosti, některých případech je ke konzultaci zván advokát obce), ale žádosti musejí být řádně vyřizovány.</a:t>
            </a:r>
          </a:p>
          <a:p>
            <a:pPr>
              <a:lnSpc>
                <a:spcPct val="115000"/>
              </a:lnSpc>
              <a:spcAft>
                <a:spcPts val="800"/>
              </a:spcAft>
            </a:pPr>
            <a:endPar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1119648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60DFD-A24F-09D6-C13B-C01EBBB7A6BC}"/>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822051E9-FD87-2DEC-6A9F-D9EF03F1167E}"/>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66B34D33-64A0-A31E-F29D-A695365EA0E4}"/>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111F915F-1BAC-9106-8A43-BDE06447CFE4}"/>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7797A474-E338-6B99-6783-74E8D7694DE2}"/>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1CB91A51-280F-EFB7-165C-B482514C0400}"/>
              </a:ext>
            </a:extLst>
          </p:cNvPr>
          <p:cNvSpPr txBox="1"/>
          <p:nvPr/>
        </p:nvSpPr>
        <p:spPr>
          <a:xfrm>
            <a:off x="227012" y="139486"/>
            <a:ext cx="1087037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Poskytování informací</a:t>
            </a:r>
          </a:p>
        </p:txBody>
      </p:sp>
      <p:pic>
        <p:nvPicPr>
          <p:cNvPr id="5" name="Obrázek 4">
            <a:extLst>
              <a:ext uri="{FF2B5EF4-FFF2-40B4-BE49-F238E27FC236}">
                <a16:creationId xmlns:a16="http://schemas.microsoft.com/office/drawing/2014/main" id="{FEE26545-9080-3ED2-A189-7DD70D36CC8B}"/>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2E9D9C60-32B4-4C4A-477C-EB0356BA8721}"/>
              </a:ext>
            </a:extLst>
          </p:cNvPr>
          <p:cNvSpPr txBox="1"/>
          <p:nvPr/>
        </p:nvSpPr>
        <p:spPr>
          <a:xfrm>
            <a:off x="227012" y="873125"/>
            <a:ext cx="11571727" cy="3399905"/>
          </a:xfrm>
          <a:prstGeom prst="rect">
            <a:avLst/>
          </a:prstGeom>
          <a:noFill/>
        </p:spPr>
        <p:txBody>
          <a:bodyPr wrap="square" lIns="91440" tIns="45720" rIns="91440" bIns="45720" rtlCol="0" anchor="t">
            <a:spAutoFit/>
          </a:bodyPr>
          <a:lstStyle/>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Informace se poskytují na základě žádosti, anebo zveřejněním povinným subjektem (povinným či dobrovolným).</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Struktura povinně zveřejňovaných informací je stanovena vyhláškou Ministerstva informatiky č. 442/2006 Sb. </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Povinný subjekt při své činnosti vytváří informace (data). Tyto bývají často předmětem žádosti o poskytnutí informací =&gt; lze snížit množství přijatých žádostí o poskytnutí informací vhodným dobrovolným zveřejňováním informací             (s ohledem na zákonná omezení, např. ochranu osobních údajů).</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V rámci ÚSC je například o zápisy ze zasedání zastupitelstva, rady, výborů zastupitelstva, komisí, důležité smlouvy, zásadní rozhodnutí, atd. Tyto informace by měly být zveřejňovány ve strojově čitelném formátu (tj. ne sken zápisu, ale soubor word či strojově čitelné pdf).</a:t>
            </a:r>
          </a:p>
          <a:p>
            <a:pPr marL="342900" indent="-342900">
              <a:lnSpc>
                <a:spcPct val="114999"/>
              </a:lnSpc>
              <a:spcAft>
                <a:spcPts val="800"/>
              </a:spcAft>
              <a:buFont typeface="Arial" panose="020B0604020202020204" pitchFamily="34" charset="0"/>
              <a:buChar char="•"/>
            </a:pPr>
            <a:endParaRPr lang="cs-CZ" sz="1600" kern="100">
              <a:latin typeface="Neue Haas Grotesk Text Pro" panose="020B0504020202020204" pitchFamily="34" charset="0"/>
              <a:ea typeface="Inter Medium" panose="02000503000000020004" pitchFamily="2" charset="0"/>
              <a:cs typeface="Times New Roman"/>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862322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B5F1C-0A72-3C50-19CD-26B6B9120E48}"/>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79183E7D-94BA-ED9F-E79B-F6BB8D7462E3}"/>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76C9AF95-F86F-118A-6C9C-413D190F0689}"/>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20791483-A064-7205-567E-49F73F5A4759}"/>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37DC7DB5-7461-1CEC-EDDF-B6F52E1CD1FE}"/>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907A83F6-EBBA-BA0B-2841-4FBE980688D9}"/>
              </a:ext>
            </a:extLst>
          </p:cNvPr>
          <p:cNvSpPr txBox="1"/>
          <p:nvPr/>
        </p:nvSpPr>
        <p:spPr>
          <a:xfrm>
            <a:off x="227012" y="139486"/>
            <a:ext cx="1101248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Náležitosti žádosti</a:t>
            </a:r>
          </a:p>
        </p:txBody>
      </p:sp>
      <p:pic>
        <p:nvPicPr>
          <p:cNvPr id="5" name="Obrázek 4">
            <a:extLst>
              <a:ext uri="{FF2B5EF4-FFF2-40B4-BE49-F238E27FC236}">
                <a16:creationId xmlns:a16="http://schemas.microsoft.com/office/drawing/2014/main" id="{045B061C-A909-6561-03B5-E1FC31E7E4FC}"/>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AB6F48F9-69B8-D3E3-131F-1E53A5BD4D3D}"/>
              </a:ext>
            </a:extLst>
          </p:cNvPr>
          <p:cNvSpPr txBox="1"/>
          <p:nvPr/>
        </p:nvSpPr>
        <p:spPr>
          <a:xfrm>
            <a:off x="227012" y="873125"/>
            <a:ext cx="11571727" cy="3990836"/>
          </a:xfrm>
          <a:prstGeom prst="rect">
            <a:avLst/>
          </a:prstGeom>
          <a:noFill/>
        </p:spPr>
        <p:txBody>
          <a:bodyPr wrap="square" lIns="91440" tIns="45720" rIns="91440" bIns="45720" rtlCol="0" anchor="t">
            <a:spAutoFit/>
          </a:bodyPr>
          <a:lstStyle/>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Žádost může být podána ústně nebo v písemné podobě (listinné i elektronické).</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Musí být zřejmé, jakému subjektu je určena, kdo ji činí, a že se dotazuje na základě InfZ.</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FO se identifikuje jménem, příjmením, datem narození, adresou trvalého pobytu a případně adresou pro doručování.</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PO se identifikuje názvem, identifikačním číslem, adresou sídla a případně adresou pro doručování.</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Adresou pro doručování se rozumí též elektronická adresa (e-mail).</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Žádost nemusí být podepsaná, postačuje identifikace žadatele!! (platí zejména u žádostí podaných e-mailem, kde nelze vyžadovat elektronický podpis).</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Povinný subjekt by měl respektovat způsob komunikace založený žadatelem (tj. u elektronických žádostí poskytovat informace v elektronické, nikoli v listinné podobě, je-li to možné).</a:t>
            </a:r>
          </a:p>
          <a:p>
            <a:pPr marL="285750" indent="-285750" algn="just">
              <a:lnSpc>
                <a:spcPct val="115000"/>
              </a:lnSpc>
              <a:spcAft>
                <a:spcPts val="800"/>
              </a:spcAft>
              <a:buFont typeface="Arial" panose="020B0604020202020204" pitchFamily="34" charset="0"/>
              <a:buChar char="•"/>
            </a:pPr>
            <a:endPar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4209833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59A73-7776-DA90-8456-7C7E60F05CD0}"/>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B26DD5B2-623F-CA70-104D-E41EFF827652}"/>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4CC3C42B-9B61-A4A6-153C-7631A9C33A23}"/>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3D7ECA95-6934-B4F0-62D2-A5331F53D2FC}"/>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866E31DF-7929-8B30-5E45-9BC3C0AA0160}"/>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AD267AB8-FBCD-DE68-BB57-D5BA7E7F0063}"/>
              </a:ext>
            </a:extLst>
          </p:cNvPr>
          <p:cNvSpPr txBox="1"/>
          <p:nvPr/>
        </p:nvSpPr>
        <p:spPr>
          <a:xfrm>
            <a:off x="227012" y="139486"/>
            <a:ext cx="1087037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Náležitosti žádosti</a:t>
            </a:r>
          </a:p>
        </p:txBody>
      </p:sp>
      <p:pic>
        <p:nvPicPr>
          <p:cNvPr id="5" name="Obrázek 4">
            <a:extLst>
              <a:ext uri="{FF2B5EF4-FFF2-40B4-BE49-F238E27FC236}">
                <a16:creationId xmlns:a16="http://schemas.microsoft.com/office/drawing/2014/main" id="{B1AD7696-A141-E844-F57A-1724CDF2FCBE}"/>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A07C41D1-7898-0C0B-A5C5-CA0E5E18A0D1}"/>
              </a:ext>
            </a:extLst>
          </p:cNvPr>
          <p:cNvSpPr txBox="1"/>
          <p:nvPr/>
        </p:nvSpPr>
        <p:spPr>
          <a:xfrm>
            <a:off x="227012" y="873125"/>
            <a:ext cx="11571727" cy="4659737"/>
          </a:xfrm>
          <a:prstGeom prst="rect">
            <a:avLst/>
          </a:prstGeom>
          <a:noFill/>
        </p:spPr>
        <p:txBody>
          <a:bodyPr wrap="square" lIns="91440" tIns="45720" rIns="91440" bIns="45720" rtlCol="0" anchor="t">
            <a:spAutoFit/>
          </a:bodyPr>
          <a:lstStyle/>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Neobsahuje-li žádost veškeré náležitosti, anebo je neurčitá, lze žadatele vyzvat k jejímu </a:t>
            </a: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doplnění či upřesnění.</a:t>
            </a:r>
          </a:p>
          <a:p>
            <a:pPr marL="285750" indent="-285750" algn="just">
              <a:lnSpc>
                <a:spcPct val="115000"/>
              </a:lnSpc>
              <a:spcAft>
                <a:spcPts val="800"/>
              </a:spcAft>
              <a:buFont typeface="Arial" panose="020B0604020202020204" pitchFamily="34" charset="0"/>
              <a:buChar char="•"/>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Doplnění</a:t>
            </a:r>
          </a:p>
          <a:p>
            <a:pPr marL="628650" indent="-361950" algn="just">
              <a:lnSpc>
                <a:spcPct val="115000"/>
              </a:lnSpc>
              <a:spcAft>
                <a:spcPts val="800"/>
              </a:spcAft>
              <a:buFont typeface="Wingdings" panose="05000000000000000000" pitchFamily="2" charset="2"/>
              <a:buChar char="v"/>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pokud žadatel neuvedl veškeré identifikační údaje. Vyzvat k doplnění je nutné do 7 dnů ode dne doručení žádosti. Není-li žádost doplněna, povinný subjekt ji odloží (jde toliko o přípis dle InfZ, nejedná se o usnesení o odložení dle SŘ; odložení je zasláno i žadateli).</a:t>
            </a:r>
          </a:p>
          <a:p>
            <a:pPr marL="285750" indent="-285750" algn="just">
              <a:lnSpc>
                <a:spcPct val="115000"/>
              </a:lnSpc>
              <a:spcAft>
                <a:spcPts val="800"/>
              </a:spcAft>
              <a:buFont typeface="Arial" panose="020B0604020202020204" pitchFamily="34" charset="0"/>
              <a:buChar char="•"/>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Upřesnění </a:t>
            </a:r>
          </a:p>
          <a:p>
            <a:pPr marL="628650" indent="-361950" algn="just">
              <a:lnSpc>
                <a:spcPct val="115000"/>
              </a:lnSpc>
              <a:spcAft>
                <a:spcPts val="800"/>
              </a:spcAft>
              <a:buFont typeface="Wingdings" panose="05000000000000000000" pitchFamily="2" charset="2"/>
              <a:buChar char="v"/>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žádost je nesrozumitelná nebo příliš obecná. Vyzvat k upřesnění je nutné do 7 dnů ode dne doručení žádosti. Není-li žádost upřesněna, povinný subjekt ji rozhodnutím odmítne (rozhodnutí se doručuje žadateli).</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Výzva k doplnění či upřesnění žádosti není výzvou dle SŘ, postačuje žadatele vyzvat např. e-mailem.</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Žadatel má lhůtu 30 dnů na doplnění či upřesnění žádosti.</a:t>
            </a:r>
          </a:p>
          <a:p>
            <a:pPr marL="628650" indent="-361950" algn="just">
              <a:lnSpc>
                <a:spcPct val="115000"/>
              </a:lnSpc>
              <a:spcAft>
                <a:spcPts val="800"/>
              </a:spcAft>
              <a:buFont typeface="Wingdings" panose="05000000000000000000" pitchFamily="2" charset="2"/>
              <a:buChar char="v"/>
            </a:pPr>
            <a:endPar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endParaRPr>
          </a:p>
          <a:p>
            <a:pPr marL="285750" indent="-285750" algn="just">
              <a:lnSpc>
                <a:spcPct val="115000"/>
              </a:lnSpc>
              <a:spcAft>
                <a:spcPts val="800"/>
              </a:spcAft>
              <a:buFont typeface="Arial" panose="020B0604020202020204" pitchFamily="34" charset="0"/>
              <a:buChar char="•"/>
            </a:pPr>
            <a:endPar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151631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3BD08-2239-45E8-5518-74D5D1239571}"/>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B4A3C922-89F7-BB82-5493-0E99CCDF6A9B}"/>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1EBF5C78-5716-693F-9F3C-AF96F5FB479C}"/>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CA0927B8-EF8E-6339-F167-8787F047E579}"/>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216D97AC-766D-CEC9-3C19-0375B0DA536D}"/>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BFB09F4D-E761-7220-386C-E7D020D429FF}"/>
              </a:ext>
            </a:extLst>
          </p:cNvPr>
          <p:cNvSpPr txBox="1"/>
          <p:nvPr/>
        </p:nvSpPr>
        <p:spPr>
          <a:xfrm>
            <a:off x="227012" y="139486"/>
            <a:ext cx="11097391"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Odložení žádosti</a:t>
            </a:r>
          </a:p>
        </p:txBody>
      </p:sp>
      <p:pic>
        <p:nvPicPr>
          <p:cNvPr id="5" name="Obrázek 4">
            <a:extLst>
              <a:ext uri="{FF2B5EF4-FFF2-40B4-BE49-F238E27FC236}">
                <a16:creationId xmlns:a16="http://schemas.microsoft.com/office/drawing/2014/main" id="{08F2755E-F7FE-00D2-E659-68700184897D}"/>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8B97A523-2418-4C89-6F2F-3C4DEEEBC7F9}"/>
              </a:ext>
            </a:extLst>
          </p:cNvPr>
          <p:cNvSpPr txBox="1"/>
          <p:nvPr/>
        </p:nvSpPr>
        <p:spPr>
          <a:xfrm>
            <a:off x="227012" y="873125"/>
            <a:ext cx="11571727" cy="4192751"/>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Odložení žádosti</a:t>
            </a:r>
            <a:endParaRPr lang="cs-CZ" sz="16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Pokud se požadované informace nevztahují k působnosti povinného subjektu, ten žádost odloží.</a:t>
            </a:r>
          </a:p>
          <a:p>
            <a:pPr marL="285750" indent="-285750">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Provádí se přípisem (opět nejde o usnesení o odložení dle SŘ), který je zaslán žadateli, a to do 7 dnů ode dne přijetí žádosti.</a:t>
            </a:r>
          </a:p>
          <a:p>
            <a:pPr marL="266700">
              <a:lnSpc>
                <a:spcPct val="115000"/>
              </a:lnSpc>
              <a:spcAft>
                <a:spcPts val="800"/>
              </a:spcAft>
            </a:pPr>
            <a:r>
              <a:rPr lang="cs-CZ" sz="1600" i="1" kern="100" dirty="0">
                <a:effectLst/>
                <a:latin typeface="Neue Haas Grotesk Text Pro" panose="020B0504020202020204" pitchFamily="34" charset="-18"/>
                <a:ea typeface="Aptos" panose="020B0004020202020204" pitchFamily="34" charset="0"/>
                <a:cs typeface="Times New Roman" panose="02020603050405020304" pitchFamily="18" charset="0"/>
              </a:rPr>
              <a:t>Příklad: „Žádám obec Nová Ves o sdělení výše platu kancléře prezidenta republiky.“</a:t>
            </a:r>
          </a:p>
          <a:p>
            <a:pPr marL="266700">
              <a:lnSpc>
                <a:spcPct val="115000"/>
              </a:lnSpc>
              <a:spcAft>
                <a:spcPts val="800"/>
              </a:spcAft>
            </a:pPr>
            <a:r>
              <a:rPr lang="cs-CZ" sz="1600" i="1" kern="100" dirty="0">
                <a:effectLst/>
                <a:latin typeface="Neue Haas Grotesk Text Pro" panose="020B0504020202020204" pitchFamily="34" charset="-18"/>
                <a:ea typeface="Aptos" panose="020B0004020202020204" pitchFamily="34" charset="0"/>
                <a:cs typeface="Times New Roman" panose="02020603050405020304" pitchFamily="18" charset="0"/>
              </a:rPr>
              <a:t>Obec žádost odloží, neboť požadované informace se vztahují k působnosti Kanceláře prezidenta republiky, nikoli k    působnosti územního samosprávného celku.</a:t>
            </a:r>
          </a:p>
          <a:p>
            <a:pPr marL="285750" indent="-285750" algn="just">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Odložení není po formální stránce správním rozhodnutím, podle judikatury je však rozhodnutím v materiálním smyslu   (1 As 189/2020, 6 </a:t>
            </a:r>
            <a:r>
              <a:rPr lang="cs-CZ" sz="1600" kern="100" dirty="0" err="1">
                <a:effectLst/>
                <a:latin typeface="Neue Haas Grotesk Text Pro" panose="020B0504020202020204" pitchFamily="34" charset="-18"/>
                <a:ea typeface="Aptos" panose="020B0004020202020204" pitchFamily="34" charset="0"/>
                <a:cs typeface="Times New Roman" panose="02020603050405020304" pitchFamily="18" charset="0"/>
              </a:rPr>
              <a:t>Ans</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7/2011, 2 As 44/2008). Z obsahového hlediska na ně nelze klást stejné požadavky jako na správní rozhodnutí (§ 68 odst. 3 SŘ se neaplikuje). </a:t>
            </a:r>
          </a:p>
          <a:p>
            <a:pPr marL="285750" indent="-285750" algn="just">
              <a:lnSpc>
                <a:spcPct val="115000"/>
              </a:lnSpc>
              <a:spcAft>
                <a:spcPts val="800"/>
              </a:spcAft>
              <a:buFont typeface="Arial" panose="020B0604020202020204" pitchFamily="34" charset="0"/>
              <a:buChar char="•"/>
            </a:pP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Proti odložení žádosti se </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žadatel může bránit stížností podle § 16a InfZ (rozhodnutí je pak soudně přezkoumatelné žalobou dle § 65 </a:t>
            </a:r>
            <a:r>
              <a:rPr lang="cs-CZ" sz="1600" kern="100" dirty="0" err="1">
                <a:effectLst/>
                <a:latin typeface="Neue Haas Grotesk Text Pro" panose="020B0504020202020204" pitchFamily="34" charset="-18"/>
                <a:ea typeface="Aptos" panose="020B0004020202020204" pitchFamily="34" charset="0"/>
                <a:cs typeface="Times New Roman" panose="02020603050405020304" pitchFamily="18" charset="0"/>
              </a:rPr>
              <a:t>s.ř.s</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 1 As 189/2020, 10 As 136/2021).</a:t>
            </a: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815404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1AB0F-2C4C-ABA4-1597-D6439436DAFD}"/>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B7BFB18E-740E-3156-FEA5-8C007CED7322}"/>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FE5814FB-E804-D3D3-B4A8-900D0F73DD8D}"/>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CA586790-F105-4376-0E05-649336BB1A5B}"/>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111E9515-C2E8-04EA-872F-84F456B6CAB1}"/>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3EECE76A-525F-F72A-EB3B-58E81128DA60}"/>
              </a:ext>
            </a:extLst>
          </p:cNvPr>
          <p:cNvSpPr txBox="1"/>
          <p:nvPr/>
        </p:nvSpPr>
        <p:spPr>
          <a:xfrm>
            <a:off x="227012" y="139486"/>
            <a:ext cx="1097438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Vyřizování žádosti o informace</a:t>
            </a:r>
          </a:p>
        </p:txBody>
      </p:sp>
      <p:pic>
        <p:nvPicPr>
          <p:cNvPr id="5" name="Obrázek 4">
            <a:extLst>
              <a:ext uri="{FF2B5EF4-FFF2-40B4-BE49-F238E27FC236}">
                <a16:creationId xmlns:a16="http://schemas.microsoft.com/office/drawing/2014/main" id="{66081767-E1C3-26D1-BB6F-78E83585DD59}"/>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18277177-76A5-57BB-2A15-015192AFB6DC}"/>
              </a:ext>
            </a:extLst>
          </p:cNvPr>
          <p:cNvSpPr txBox="1"/>
          <p:nvPr/>
        </p:nvSpPr>
        <p:spPr>
          <a:xfrm>
            <a:off x="227012" y="873125"/>
            <a:ext cx="11571727" cy="5406608"/>
          </a:xfrm>
          <a:prstGeom prst="rect">
            <a:avLst/>
          </a:prstGeom>
          <a:noFill/>
        </p:spPr>
        <p:txBody>
          <a:bodyPr wrap="square" lIns="91440" tIns="45720" rIns="91440" bIns="45720" rtlCol="0" anchor="t">
            <a:spAutoFit/>
          </a:bodyPr>
          <a:lstStyle/>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Pokud je žádost úplná a konkrétní a požadované informace jsou </a:t>
            </a:r>
            <a:r>
              <a:rPr lang="cs-CZ" sz="1600" kern="100" err="1">
                <a:effectLst/>
                <a:latin typeface="Neue Haas Grotesk Text Pro" panose="020B0504020202020204" pitchFamily="34" charset="-18"/>
                <a:ea typeface="Aptos" panose="020B0004020202020204" pitchFamily="34" charset="0"/>
                <a:cs typeface="Times New Roman" panose="02020603050405020304" pitchFamily="18" charset="0"/>
              </a:rPr>
              <a:t>poskytnutelné</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povinný subjekt je poskytne, a to do  </a:t>
            </a: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15 dnů ode dne přijetí žádosti</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Lhůtu lze v některých případech </a:t>
            </a: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prodloužit</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avšak </a:t>
            </a: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nejvýše o 10 dnů</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přičemž žadatele je o prodloužení nutné informovat v původní, 15denní lhůtě. Proti prodloužení nelze podat stížnost. Lhůtu je možné prodloužit pouze pro poskytnutí informace, nikoli pro odmítnutí žádosti či pro zaslání odkazu.</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Povinný subjekt by měl dodržet formu komunikace (tj. pokud přišla žádost elektronicky, i odpověď by měla být elektronická).</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Sdělení požadované informace je faktický úkon, nevydává se pozitivní rozhodnutí, které by mělo náležitosti podle SŘ.</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Povinný subjekt následně </a:t>
            </a: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do 15 dnů ode dne poskytnutí informace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tuto </a:t>
            </a: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zveřejní na svých internetových stránkách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(v některých případech postačuje zveřejnění tzv. doprovodné informace). Nejde o zveřejnění na úřední desce, ale         v nějaké sekci internetových stránek obce (délka zveřejnění není časově omezena).</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Zveřejňuje se pouze poskytnutá informace, nikoli údaje o žadateli!</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Pokud je poskytnutá informace rozsáhlá, zveřejní se pouze tzv. doprovodná informace (tj. její popis).</a:t>
            </a:r>
          </a:p>
          <a:p>
            <a:pPr marL="266700" algn="just">
              <a:lnSpc>
                <a:spcPct val="115000"/>
              </a:lnSpc>
              <a:spcAft>
                <a:spcPts val="800"/>
              </a:spcAft>
            </a:pPr>
            <a:r>
              <a:rPr lang="cs-CZ" sz="1600" i="1" kern="100">
                <a:effectLst/>
                <a:latin typeface="Neue Haas Grotesk Text Pro" panose="020B0504020202020204" pitchFamily="34" charset="-18"/>
                <a:ea typeface="Aptos" panose="020B0004020202020204" pitchFamily="34" charset="0"/>
                <a:cs typeface="Times New Roman" panose="02020603050405020304" pitchFamily="18" charset="0"/>
              </a:rPr>
              <a:t>Např: Žadatel požádal o listinné kopie 50 smluv, tyto mu byly poskytnuty</a:t>
            </a:r>
            <a:r>
              <a:rPr lang="cs-CZ" sz="1600" b="1" i="1" kern="100">
                <a:latin typeface="Neue Haas Grotesk Text Pro" panose="020B0504020202020204" pitchFamily="34" charset="-18"/>
                <a:ea typeface="Aptos" panose="020B0004020202020204" pitchFamily="34" charset="0"/>
                <a:cs typeface="Times New Roman" panose="02020603050405020304" pitchFamily="18" charset="0"/>
              </a:rPr>
              <a:t> </a:t>
            </a:r>
            <a:r>
              <a:rPr lang="cs-CZ" sz="1600" i="1" kern="100">
                <a:latin typeface="Neue Haas Grotesk Text Pro" panose="020B0504020202020204" pitchFamily="34" charset="-18"/>
                <a:ea typeface="Aptos" panose="020B0004020202020204" pitchFamily="34" charset="0"/>
                <a:cs typeface="Times New Roman" panose="02020603050405020304" pitchFamily="18" charset="0"/>
              </a:rPr>
              <a:t>/</a:t>
            </a:r>
            <a:r>
              <a:rPr lang="cs-CZ" sz="1600" i="1" kern="100">
                <a:effectLst/>
                <a:latin typeface="Neue Haas Grotesk Text Pro" panose="020B0504020202020204" pitchFamily="34" charset="-18"/>
                <a:ea typeface="Aptos" panose="020B0004020202020204" pitchFamily="34" charset="0"/>
                <a:cs typeface="Times New Roman" panose="02020603050405020304" pitchFamily="18" charset="0"/>
              </a:rPr>
              <a:t>nebo/ Vámi požadované informace o platech Vám zasíláme v příloze. </a:t>
            </a: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39549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6150C-EEAE-D3A1-3187-88BE1EC5B241}"/>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0E45478A-D1D6-5A3C-C603-4D18436A88CB}"/>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FBAE35FD-1029-DFDE-D6EF-8F9D9B65AC86}"/>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3589A624-F5AF-BCE4-42BE-C72C8FC8FDBF}"/>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AEAC6420-4AA1-A8D4-6009-F6EFBB709891}"/>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F0C15396-3D9B-2E23-1AFF-001BBA0BD025}"/>
              </a:ext>
            </a:extLst>
          </p:cNvPr>
          <p:cNvSpPr txBox="1"/>
          <p:nvPr/>
        </p:nvSpPr>
        <p:spPr>
          <a:xfrm>
            <a:off x="227012" y="139486"/>
            <a:ext cx="1097438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Odkaz na zveřejněnou informaci</a:t>
            </a:r>
          </a:p>
        </p:txBody>
      </p:sp>
      <p:pic>
        <p:nvPicPr>
          <p:cNvPr id="5" name="Obrázek 4">
            <a:extLst>
              <a:ext uri="{FF2B5EF4-FFF2-40B4-BE49-F238E27FC236}">
                <a16:creationId xmlns:a16="http://schemas.microsoft.com/office/drawing/2014/main" id="{E93C5FFB-B3B8-5C8A-DA5F-DCEC815005D2}"/>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C6DC7201-68FB-CFDB-3DE0-4ACC8485BC40}"/>
              </a:ext>
            </a:extLst>
          </p:cNvPr>
          <p:cNvSpPr txBox="1"/>
          <p:nvPr/>
        </p:nvSpPr>
        <p:spPr>
          <a:xfrm>
            <a:off x="227012" y="873125"/>
            <a:ext cx="11571727" cy="4167295"/>
          </a:xfrm>
          <a:prstGeom prst="rect">
            <a:avLst/>
          </a:prstGeom>
          <a:noFill/>
        </p:spPr>
        <p:txBody>
          <a:bodyPr wrap="square" lIns="91440" tIns="45720" rIns="91440" bIns="45720" rtlCol="0" anchor="t">
            <a:spAutoFit/>
          </a:bodyPr>
          <a:lstStyle/>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Pokud je informace zveřejněna, povinný subjekt na ni může odkázat, a to do 7 dnů ode dne přijetí žádosti.</a:t>
            </a:r>
          </a:p>
          <a:p>
            <a:pPr marL="266700" algn="just">
              <a:lnSpc>
                <a:spcPct val="115000"/>
              </a:lnSpc>
              <a:spcAft>
                <a:spcPts val="800"/>
              </a:spcAft>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Nepostačuje obecný odkaz (např. informace je na stránkách obce, nýbrž musí jít o konkrétní odkaz na konkrétní část internetových stránek obce).</a:t>
            </a:r>
          </a:p>
          <a:p>
            <a:pPr marL="266700" algn="just">
              <a:lnSpc>
                <a:spcPct val="115000"/>
              </a:lnSpc>
              <a:spcAft>
                <a:spcPts val="800"/>
              </a:spcAft>
            </a:pPr>
            <a:endPar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endParaRPr>
          </a:p>
          <a:p>
            <a:pPr marL="266700" algn="just">
              <a:lnSpc>
                <a:spcPct val="115000"/>
              </a:lnSpc>
              <a:spcAft>
                <a:spcPts val="800"/>
              </a:spcAft>
            </a:pPr>
            <a:r>
              <a:rPr lang="cs-CZ" sz="1600" i="1" kern="100">
                <a:effectLst/>
                <a:latin typeface="Neue Haas Grotesk Text Pro" panose="020B0504020202020204" pitchFamily="34" charset="-18"/>
                <a:ea typeface="Aptos" panose="020B0004020202020204" pitchFamily="34" charset="0"/>
                <a:cs typeface="Times New Roman" panose="02020603050405020304" pitchFamily="18" charset="0"/>
              </a:rPr>
              <a:t>Jednací řád zastupitelstva Jihočeského kraje:</a:t>
            </a:r>
          </a:p>
          <a:p>
            <a:pPr marL="266700" algn="just">
              <a:lnSpc>
                <a:spcPct val="115000"/>
              </a:lnSpc>
              <a:spcAft>
                <a:spcPts val="800"/>
              </a:spcAft>
            </a:pPr>
            <a:r>
              <a:rPr lang="cs-CZ" sz="1600" i="1" kern="100">
                <a:effectLst/>
                <a:latin typeface="Neue Haas Grotesk Text Pro" panose="020B0504020202020204" pitchFamily="34" charset="-18"/>
                <a:ea typeface="Aptos" panose="020B0004020202020204" pitchFamily="34" charset="0"/>
                <a:cs typeface="Times New Roman" panose="02020603050405020304" pitchFamily="18" charset="0"/>
              </a:rPr>
              <a:t>Nesprávně http://www.kraj-jihocesky.cz/</a:t>
            </a:r>
          </a:p>
          <a:p>
            <a:pPr marL="266700" algn="just">
              <a:lnSpc>
                <a:spcPct val="115000"/>
              </a:lnSpc>
              <a:spcAft>
                <a:spcPts val="800"/>
              </a:spcAft>
            </a:pPr>
            <a:r>
              <a:rPr lang="cs-CZ" sz="1600" i="1" kern="100">
                <a:effectLst/>
                <a:latin typeface="Neue Haas Grotesk Text Pro" panose="020B0504020202020204" pitchFamily="34" charset="-18"/>
                <a:ea typeface="Aptos" panose="020B0004020202020204" pitchFamily="34" charset="0"/>
                <a:cs typeface="Times New Roman" panose="02020603050405020304" pitchFamily="18" charset="0"/>
              </a:rPr>
              <a:t>Správně</a:t>
            </a:r>
          </a:p>
          <a:p>
            <a:pPr marL="266700">
              <a:buSzPct val="100000"/>
            </a:pPr>
            <a:r>
              <a:rPr lang="cs-CZ" sz="1600">
                <a:latin typeface="Neue Haas Grotesk Text Pro" panose="020B0504020202020204" pitchFamily="34" charset="0"/>
                <a:ea typeface="Inter Medium" panose="02000503000000020004" pitchFamily="2" charset="0"/>
                <a:cs typeface="Arial" panose="020B0604020202020204" pitchFamily="34" charset="0"/>
                <a:hlinkClick r:id="rId4"/>
              </a:rPr>
              <a:t>https://www.kraj-jihocesky.cz/cs/jednaci_rady#1-24-jednaci-rad-zastupitelstva-jihoceskeho-kraje-detail</a:t>
            </a:r>
          </a:p>
          <a:p>
            <a:pPr marL="266700">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marL="266700">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marL="266700" indent="-266700" algn="just">
              <a:buSzPct val="100000"/>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Pokud žadatel trvá na přímém poskytnutí zveřejněné informace, povinný subjekt mu ji poskytne; to neplatí, </a:t>
            </a:r>
            <a:r>
              <a:rPr lang="cs-CZ" sz="1600" b="1">
                <a:latin typeface="Neue Haas Grotesk Text Pro" panose="020B0504020202020204" pitchFamily="34" charset="0"/>
                <a:ea typeface="Inter Medium" panose="02000503000000020004" pitchFamily="2" charset="0"/>
                <a:cs typeface="Arial" panose="020B0604020202020204" pitchFamily="34" charset="0"/>
              </a:rPr>
              <a:t>pokud byla žádost o poskytnutí informace podána elektronicky a pokud je požadovaná informace zveřejněna způsobem umožňujícím dálkový přístup </a:t>
            </a:r>
            <a:r>
              <a:rPr lang="cs-CZ" sz="1600">
                <a:latin typeface="Neue Haas Grotesk Text Pro" panose="020B0504020202020204" pitchFamily="34" charset="0"/>
                <a:ea typeface="Inter Medium" panose="02000503000000020004" pitchFamily="2" charset="0"/>
                <a:cs typeface="Arial" panose="020B0604020202020204" pitchFamily="34" charset="0"/>
              </a:rPr>
              <a:t>a žadateli byl sdělen odkaz na internetovou stránku, kde se informace nachází.</a:t>
            </a:r>
          </a:p>
        </p:txBody>
      </p:sp>
    </p:spTree>
    <p:extLst>
      <p:ext uri="{BB962C8B-B14F-4D97-AF65-F5344CB8AC3E}">
        <p14:creationId xmlns:p14="http://schemas.microsoft.com/office/powerpoint/2010/main" val="1535223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délník 2">
            <a:extLst>
              <a:ext uri="{FF2B5EF4-FFF2-40B4-BE49-F238E27FC236}">
                <a16:creationId xmlns:a16="http://schemas.microsoft.com/office/drawing/2014/main" id="{F6E50490-5029-3CF8-A85F-83BACE15C4E4}"/>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A349D96B-52F5-C29D-2B98-1CAF04508D4F}"/>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0C17CD53-8FDB-828D-8F91-9C251C80461B}"/>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AB8F0A8E-607D-B869-3995-E6FED2E51B52}"/>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9EADFB3C-D22E-1E58-8340-F35035574716}"/>
              </a:ext>
            </a:extLst>
          </p:cNvPr>
          <p:cNvSpPr txBox="1"/>
          <p:nvPr/>
        </p:nvSpPr>
        <p:spPr>
          <a:xfrm>
            <a:off x="227012" y="139486"/>
            <a:ext cx="1097438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Program semináře</a:t>
            </a:r>
          </a:p>
        </p:txBody>
      </p:sp>
      <p:pic>
        <p:nvPicPr>
          <p:cNvPr id="5" name="Obrázek 4">
            <a:extLst>
              <a:ext uri="{FF2B5EF4-FFF2-40B4-BE49-F238E27FC236}">
                <a16:creationId xmlns:a16="http://schemas.microsoft.com/office/drawing/2014/main" id="{B361F2BE-61CA-D776-C428-89652FAD5A4D}"/>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F70148BB-E702-F53E-C6AD-24E1DC70671E}"/>
              </a:ext>
            </a:extLst>
          </p:cNvPr>
          <p:cNvSpPr txBox="1"/>
          <p:nvPr/>
        </p:nvSpPr>
        <p:spPr>
          <a:xfrm>
            <a:off x="227012" y="873125"/>
            <a:ext cx="11571727" cy="4196020"/>
          </a:xfrm>
          <a:prstGeom prst="rect">
            <a:avLst/>
          </a:prstGeom>
          <a:noFill/>
        </p:spPr>
        <p:txBody>
          <a:bodyPr wrap="square" lIns="91440" tIns="45720" rIns="91440" bIns="45720" rtlCol="0" anchor="t">
            <a:spAutoFit/>
          </a:bodyPr>
          <a:lstStyle/>
          <a:p>
            <a:pPr marL="342900" indent="-342900">
              <a:lnSpc>
                <a:spcPct val="115000"/>
              </a:lnSpc>
              <a:spcAft>
                <a:spcPts val="800"/>
              </a:spcAft>
              <a:buFont typeface="+mj-lt"/>
              <a:buAutoNum type="arabicPeriod"/>
            </a:pPr>
            <a:r>
              <a:rPr lang="cs-CZ" sz="1600" b="1" kern="100">
                <a:latin typeface="Neue Haas Grotesk Text Pro"/>
                <a:ea typeface="Aptos" panose="020B0004020202020204" pitchFamily="34" charset="0"/>
                <a:cs typeface="Times New Roman"/>
              </a:rPr>
              <a:t>Základní rámec poskytování informací</a:t>
            </a:r>
          </a:p>
          <a:p>
            <a:pPr marL="342900" indent="-342900">
              <a:lnSpc>
                <a:spcPct val="115000"/>
              </a:lnSpc>
              <a:spcAft>
                <a:spcPts val="800"/>
              </a:spcAft>
              <a:buFont typeface="+mj-lt"/>
              <a:buAutoNum type="arabicPeriod"/>
            </a:pPr>
            <a:r>
              <a:rPr lang="cs-CZ" sz="1600" b="1" kern="100">
                <a:latin typeface="Neue Haas Grotesk Text Pro"/>
                <a:ea typeface="Aptos" panose="020B0004020202020204" pitchFamily="34" charset="0"/>
                <a:cs typeface="Times New Roman"/>
              </a:rPr>
              <a:t>Výklad jednotlivých pojmů</a:t>
            </a:r>
          </a:p>
          <a:p>
            <a:pPr marL="342900" indent="-342900">
              <a:lnSpc>
                <a:spcPct val="115000"/>
              </a:lnSpc>
              <a:spcAft>
                <a:spcPts val="800"/>
              </a:spcAft>
              <a:buFont typeface="+mj-lt"/>
              <a:buAutoNum type="arabicPeriod"/>
            </a:pPr>
            <a:r>
              <a:rPr lang="cs-CZ" sz="1600" b="1" kern="100">
                <a:latin typeface="Neue Haas Grotesk Text Pro"/>
                <a:ea typeface="Aptos" panose="020B0004020202020204" pitchFamily="34" charset="0"/>
                <a:cs typeface="Times New Roman"/>
              </a:rPr>
              <a:t>Postup při vyřizování žádosti o poskytnutí informací</a:t>
            </a:r>
          </a:p>
          <a:p>
            <a:pPr marL="342900" indent="-342900">
              <a:lnSpc>
                <a:spcPct val="115000"/>
              </a:lnSpc>
              <a:spcAft>
                <a:spcPts val="800"/>
              </a:spcAft>
              <a:buFont typeface="+mj-lt"/>
              <a:buAutoNum type="arabicPeriod"/>
            </a:pPr>
            <a:r>
              <a:rPr lang="cs-CZ" sz="1600" b="1" kern="100">
                <a:latin typeface="Neue Haas Grotesk Text Pro"/>
                <a:ea typeface="Aptos" panose="020B0004020202020204" pitchFamily="34" charset="0"/>
                <a:cs typeface="Times New Roman"/>
              </a:rPr>
              <a:t>Omezení práva na informace</a:t>
            </a:r>
          </a:p>
          <a:p>
            <a:pPr marL="342900" indent="-342900">
              <a:lnSpc>
                <a:spcPct val="115000"/>
              </a:lnSpc>
              <a:spcAft>
                <a:spcPts val="800"/>
              </a:spcAft>
              <a:buFont typeface="+mj-lt"/>
              <a:buAutoNum type="arabicPeriod"/>
            </a:pPr>
            <a:r>
              <a:rPr lang="cs-CZ" sz="1600" b="1" kern="100">
                <a:latin typeface="Neue Haas Grotesk Text Pro"/>
                <a:ea typeface="Aptos" panose="020B0004020202020204" pitchFamily="34" charset="0"/>
                <a:cs typeface="Times New Roman"/>
              </a:rPr>
              <a:t>Úhrada nákladů za poskytnutí informací</a:t>
            </a:r>
          </a:p>
          <a:p>
            <a:pPr marL="342900" indent="-342900">
              <a:lnSpc>
                <a:spcPct val="115000"/>
              </a:lnSpc>
              <a:spcAft>
                <a:spcPts val="800"/>
              </a:spcAft>
              <a:buFont typeface="+mj-lt"/>
              <a:buAutoNum type="arabicPeriod"/>
            </a:pPr>
            <a:r>
              <a:rPr lang="cs-CZ" sz="1600" b="1" kern="100">
                <a:latin typeface="Neue Haas Grotesk Text Pro"/>
                <a:ea typeface="Aptos" panose="020B0004020202020204" pitchFamily="34" charset="0"/>
                <a:cs typeface="Times New Roman"/>
              </a:rPr>
              <a:t>Opravné prostředky a řízení o nich</a:t>
            </a:r>
          </a:p>
          <a:p>
            <a:pPr marL="342900" indent="-342900">
              <a:lnSpc>
                <a:spcPct val="115000"/>
              </a:lnSpc>
              <a:spcAft>
                <a:spcPts val="800"/>
              </a:spcAft>
              <a:buFont typeface="+mj-lt"/>
              <a:buAutoNum type="arabicPeriod"/>
            </a:pPr>
            <a:r>
              <a:rPr lang="cs-CZ" sz="1600" b="1" kern="100">
                <a:latin typeface="Neue Haas Grotesk Text Pro"/>
                <a:ea typeface="Aptos" panose="020B0004020202020204" pitchFamily="34" charset="0"/>
                <a:cs typeface="Times New Roman"/>
              </a:rPr>
              <a:t>Zneužití práva na informace</a:t>
            </a:r>
          </a:p>
          <a:p>
            <a:pPr marL="342900" indent="-342900">
              <a:lnSpc>
                <a:spcPct val="115000"/>
              </a:lnSpc>
              <a:spcAft>
                <a:spcPts val="800"/>
              </a:spcAft>
              <a:buFont typeface="+mj-lt"/>
              <a:buAutoNum type="arabicPeriod"/>
            </a:pPr>
            <a:r>
              <a:rPr lang="cs-CZ" sz="1600" b="1" kern="100">
                <a:latin typeface="Neue Haas Grotesk Text Pro"/>
                <a:ea typeface="Aptos" panose="020B0004020202020204" pitchFamily="34" charset="0"/>
                <a:cs typeface="Times New Roman"/>
              </a:rPr>
              <a:t>Vybrané oblasti (práva zastupitelů na informace, platy, správní spisy, projektové dokumentace, daňové řízení)</a:t>
            </a:r>
          </a:p>
          <a:p>
            <a:pPr marL="342900" indent="-342900">
              <a:lnSpc>
                <a:spcPct val="115000"/>
              </a:lnSpc>
              <a:spcAft>
                <a:spcPts val="800"/>
              </a:spcAft>
              <a:buFont typeface="+mj-lt"/>
              <a:buAutoNum type="arabicPeriod"/>
            </a:pPr>
            <a:r>
              <a:rPr lang="cs-CZ" sz="1600" b="1" kern="100">
                <a:latin typeface="Neue Haas Grotesk Text Pro"/>
                <a:ea typeface="Aptos" panose="020B0004020202020204" pitchFamily="34" charset="0"/>
                <a:cs typeface="Times New Roman"/>
              </a:rPr>
              <a:t>Různé, diskuze</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nSpc>
                <a:spcPct val="114999"/>
              </a:lnSpc>
              <a:spcAft>
                <a:spcPts val="800"/>
              </a:spcAft>
              <a:buFont typeface="Arial" panose="020B0604020202020204" pitchFamily="34" charset="0"/>
              <a:buChar char="•"/>
            </a:pPr>
            <a:endParaRPr lang="cs-CZ" sz="1600" kern="100">
              <a:latin typeface="Neue Haas Grotesk Text Pro" panose="020B0504020202020204" pitchFamily="34" charset="0"/>
              <a:ea typeface="Inter Medium" panose="02000503000000020004" pitchFamily="2" charset="0"/>
              <a:cs typeface="Times New Roman"/>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890571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EFB34-93C1-D4C0-3049-4D6021EBDE1B}"/>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EE933A32-49D0-665F-424C-9BB1C356253A}"/>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B5AB7A86-C41D-D5E8-CE61-70FBD6E4B519}"/>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0BDBA333-0BB7-5386-D0F5-0B5515A072AE}"/>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8448E0E9-C29F-BD81-83F4-B844F7181CA1}"/>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ECE8C4A1-CF6D-416E-BC22-8779E8776B83}"/>
              </a:ext>
            </a:extLst>
          </p:cNvPr>
          <p:cNvSpPr txBox="1"/>
          <p:nvPr/>
        </p:nvSpPr>
        <p:spPr>
          <a:xfrm>
            <a:off x="227012" y="107431"/>
            <a:ext cx="11097391"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Odmítnutí žádosti o informace nebo její části</a:t>
            </a:r>
          </a:p>
        </p:txBody>
      </p:sp>
      <p:pic>
        <p:nvPicPr>
          <p:cNvPr id="5" name="Obrázek 4">
            <a:extLst>
              <a:ext uri="{FF2B5EF4-FFF2-40B4-BE49-F238E27FC236}">
                <a16:creationId xmlns:a16="http://schemas.microsoft.com/office/drawing/2014/main" id="{8AB377F0-36D7-132A-5B71-D7FC70EE9001}"/>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5AB98D5A-68A1-A079-1907-CEC2083E1A71}"/>
              </a:ext>
            </a:extLst>
          </p:cNvPr>
          <p:cNvSpPr txBox="1"/>
          <p:nvPr/>
        </p:nvSpPr>
        <p:spPr>
          <a:xfrm>
            <a:off x="531812" y="1123224"/>
            <a:ext cx="11571727" cy="5919569"/>
          </a:xfrm>
          <a:prstGeom prst="rect">
            <a:avLst/>
          </a:prstGeom>
          <a:noFill/>
        </p:spPr>
        <p:txBody>
          <a:bodyPr wrap="square" lIns="91440" tIns="45720" rIns="91440" bIns="45720" rtlCol="0" anchor="t">
            <a:spAutoFit/>
          </a:bodyPr>
          <a:lstStyle/>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Základní princip </a:t>
            </a:r>
            <a:r>
              <a:rPr lang="cs-CZ" sz="1600" kern="100" err="1">
                <a:effectLst/>
                <a:latin typeface="Neue Haas Grotesk Text Pro" panose="020B0504020202020204" pitchFamily="34" charset="-18"/>
                <a:ea typeface="Aptos" panose="020B0004020202020204" pitchFamily="34" charset="0"/>
                <a:cs typeface="Times New Roman" panose="02020603050405020304" pitchFamily="18" charset="0"/>
              </a:rPr>
              <a:t>InfZ</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je takový, že povinný subjekt poskytuje požadované informace. V některých případech informace poskytnout nemusí, anebo dokonce nesmí (bude vysvětleno dále).</a:t>
            </a: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Pokud povinný subjekt žádosti byť jen z části nevyhoví (z jakéhokoli důvodu uvedeného v </a:t>
            </a:r>
            <a:r>
              <a:rPr lang="cs-CZ" sz="1600" kern="100" err="1">
                <a:effectLst/>
                <a:latin typeface="Neue Haas Grotesk Text Pro" panose="020B0504020202020204" pitchFamily="34" charset="-18"/>
                <a:ea typeface="Aptos" panose="020B0004020202020204" pitchFamily="34" charset="0"/>
                <a:cs typeface="Times New Roman" panose="02020603050405020304" pitchFamily="18" charset="0"/>
              </a:rPr>
              <a:t>InfZ</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musí vydat rozhodnutí o odmítnutí žádosti nebo její části. Své rozhodnutí vždy řádně odůvodní a podloží relevantnímu skutečnostmi.</a:t>
            </a:r>
          </a:p>
          <a:p>
            <a:pPr marL="285750" indent="-285750">
              <a:lnSpc>
                <a:spcPct val="115000"/>
              </a:lnSpc>
              <a:spcAft>
                <a:spcPts val="800"/>
              </a:spcAft>
              <a:buFont typeface="Arial" panose="020B0604020202020204" pitchFamily="34" charset="0"/>
              <a:buChar char="•"/>
            </a:pP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Pro odmítnutí žádosti nebo její části musí vždy existovat zákonný důvod (důvody pro omezení práva na informace).</a:t>
            </a:r>
            <a:endPar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Odmítnutím poskytnutí informace nejsou případy, kdy je odpověď záporná (odmítnutí poskytnutí informace = mlčení; sdělení záporné odpovědi na jasně formulovanou otázku je poskytnutím informace) – vždy záleží na formulaci dotazu</a:t>
            </a:r>
          </a:p>
          <a:p>
            <a:pPr marL="361950">
              <a:lnSpc>
                <a:spcPct val="115000"/>
              </a:lnSpc>
              <a:spcAft>
                <a:spcPts val="800"/>
              </a:spcAft>
            </a:pPr>
            <a:r>
              <a:rPr lang="cs-CZ" sz="1400" i="1" kern="100">
                <a:effectLst/>
                <a:latin typeface="Neue Haas Grotesk Text Pro" panose="020B0504020202020204" pitchFamily="34" charset="-18"/>
                <a:ea typeface="Aptos" panose="020B0004020202020204" pitchFamily="34" charset="0"/>
                <a:cs typeface="Times New Roman" panose="02020603050405020304" pitchFamily="18" charset="0"/>
              </a:rPr>
              <a:t>Příklad: „Má váš úřad k dispozici služební vozidlo značky Ferrari?“</a:t>
            </a:r>
            <a:endParaRPr lang="cs-CZ" sz="1400" i="1" kern="100">
              <a:latin typeface="Neue Haas Grotesk Text Pro" panose="020B0504020202020204" pitchFamily="34" charset="-18"/>
              <a:ea typeface="Aptos" panose="020B0004020202020204" pitchFamily="34" charset="0"/>
              <a:cs typeface="Times New Roman" panose="02020603050405020304" pitchFamily="18" charset="0"/>
            </a:endParaRPr>
          </a:p>
          <a:p>
            <a:pPr marL="361950">
              <a:lnSpc>
                <a:spcPct val="115000"/>
              </a:lnSpc>
              <a:spcAft>
                <a:spcPts val="800"/>
              </a:spcAft>
            </a:pPr>
            <a:r>
              <a:rPr lang="cs-CZ" sz="1400" i="1" kern="100">
                <a:latin typeface="Neue Haas Grotesk Text Pro" panose="020B0504020202020204" pitchFamily="34" charset="-18"/>
                <a:ea typeface="Aptos" panose="020B0004020202020204" pitchFamily="34" charset="0"/>
                <a:cs typeface="Times New Roman" panose="02020603050405020304" pitchFamily="18" charset="0"/>
              </a:rPr>
              <a:t>Odpověď: „</a:t>
            </a:r>
            <a:r>
              <a:rPr lang="cs-CZ" sz="1400" i="1" kern="100">
                <a:effectLst/>
                <a:latin typeface="Neue Haas Grotesk Text Pro" panose="020B0504020202020204" pitchFamily="34" charset="-18"/>
                <a:ea typeface="Aptos" panose="020B0004020202020204" pitchFamily="34" charset="0"/>
                <a:cs typeface="Times New Roman" panose="02020603050405020304" pitchFamily="18" charset="0"/>
              </a:rPr>
              <a:t>Ne, nemá.“ </a:t>
            </a:r>
          </a:p>
          <a:p>
            <a:pPr marL="361950">
              <a:lnSpc>
                <a:spcPct val="115000"/>
              </a:lnSpc>
              <a:spcAft>
                <a:spcPts val="800"/>
              </a:spcAft>
            </a:pPr>
            <a:endParaRPr lang="cs-CZ" sz="1400" i="1" kern="100">
              <a:latin typeface="Neue Haas Grotesk Text Pro" panose="020B0504020202020204" pitchFamily="34" charset="-18"/>
              <a:ea typeface="Aptos" panose="020B0004020202020204" pitchFamily="34" charset="0"/>
              <a:cs typeface="Times New Roman" panose="02020603050405020304" pitchFamily="18" charset="0"/>
            </a:endParaRPr>
          </a:p>
          <a:p>
            <a:pPr marL="361950">
              <a:lnSpc>
                <a:spcPct val="115000"/>
              </a:lnSpc>
              <a:spcAft>
                <a:spcPts val="800"/>
              </a:spcAft>
            </a:pPr>
            <a:r>
              <a:rPr lang="cs-CZ" sz="1400" i="1" kern="100">
                <a:latin typeface="Neue Haas Grotesk Text Pro" panose="020B0504020202020204" pitchFamily="34" charset="-18"/>
                <a:ea typeface="Aptos" panose="020B0004020202020204" pitchFamily="34" charset="0"/>
                <a:cs typeface="Times New Roman" panose="02020603050405020304" pitchFamily="18" charset="0"/>
              </a:rPr>
              <a:t>„</a:t>
            </a:r>
            <a:r>
              <a:rPr lang="cs-CZ" sz="1400" i="1" kern="100">
                <a:effectLst/>
                <a:latin typeface="Neue Haas Grotesk Text Pro" panose="020B0504020202020204" pitchFamily="34" charset="-18"/>
                <a:ea typeface="Aptos" panose="020B0004020202020204" pitchFamily="34" charset="0"/>
                <a:cs typeface="Times New Roman" panose="02020603050405020304" pitchFamily="18" charset="0"/>
              </a:rPr>
              <a:t>Byl z jednání vyhotoven zápis? Pokud ano, žádám o jeho zaslání.“</a:t>
            </a:r>
          </a:p>
          <a:p>
            <a:pPr marL="361950">
              <a:lnSpc>
                <a:spcPct val="115000"/>
              </a:lnSpc>
              <a:spcAft>
                <a:spcPts val="800"/>
              </a:spcAft>
            </a:pPr>
            <a:r>
              <a:rPr lang="cs-CZ" sz="1400" i="1" kern="100">
                <a:effectLst/>
                <a:latin typeface="Neue Haas Grotesk Text Pro" panose="020B0504020202020204" pitchFamily="34" charset="-18"/>
                <a:ea typeface="Aptos" panose="020B0004020202020204" pitchFamily="34" charset="0"/>
                <a:cs typeface="Times New Roman" panose="02020603050405020304" pitchFamily="18" charset="0"/>
              </a:rPr>
              <a:t> „Ne, zápis nebyl vyhotoven.“</a:t>
            </a:r>
          </a:p>
          <a:p>
            <a:pPr marL="361950">
              <a:lnSpc>
                <a:spcPct val="115000"/>
              </a:lnSpc>
              <a:spcAft>
                <a:spcPts val="800"/>
              </a:spcAft>
            </a:pPr>
            <a:r>
              <a:rPr lang="cs-CZ" sz="1400" i="1" kern="100">
                <a:effectLst/>
                <a:latin typeface="Neue Haas Grotesk Text Pro" panose="020B0504020202020204" pitchFamily="34" charset="-18"/>
                <a:ea typeface="Aptos" panose="020B0004020202020204" pitchFamily="34" charset="0"/>
                <a:cs typeface="Times New Roman" panose="02020603050405020304" pitchFamily="18" charset="0"/>
              </a:rPr>
              <a:t>X pozor!</a:t>
            </a:r>
          </a:p>
          <a:p>
            <a:pPr marL="361950">
              <a:lnSpc>
                <a:spcPct val="115000"/>
              </a:lnSpc>
              <a:spcAft>
                <a:spcPts val="800"/>
              </a:spcAft>
            </a:pPr>
            <a:r>
              <a:rPr lang="cs-CZ" sz="1400" i="1" kern="100">
                <a:effectLst/>
                <a:latin typeface="Neue Haas Grotesk Text Pro" panose="020B0504020202020204" pitchFamily="34" charset="-18"/>
                <a:ea typeface="Aptos" panose="020B0004020202020204" pitchFamily="34" charset="0"/>
                <a:cs typeface="Times New Roman" panose="02020603050405020304" pitchFamily="18" charset="0"/>
              </a:rPr>
              <a:t>„Žádám o zaslání zápisu z jednání.“  </a:t>
            </a:r>
          </a:p>
          <a:p>
            <a:pPr marL="361950">
              <a:lnSpc>
                <a:spcPct val="115000"/>
              </a:lnSpc>
              <a:spcAft>
                <a:spcPts val="800"/>
              </a:spcAft>
            </a:pPr>
            <a:r>
              <a:rPr lang="cs-CZ" sz="1400" i="1" kern="100">
                <a:latin typeface="Neue Haas Grotesk Text Pro" panose="020B0504020202020204" pitchFamily="34" charset="-18"/>
                <a:ea typeface="Aptos" panose="020B0004020202020204" pitchFamily="34" charset="0"/>
                <a:cs typeface="Times New Roman" panose="02020603050405020304" pitchFamily="18" charset="0"/>
              </a:rPr>
              <a:t>P</a:t>
            </a:r>
            <a:r>
              <a:rPr lang="cs-CZ" sz="1400" i="1" kern="100">
                <a:effectLst/>
                <a:latin typeface="Neue Haas Grotesk Text Pro" panose="020B0504020202020204" pitchFamily="34" charset="-18"/>
                <a:ea typeface="Aptos" panose="020B0004020202020204" pitchFamily="34" charset="0"/>
                <a:cs typeface="Times New Roman" panose="02020603050405020304" pitchFamily="18" charset="0"/>
              </a:rPr>
              <a:t>okud zápis nebyl vyhotoven, je třeba žádost odmítnout rozhodnutím, neboť žadatel požaduje neexistující informaci!</a:t>
            </a:r>
          </a:p>
          <a:p>
            <a:pPr marL="285750" indent="-285750">
              <a:lnSpc>
                <a:spcPct val="115000"/>
              </a:lnSpc>
              <a:spcAft>
                <a:spcPts val="800"/>
              </a:spcAft>
              <a:buFont typeface="Arial" panose="020B0604020202020204" pitchFamily="34" charset="0"/>
              <a:buChar char="•"/>
            </a:pPr>
            <a:endPar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661851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E9F63-29C7-BFC2-6927-5A57EA62A78C}"/>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46646901-DC79-489B-D7E8-0D54440C425D}"/>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725E6515-FBE7-11D9-9204-1C4F4C97D6D6}"/>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C137B157-8CAF-0198-311C-666163FFC96A}"/>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4881FD38-5B83-A2CF-7E3D-392AFE4F01D7}"/>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F4781B87-4B4E-3387-661C-9A2690E40009}"/>
              </a:ext>
            </a:extLst>
          </p:cNvPr>
          <p:cNvSpPr txBox="1"/>
          <p:nvPr/>
        </p:nvSpPr>
        <p:spPr>
          <a:xfrm>
            <a:off x="227012" y="139486"/>
            <a:ext cx="1099343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Odmítnutí žádosti o informace nebo její části</a:t>
            </a:r>
          </a:p>
        </p:txBody>
      </p:sp>
      <p:pic>
        <p:nvPicPr>
          <p:cNvPr id="5" name="Obrázek 4">
            <a:extLst>
              <a:ext uri="{FF2B5EF4-FFF2-40B4-BE49-F238E27FC236}">
                <a16:creationId xmlns:a16="http://schemas.microsoft.com/office/drawing/2014/main" id="{6C787A26-C344-6B45-6574-E5552632B612}"/>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07AF5490-53FF-CFCD-2E96-FB1FB0AD75D9}"/>
              </a:ext>
            </a:extLst>
          </p:cNvPr>
          <p:cNvSpPr txBox="1"/>
          <p:nvPr/>
        </p:nvSpPr>
        <p:spPr>
          <a:xfrm>
            <a:off x="227012" y="873125"/>
            <a:ext cx="11571727" cy="4351961"/>
          </a:xfrm>
          <a:prstGeom prst="rect">
            <a:avLst/>
          </a:prstGeom>
          <a:noFill/>
        </p:spPr>
        <p:txBody>
          <a:bodyPr wrap="square" lIns="91440" tIns="45720" rIns="91440" bIns="45720" rtlCol="0" anchor="t">
            <a:spAutoFit/>
          </a:bodyPr>
          <a:lstStyle/>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Povinnost poskytovat informace se netýká dotazů na názory, budoucí rozhodnutí a vytváření nových informací (tj. lze poskytnout, pokud povinný subjekt chce).</a:t>
            </a: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Názor </a:t>
            </a:r>
            <a:r>
              <a:rPr lang="cs-CZ" sz="1600" kern="100">
                <a:effectLst/>
                <a:latin typeface="Arial" panose="020B0604020202020204" pitchFamily="34" charset="0"/>
                <a:ea typeface="Aptos" panose="020B0004020202020204" pitchFamily="34" charset="0"/>
                <a:cs typeface="Arial" panose="020B0604020202020204" pitchFamily="34" charset="0"/>
              </a:rPr>
              <a:t>→</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žadatel požaduje, aby mu povinný subjekt sdělil svůj názor či postoj na určitou věc (kauzu), který v budoucnu hodlá zaujmout, zpracoval analýzu k něčemu, apod.</a:t>
            </a:r>
          </a:p>
          <a:p>
            <a:pPr>
              <a:lnSpc>
                <a:spcPct val="115000"/>
              </a:lnSpc>
              <a:spcAft>
                <a:spcPts val="800"/>
              </a:spcAft>
            </a:pPr>
            <a:r>
              <a:rPr lang="cs-CZ" sz="1600" i="1" kern="100">
                <a:effectLst/>
                <a:latin typeface="Neue Haas Grotesk Text Pro" panose="020B0504020202020204" pitchFamily="34" charset="-18"/>
                <a:ea typeface="Aptos" panose="020B0004020202020204" pitchFamily="34" charset="0"/>
                <a:cs typeface="Times New Roman" panose="02020603050405020304" pitchFamily="18" charset="0"/>
              </a:rPr>
              <a:t>	! Je-li názor někde zaznamenán (byl učiněn v minulosti), například v zápisu, jde o </a:t>
            </a:r>
            <a:r>
              <a:rPr lang="cs-CZ" sz="1600" i="1" kern="100" err="1">
                <a:effectLst/>
                <a:latin typeface="Neue Haas Grotesk Text Pro" panose="020B0504020202020204" pitchFamily="34" charset="-18"/>
                <a:ea typeface="Aptos" panose="020B0004020202020204" pitchFamily="34" charset="0"/>
                <a:cs typeface="Times New Roman" panose="02020603050405020304" pitchFamily="18" charset="0"/>
              </a:rPr>
              <a:t>poskytnutelnou</a:t>
            </a:r>
            <a:r>
              <a:rPr lang="cs-CZ" sz="1600" i="1" kern="100">
                <a:effectLst/>
                <a:latin typeface="Neue Haas Grotesk Text Pro" panose="020B0504020202020204" pitchFamily="34" charset="-18"/>
                <a:ea typeface="Aptos" panose="020B0004020202020204" pitchFamily="34" charset="0"/>
                <a:cs typeface="Times New Roman" panose="02020603050405020304" pitchFamily="18" charset="0"/>
              </a:rPr>
              <a:t> informaci.</a:t>
            </a: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Budoucí rozhodnutí </a:t>
            </a:r>
            <a:r>
              <a:rPr lang="cs-CZ" sz="1600" kern="100">
                <a:effectLst/>
                <a:latin typeface="Arial" panose="020B0604020202020204" pitchFamily="34" charset="0"/>
                <a:ea typeface="Aptos" panose="020B0004020202020204" pitchFamily="34" charset="0"/>
                <a:cs typeface="Arial" panose="020B0604020202020204" pitchFamily="34" charset="0"/>
              </a:rPr>
              <a:t>→</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povinný subjekt nemusí sdělovat, jaké kroky bude činit v budoucnu (jaká přijme rozhodnutí, ať již správní, anebo formou usnesení zastupitelstva či rady obce).</a:t>
            </a: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Vytváření nových informací </a:t>
            </a:r>
            <a:r>
              <a:rPr lang="cs-CZ" sz="1600" kern="100">
                <a:effectLst/>
                <a:latin typeface="Arial" panose="020B0604020202020204" pitchFamily="34" charset="0"/>
                <a:ea typeface="Aptos" panose="020B0004020202020204" pitchFamily="34" charset="0"/>
                <a:cs typeface="Arial" panose="020B0604020202020204" pitchFamily="34" charset="0"/>
              </a:rPr>
              <a:t>→</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povinný subjekt poskytuje to, co má k dispozici (nebo by měl mít jako dobrý hospodář nebo s ohledem na princip dobré správy), nemusí pro žadatele informace vytvářet (například uzavírat novou smlouvu, pokud tato neexistuje, vytvářet zápis z jednání, atd.). </a:t>
            </a: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Vytváření nových informací (sofistikovaná činnost) ≠ sběr většího množství různě umístěných informací (přehledy, statistické údaje).</a:t>
            </a: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4225592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B8F68-CC57-A75C-FCE2-2535C3B9A0C6}"/>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1EE9283B-CDAA-4507-E78A-49CBA1C49CE9}"/>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1AD9E1F8-C8A5-C417-2795-FC3A660EC338}"/>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38D6E901-1A0E-FE8C-A3A6-F6B098322A24}"/>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09CCA0D9-DB80-55DE-0604-8272EC04CDFB}"/>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584BBEE1-3DA5-82EE-9681-46974B86D872}"/>
              </a:ext>
            </a:extLst>
          </p:cNvPr>
          <p:cNvSpPr txBox="1"/>
          <p:nvPr/>
        </p:nvSpPr>
        <p:spPr>
          <a:xfrm>
            <a:off x="227012" y="139486"/>
            <a:ext cx="1101248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Odmítnutí žádosti o informace nebo její části</a:t>
            </a:r>
          </a:p>
        </p:txBody>
      </p:sp>
      <p:pic>
        <p:nvPicPr>
          <p:cNvPr id="5" name="Obrázek 4">
            <a:extLst>
              <a:ext uri="{FF2B5EF4-FFF2-40B4-BE49-F238E27FC236}">
                <a16:creationId xmlns:a16="http://schemas.microsoft.com/office/drawing/2014/main" id="{19F9DF69-18C8-748F-91FD-37D7B8D93137}"/>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545DAB43-7BE0-79CE-6F16-6B9CE9E25433}"/>
              </a:ext>
            </a:extLst>
          </p:cNvPr>
          <p:cNvSpPr txBox="1"/>
          <p:nvPr/>
        </p:nvSpPr>
        <p:spPr>
          <a:xfrm>
            <a:off x="227012" y="873125"/>
            <a:ext cx="11571727" cy="4675191"/>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Náležitosti rozhodnutí o odmítnutí žádosti o informace</a:t>
            </a:r>
            <a:endParaRPr lang="cs-CZ" sz="1600" kern="10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Pro náležitosti rozhodnutí, jeho doručování a odvolací řízení se užije zákon č. 500/2004 Sb., správní řád.</a:t>
            </a: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Musí být vydáno, i když by se informace neposkytovala byť i jen zčásti (výjimka anonymizace osobních údajů).</a:t>
            </a:r>
          </a:p>
          <a:p>
            <a:pPr marL="285750" indent="-285750">
              <a:lnSpc>
                <a:spcPct val="115000"/>
              </a:lnSpc>
              <a:spcAft>
                <a:spcPts val="800"/>
              </a:spcAft>
              <a:buFont typeface="Arial" panose="020B0604020202020204" pitchFamily="34" charset="0"/>
              <a:buChar char="•"/>
            </a:pP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Rozhodnutí o odmítnutí žádosti o informace musí obsahovat:</a:t>
            </a:r>
          </a:p>
          <a:p>
            <a:pPr marL="714375" indent="-171450">
              <a:lnSpc>
                <a:spcPct val="115000"/>
              </a:lnSpc>
              <a:spcAft>
                <a:spcPts val="800"/>
              </a:spcAft>
              <a:buFont typeface="Wingdings" panose="05000000000000000000" pitchFamily="2" charset="2"/>
              <a:buChar char="ü"/>
            </a:pP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Označení správního orgánu – kdo rozhodnutí vydává</a:t>
            </a:r>
          </a:p>
          <a:p>
            <a:pPr marL="714375" indent="-171450">
              <a:lnSpc>
                <a:spcPct val="115000"/>
              </a:lnSpc>
              <a:spcAft>
                <a:spcPts val="800"/>
              </a:spcAft>
              <a:buFont typeface="Wingdings" panose="05000000000000000000" pitchFamily="2" charset="2"/>
              <a:buChar char="ü"/>
            </a:pP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Číslo jednací a datum vydání</a:t>
            </a:r>
          </a:p>
          <a:p>
            <a:pPr marL="714375" indent="-171450">
              <a:lnSpc>
                <a:spcPct val="115000"/>
              </a:lnSpc>
              <a:spcAft>
                <a:spcPts val="800"/>
              </a:spcAft>
              <a:buFont typeface="Wingdings" panose="05000000000000000000" pitchFamily="2" charset="2"/>
              <a:buChar char="ü"/>
            </a:pP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Výrok rozhodnutí - výslovné odmítnutí poskytnutí informace (zcela nebo zčásti), žádost se odmítá / žádost se odmítá v části (co nejpřesněji vymezit /nedostatek nevadí, pokud konkretizace plyne alespoň z odůvodnění) + konkrétní ustanovení, které stanoví důvod ochrany</a:t>
            </a:r>
          </a:p>
          <a:p>
            <a:pPr marL="714375" indent="-171450">
              <a:lnSpc>
                <a:spcPct val="115000"/>
              </a:lnSpc>
              <a:spcAft>
                <a:spcPts val="800"/>
              </a:spcAft>
              <a:buFont typeface="Wingdings" panose="05000000000000000000" pitchFamily="2" charset="2"/>
              <a:buChar char="ü"/>
            </a:pP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Odůvodnění – proč nebyla informace poskytnuta (uvedení zákonného důvodu odmítnutí např. § 8–11 </a:t>
            </a:r>
            <a:r>
              <a:rPr lang="cs-CZ" sz="1600" kern="100" err="1">
                <a:latin typeface="Neue Haas Grotesk Text Pro" panose="020B0504020202020204" pitchFamily="34" charset="-18"/>
                <a:ea typeface="Aptos" panose="020B0004020202020204" pitchFamily="34" charset="0"/>
                <a:cs typeface="Times New Roman" panose="02020603050405020304" pitchFamily="18" charset="0"/>
              </a:rPr>
              <a:t>InfZ</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 nestačí „jen“ obecné odůvodnění aplikace konkrétního důvodu, je nutná určitá míra konkretizace na skutkový stav</a:t>
            </a:r>
          </a:p>
          <a:p>
            <a:pPr marL="714375" indent="-171450">
              <a:lnSpc>
                <a:spcPct val="115000"/>
              </a:lnSpc>
              <a:spcAft>
                <a:spcPts val="800"/>
              </a:spcAft>
              <a:buFont typeface="Wingdings" panose="05000000000000000000" pitchFamily="2" charset="2"/>
              <a:buChar char="ü"/>
            </a:pP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Poučení o opravném prostředku - informace o možnosti podat opravný prostředek a jak</a:t>
            </a:r>
          </a:p>
          <a:p>
            <a:pPr marL="266700" indent="-266700">
              <a:lnSpc>
                <a:spcPct val="115000"/>
              </a:lnSpc>
              <a:spcAft>
                <a:spcPts val="800"/>
              </a:spcAft>
              <a:buFont typeface="Arial" panose="020B0604020202020204" pitchFamily="34" charset="0"/>
              <a:buChar char="•"/>
            </a:pP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Pokud v rozhodnutí chybí správní uvážení, může být zrušeno pro nepřezkoumatelnost.</a:t>
            </a:r>
          </a:p>
        </p:txBody>
      </p:sp>
    </p:spTree>
    <p:extLst>
      <p:ext uri="{BB962C8B-B14F-4D97-AF65-F5344CB8AC3E}">
        <p14:creationId xmlns:p14="http://schemas.microsoft.com/office/powerpoint/2010/main" val="4221396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FD00D-AA64-5501-BEFB-3629F0A48904}"/>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541349DA-05EA-B2C5-75B2-701D107A2EB5}"/>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FF444616-F8A9-5550-F57D-3F753B8F8B45}"/>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2BDD0D48-EF91-A832-A645-7D880CB088B6}"/>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EF54191F-AED9-5F1D-632B-1E57AC7DF77D}"/>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0E651F43-4F98-90F1-9142-BBA96260CD1C}"/>
              </a:ext>
            </a:extLst>
          </p:cNvPr>
          <p:cNvSpPr txBox="1"/>
          <p:nvPr/>
        </p:nvSpPr>
        <p:spPr>
          <a:xfrm>
            <a:off x="227012" y="139486"/>
            <a:ext cx="1097438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Odmítnutí žádosti o informace nebo její části</a:t>
            </a:r>
          </a:p>
        </p:txBody>
      </p:sp>
      <p:pic>
        <p:nvPicPr>
          <p:cNvPr id="5" name="Obrázek 4">
            <a:extLst>
              <a:ext uri="{FF2B5EF4-FFF2-40B4-BE49-F238E27FC236}">
                <a16:creationId xmlns:a16="http://schemas.microsoft.com/office/drawing/2014/main" id="{9B3509F4-FAC9-5043-1140-BBB17A66F825}"/>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286FFE6A-9DC1-2214-5934-50D9DC9EF5A8}"/>
              </a:ext>
            </a:extLst>
          </p:cNvPr>
          <p:cNvSpPr txBox="1"/>
          <p:nvPr/>
        </p:nvSpPr>
        <p:spPr>
          <a:xfrm>
            <a:off x="227012" y="873125"/>
            <a:ext cx="11571727" cy="5014386"/>
          </a:xfrm>
          <a:prstGeom prst="rect">
            <a:avLst/>
          </a:prstGeom>
          <a:noFill/>
        </p:spPr>
        <p:txBody>
          <a:bodyPr wrap="square" lIns="91440" tIns="45720" rIns="91440" bIns="45720" rtlCol="0" anchor="t">
            <a:spAutoFit/>
          </a:bodyPr>
          <a:lstStyle/>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a:ea typeface="Aptos" panose="020B0004020202020204" pitchFamily="34" charset="0"/>
                <a:cs typeface="Times New Roman"/>
              </a:rPr>
              <a:t>Pokud povinný subjekt poskytuje informaci formou kopie dokumentu, z něhož vyloučil pouze osobní údaje nebo informace, které jsou bankovním nebo obchodním tajemstvím a které získal při postupech podle správního, daňového nebo kontrolního řádu (= ne v rámci svých smluvních vztahů), nemusí vydat rozhodnutí o odmítnutí části žádosti.</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a:ea typeface="Aptos" panose="020B0004020202020204" pitchFamily="34" charset="0"/>
                <a:cs typeface="Times New Roman"/>
              </a:rPr>
              <a:t>Sdělí-li žadatel v podané žádosti anebo do 15 dnů ode dne doručení požadované informace způsobem stanoveným tímto zákonem pro podání písemné žádosti o informace povinnému subjektu, že trvá na vydání rozhodnutí o odmítnutí žádosti v rozsahu vymezených osobních údajů nebo bankovního anebo obchodního tajemství, povinný subjekt je vydá ve lhůtě pro vyřízení žádosti anebo do 15 dnů ode dne doručení sdělení žadatele.</a:t>
            </a:r>
          </a:p>
          <a:p>
            <a:pPr marL="285750" indent="-285750" algn="just">
              <a:lnSpc>
                <a:spcPct val="115000"/>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Doručování rozhodnutí o odmítnutí žádosti nebo její části – řídí se ustanoveními správního řádu!, pozor u doručování na e-mail, doručování obálkou s modrým pruhem. </a:t>
            </a:r>
          </a:p>
          <a:p>
            <a:pPr marL="542925" algn="just">
              <a:lnSpc>
                <a:spcPct val="115000"/>
              </a:lnSpc>
              <a:spcAft>
                <a:spcPts val="800"/>
              </a:spcAft>
            </a:pPr>
            <a:r>
              <a:rPr lang="cs-CZ" sz="1400" i="1">
                <a:latin typeface="Neue Haas Grotesk Text Pro" panose="020B0504020202020204" pitchFamily="34" charset="0"/>
                <a:ea typeface="Inter Medium" panose="02000503000000020004" pitchFamily="2" charset="0"/>
                <a:cs typeface="Arial" panose="020B0604020202020204" pitchFamily="34" charset="0"/>
              </a:rPr>
              <a:t>§ 19  odst. 9 a 10 SŘ: Písemnosti uvedené v odstavci 5 se na požádání adresáta doručují jiným způsobem podle tohoto zákona; v takovém případě platí, že písemnost je doručena třetím dnem ode dne, kdy byla odeslána. </a:t>
            </a:r>
            <a:r>
              <a:rPr lang="cs-CZ" sz="1400" b="1" i="1">
                <a:latin typeface="Neue Haas Grotesk Text Pro" panose="020B0504020202020204" pitchFamily="34" charset="0"/>
                <a:ea typeface="Inter Medium" panose="02000503000000020004" pitchFamily="2" charset="0"/>
                <a:cs typeface="Arial" panose="020B0604020202020204" pitchFamily="34" charset="0"/>
              </a:rPr>
              <a:t>V případě doručování na elektronickou adresu platí, že písemnost je doručena v okamžiku, kdy převzetí doručované písemnosti potvrdí adresát datovou zprávou podepsanou adresátem. </a:t>
            </a:r>
            <a:r>
              <a:rPr lang="cs-CZ" sz="1400" i="1">
                <a:latin typeface="Neue Haas Grotesk Text Pro" panose="020B0504020202020204" pitchFamily="34" charset="0"/>
                <a:ea typeface="Inter Medium" panose="02000503000000020004" pitchFamily="2" charset="0"/>
                <a:cs typeface="Arial" panose="020B0604020202020204" pitchFamily="34" charset="0"/>
              </a:rPr>
              <a:t>Nepotvrdí-li adresát převzetí písemnosti nejpozději následující pracovní den po odeslání zprávy, která se nevrátila jako nedoručitelná (odstavec 10), doručí správní orgán písemnost, jako by adresát o doručení na elektronickou adresu nepožádal.</a:t>
            </a:r>
          </a:p>
          <a:p>
            <a:pPr marL="542925" algn="just">
              <a:lnSpc>
                <a:spcPct val="115000"/>
              </a:lnSpc>
              <a:spcAft>
                <a:spcPts val="800"/>
              </a:spcAft>
            </a:pPr>
            <a:r>
              <a:rPr lang="cs-CZ" sz="1400" i="1">
                <a:latin typeface="Neue Haas Grotesk Text Pro" panose="020B0504020202020204" pitchFamily="34" charset="0"/>
                <a:ea typeface="Inter Medium" panose="02000503000000020004" pitchFamily="2" charset="0"/>
                <a:cs typeface="Arial" panose="020B0604020202020204" pitchFamily="34" charset="0"/>
              </a:rPr>
              <a:t>Pokud nebylo možno doručit písemnost doručovanou na elektronickou adresu adresáta podle odstavce 4 nebo 9, protože se datová zpráva vrátila jako nedoručitelná, učiní správní orgán neprodleně další pokus o její doručení; bude-li další pokus o doručení neúspěšný, doručí písemnost, jako by adresát o doručení na elektronickou adresu nepožádal.</a:t>
            </a:r>
          </a:p>
        </p:txBody>
      </p:sp>
    </p:spTree>
    <p:extLst>
      <p:ext uri="{BB962C8B-B14F-4D97-AF65-F5344CB8AC3E}">
        <p14:creationId xmlns:p14="http://schemas.microsoft.com/office/powerpoint/2010/main" val="806201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DA82B-DDCE-08DB-8A5D-BAA3ACD841EF}"/>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60A6FE33-35EC-2256-3D3B-271CC2448AED}"/>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6ECF8875-7713-AA3C-7517-E72D04BCE865}"/>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AB452828-DBC4-3BCC-680E-1FDD5E814C9F}"/>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85EC480B-1638-4901-97D9-A1845AA7BA9C}"/>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CCB2A945-EE8B-24B0-C64F-C3BDC3FA4BF9}"/>
              </a:ext>
            </a:extLst>
          </p:cNvPr>
          <p:cNvSpPr txBox="1"/>
          <p:nvPr/>
        </p:nvSpPr>
        <p:spPr>
          <a:xfrm>
            <a:off x="227012" y="139486"/>
            <a:ext cx="1087037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Shrnutí postupu při poskytnutí informace</a:t>
            </a:r>
          </a:p>
        </p:txBody>
      </p:sp>
      <p:pic>
        <p:nvPicPr>
          <p:cNvPr id="5" name="Obrázek 4">
            <a:extLst>
              <a:ext uri="{FF2B5EF4-FFF2-40B4-BE49-F238E27FC236}">
                <a16:creationId xmlns:a16="http://schemas.microsoft.com/office/drawing/2014/main" id="{F180CBA8-EF3B-7030-1909-733F1E78C87F}"/>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F0D6B31B-9C02-CCF7-3200-E5770F31C4CA}"/>
              </a:ext>
            </a:extLst>
          </p:cNvPr>
          <p:cNvSpPr txBox="1"/>
          <p:nvPr/>
        </p:nvSpPr>
        <p:spPr>
          <a:xfrm>
            <a:off x="227012" y="873125"/>
            <a:ext cx="11571727" cy="5587171"/>
          </a:xfrm>
          <a:prstGeom prst="rect">
            <a:avLst/>
          </a:prstGeom>
          <a:noFill/>
        </p:spPr>
        <p:txBody>
          <a:bodyPr wrap="square" lIns="91440" tIns="45720" rIns="91440" bIns="45720" rtlCol="0" anchor="t">
            <a:spAutoFit/>
          </a:bodyPr>
          <a:lstStyle/>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Poskytování informací je zahájeno dnem, kdy povinný subjekt obdrží žádost o poskytnutí informací (doručeno je okamžikem dojití do datové schránky či e-mailu obce, ne až dnem jejího otevření). Žádosti je následně přiděleno číslo jednací a spisová značka.</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Možné alternativy:</a:t>
            </a:r>
          </a:p>
          <a:p>
            <a:pPr marL="628650" indent="-361950" algn="just">
              <a:lnSpc>
                <a:spcPct val="115000"/>
              </a:lnSpc>
              <a:spcAft>
                <a:spcPts val="800"/>
              </a:spcAft>
              <a:buFont typeface="Wingdings" panose="05000000000000000000" pitchFamily="2" charset="2"/>
              <a:buChar char="v"/>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žádost se nevztahuje k působnosti povinného subjektu </a:t>
            </a:r>
            <a:r>
              <a:rPr lang="cs-CZ" sz="1600" kern="100">
                <a:effectLst/>
                <a:latin typeface="Arial" panose="020B0604020202020204" pitchFamily="34" charset="0"/>
                <a:ea typeface="Aptos" panose="020B0004020202020204" pitchFamily="34" charset="0"/>
                <a:cs typeface="Arial" panose="020B0604020202020204" pitchFamily="34" charset="0"/>
              </a:rPr>
              <a:t>→</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žádost se odloží (do 7 dnů),</a:t>
            </a:r>
          </a:p>
          <a:p>
            <a:pPr marL="628650" indent="-361950" algn="just">
              <a:lnSpc>
                <a:spcPct val="115000"/>
              </a:lnSpc>
              <a:spcAft>
                <a:spcPts val="800"/>
              </a:spcAft>
              <a:buFont typeface="Wingdings" panose="05000000000000000000" pitchFamily="2" charset="2"/>
              <a:buChar char="v"/>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žádost je kompletní a určitá, informace jsou poskytnutelné </a:t>
            </a:r>
            <a:r>
              <a:rPr lang="cs-CZ" sz="1600" kern="100">
                <a:effectLst/>
                <a:latin typeface="Arial" panose="020B0604020202020204" pitchFamily="34" charset="0"/>
                <a:ea typeface="Aptos" panose="020B0004020202020204" pitchFamily="34" charset="0"/>
                <a:cs typeface="Arial" panose="020B0604020202020204" pitchFamily="34" charset="0"/>
              </a:rPr>
              <a:t>→</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povinný subjekt informace poskytne (do 15 dnů), anebo odkáže na zveřejněnou informaci (do 7 dnů),</a:t>
            </a:r>
          </a:p>
          <a:p>
            <a:pPr marL="628650" indent="-361950" algn="just">
              <a:lnSpc>
                <a:spcPct val="115000"/>
              </a:lnSpc>
              <a:spcAft>
                <a:spcPts val="800"/>
              </a:spcAft>
              <a:buFont typeface="Wingdings" panose="05000000000000000000" pitchFamily="2" charset="2"/>
              <a:buChar char="v"/>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žádost je kompletní a určitá, avšak rozsáhlá </a:t>
            </a:r>
            <a:r>
              <a:rPr lang="cs-CZ" sz="1600" kern="100">
                <a:effectLst/>
                <a:latin typeface="Arial" panose="020B0604020202020204" pitchFamily="34" charset="0"/>
                <a:ea typeface="Aptos" panose="020B0004020202020204" pitchFamily="34" charset="0"/>
                <a:cs typeface="Arial" panose="020B0604020202020204" pitchFamily="34" charset="0"/>
              </a:rPr>
              <a:t>→</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povinný subjekt si sdělením žadateli prodlouží lhůtu pro poskytnutí informací (nejvýše o 10 dnů), informace vyhledá, případě sdělí žadateli požadavek na úhradu nákladů, po uhrazení požadované informace poskytne,</a:t>
            </a:r>
          </a:p>
          <a:p>
            <a:pPr marL="628650" indent="-361950" algn="just">
              <a:lnSpc>
                <a:spcPct val="115000"/>
              </a:lnSpc>
              <a:spcAft>
                <a:spcPts val="800"/>
              </a:spcAft>
              <a:buFont typeface="Wingdings" panose="05000000000000000000" pitchFamily="2" charset="2"/>
              <a:buChar char="v"/>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žádost není kompletní či není dostatečně určitá </a:t>
            </a:r>
            <a:r>
              <a:rPr lang="cs-CZ" sz="1600" kern="100">
                <a:effectLst/>
                <a:latin typeface="Arial" panose="020B0604020202020204" pitchFamily="34" charset="0"/>
                <a:ea typeface="Aptos" panose="020B0004020202020204" pitchFamily="34" charset="0"/>
                <a:cs typeface="Arial" panose="020B0604020202020204" pitchFamily="34" charset="0"/>
              </a:rPr>
              <a:t>→</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povinný subjekt vyzve žadatele k doplnění či upřesnění žádosti (do 7 dnů),</a:t>
            </a:r>
          </a:p>
          <a:p>
            <a:pPr marL="628650" indent="-361950" algn="just">
              <a:lnSpc>
                <a:spcPct val="115000"/>
              </a:lnSpc>
              <a:spcAft>
                <a:spcPts val="800"/>
              </a:spcAft>
              <a:buFont typeface="Wingdings" panose="05000000000000000000" pitchFamily="2" charset="2"/>
              <a:buChar char="v"/>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žádost je kompletní a určitá, avšak informace nejsou poskytnutelné (zcela nebo zčásti) </a:t>
            </a:r>
            <a:r>
              <a:rPr lang="cs-CZ" sz="1600" kern="100">
                <a:effectLst/>
                <a:latin typeface="Arial" panose="020B0604020202020204" pitchFamily="34" charset="0"/>
                <a:ea typeface="Aptos" panose="020B0004020202020204" pitchFamily="34" charset="0"/>
                <a:cs typeface="Arial" panose="020B0604020202020204" pitchFamily="34" charset="0"/>
              </a:rPr>
              <a:t>→</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povinný subjekt vydá rozhodnutí o odmítnutí žádosti nebo její části (do 15 dnů); v případě částečného odmítnutí žádosti povinný subjektu poskytne ty informace, které poskytnout lze (do 15 dnů), ve zbytku žádosti vydá rozhodnutí o odmítnutí části žádosti.</a:t>
            </a: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552409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6DBA7-64D3-0BF8-84BF-D7C671D56D23}"/>
            </a:ext>
          </a:extLst>
        </p:cNvPr>
        <p:cNvGrpSpPr/>
        <p:nvPr/>
      </p:nvGrpSpPr>
      <p:grpSpPr>
        <a:xfrm>
          <a:off x="0" y="0"/>
          <a:ext cx="0" cy="0"/>
          <a:chOff x="0" y="0"/>
          <a:chExt cx="0" cy="0"/>
        </a:xfrm>
      </p:grpSpPr>
      <p:sp>
        <p:nvSpPr>
          <p:cNvPr id="2" name="Obdélník 2">
            <a:extLst>
              <a:ext uri="{FF2B5EF4-FFF2-40B4-BE49-F238E27FC236}">
                <a16:creationId xmlns:a16="http://schemas.microsoft.com/office/drawing/2014/main" id="{E34402AC-4B58-35B3-C613-D7FAFFFF72A2}"/>
              </a:ext>
            </a:extLst>
          </p:cNvPr>
          <p:cNvSpPr/>
          <p:nvPr/>
        </p:nvSpPr>
        <p:spPr>
          <a:xfrm>
            <a:off x="0" y="0"/>
            <a:ext cx="12191999" cy="6858000"/>
          </a:xfrm>
          <a:prstGeom prst="rect">
            <a:avLst/>
          </a:prstGeom>
          <a:solidFill>
            <a:srgbClr val="13A5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6" name="TextovéPole 14">
            <a:extLst>
              <a:ext uri="{FF2B5EF4-FFF2-40B4-BE49-F238E27FC236}">
                <a16:creationId xmlns:a16="http://schemas.microsoft.com/office/drawing/2014/main" id="{845082CD-2FFD-4670-BEFC-40534002A11D}"/>
              </a:ext>
            </a:extLst>
          </p:cNvPr>
          <p:cNvSpPr txBox="1"/>
          <p:nvPr/>
        </p:nvSpPr>
        <p:spPr>
          <a:xfrm>
            <a:off x="173831" y="2716080"/>
            <a:ext cx="11844338" cy="1831463"/>
          </a:xfrm>
          <a:prstGeom prst="rect">
            <a:avLst/>
          </a:prstGeom>
          <a:noFill/>
        </p:spPr>
        <p:txBody>
          <a:bodyPr wrap="square" rtlCol="0">
            <a:spAutoFit/>
          </a:bodyPr>
          <a:lstStyle/>
          <a:p>
            <a:pPr algn="ctr">
              <a:lnSpc>
                <a:spcPct val="150000"/>
              </a:lnSpc>
            </a:pPr>
            <a:r>
              <a:rPr lang="cs-CZ" sz="4000" b="1" kern="100">
                <a:solidFill>
                  <a:schemeClr val="bg1"/>
                </a:solidFill>
                <a:latin typeface="Neue Haas Grotesk Text Pro" panose="020B0504020202020204" pitchFamily="34" charset="-18"/>
                <a:ea typeface="Aptos" panose="020B0004020202020204" pitchFamily="34" charset="0"/>
                <a:cs typeface="Times New Roman" panose="02020603050405020304" pitchFamily="18" charset="0"/>
              </a:rPr>
              <a:t>Omezení práva na informace</a:t>
            </a:r>
          </a:p>
          <a:p>
            <a:pPr algn="ctr">
              <a:lnSpc>
                <a:spcPct val="150000"/>
              </a:lnSpc>
            </a:pPr>
            <a:endParaRPr lang="cs-CZ" sz="4000" b="1" kern="100">
              <a:solidFill>
                <a:schemeClr val="bg1"/>
              </a:solidFill>
              <a:effectLst/>
              <a:latin typeface="Neue Haas Grotesk Text Pro" panose="020B0504020202020204" pitchFamily="34" charset="-18"/>
              <a:ea typeface="Aptos" panose="020B0004020202020204" pitchFamily="34" charset="0"/>
              <a:cs typeface="Times New Roman" panose="02020603050405020304" pitchFamily="18" charset="0"/>
            </a:endParaRPr>
          </a:p>
        </p:txBody>
      </p:sp>
      <p:pic>
        <p:nvPicPr>
          <p:cNvPr id="3" name="Obrázek 2">
            <a:extLst>
              <a:ext uri="{FF2B5EF4-FFF2-40B4-BE49-F238E27FC236}">
                <a16:creationId xmlns:a16="http://schemas.microsoft.com/office/drawing/2014/main" id="{AB6E7ADA-2100-C21D-013F-DCE74E2CA211}"/>
              </a:ext>
            </a:extLst>
          </p:cNvPr>
          <p:cNvPicPr>
            <a:picLocks noChangeAspect="1"/>
          </p:cNvPicPr>
          <p:nvPr/>
        </p:nvPicPr>
        <p:blipFill>
          <a:blip r:embed="rId2"/>
          <a:stretch>
            <a:fillRect/>
          </a:stretch>
        </p:blipFill>
        <p:spPr>
          <a:xfrm>
            <a:off x="11324403" y="155815"/>
            <a:ext cx="640585" cy="339757"/>
          </a:xfrm>
          <a:prstGeom prst="rect">
            <a:avLst/>
          </a:prstGeom>
        </p:spPr>
      </p:pic>
    </p:spTree>
    <p:extLst>
      <p:ext uri="{BB962C8B-B14F-4D97-AF65-F5344CB8AC3E}">
        <p14:creationId xmlns:p14="http://schemas.microsoft.com/office/powerpoint/2010/main" val="501460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CEDAA-77CE-6003-0EA2-865984FAADBC}"/>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9974CC57-309E-1D7D-3CD3-2E9AC7AD6EF5}"/>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FEAB1485-022A-C821-E33A-C66913F3E9F5}"/>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D4411E29-BA78-789A-B61E-B07CDA52F017}"/>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54E80F68-6842-C160-7F26-78BD78E09DAE}"/>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52969502-FFB6-43C9-E94E-B47D40FDA06A}"/>
              </a:ext>
            </a:extLst>
          </p:cNvPr>
          <p:cNvSpPr txBox="1"/>
          <p:nvPr/>
        </p:nvSpPr>
        <p:spPr>
          <a:xfrm>
            <a:off x="3770312" y="85199"/>
            <a:ext cx="6817843" cy="369332"/>
          </a:xfrm>
          <a:prstGeom prst="rect">
            <a:avLst/>
          </a:prstGeom>
          <a:noFill/>
        </p:spPr>
        <p:txBody>
          <a:bodyPr wrap="square" rtlCol="0">
            <a:spAutoFit/>
          </a:bodyPr>
          <a:lstStyle/>
          <a:p>
            <a:r>
              <a:rPr lang="pt-BR" sz="1800" b="1">
                <a:solidFill>
                  <a:schemeClr val="bg1"/>
                </a:solidFill>
                <a:effectLst/>
                <a:latin typeface="Neue Haas Grotesk Text Pro" panose="020B0504020202020204" pitchFamily="34" charset="-18"/>
                <a:ea typeface="Calibri" panose="020F0502020204030204" pitchFamily="34" charset="0"/>
                <a:cs typeface="Times New Roman" panose="02020603050405020304" pitchFamily="18" charset="0"/>
              </a:rPr>
              <a:t>ÚVOD - Omezení práva na informace</a:t>
            </a:r>
          </a:p>
        </p:txBody>
      </p:sp>
      <p:pic>
        <p:nvPicPr>
          <p:cNvPr id="5" name="Obrázek 4">
            <a:extLst>
              <a:ext uri="{FF2B5EF4-FFF2-40B4-BE49-F238E27FC236}">
                <a16:creationId xmlns:a16="http://schemas.microsoft.com/office/drawing/2014/main" id="{3FD5A89E-C9FF-6C2F-6924-AA4A2069FDF1}"/>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6A5E7714-78EA-D8F4-96A1-8D42DBB03882}"/>
              </a:ext>
            </a:extLst>
          </p:cNvPr>
          <p:cNvSpPr txBox="1"/>
          <p:nvPr/>
        </p:nvSpPr>
        <p:spPr>
          <a:xfrm>
            <a:off x="1" y="610349"/>
            <a:ext cx="11723913" cy="5940088"/>
          </a:xfrm>
          <a:prstGeom prst="rect">
            <a:avLst/>
          </a:prstGeom>
          <a:noFill/>
        </p:spPr>
        <p:txBody>
          <a:bodyPr wrap="square" lIns="91440" tIns="45720" rIns="91440" bIns="45720" rtlCol="0" anchor="t">
            <a:spAutoFit/>
          </a:bodyPr>
          <a:lstStyle/>
          <a:p>
            <a:pPr marL="285750" indent="-285750" algn="just">
              <a:spcAft>
                <a:spcPts val="800"/>
              </a:spcAft>
              <a:buFont typeface="Arial" panose="020B0604020202020204" pitchFamily="34" charset="0"/>
              <a:buChar char="•"/>
            </a:pPr>
            <a:r>
              <a:rPr lang="cs-CZ" sz="1600" kern="100" dirty="0">
                <a:effectLst/>
                <a:latin typeface="Neue Haas Grotesk Text Pro"/>
                <a:ea typeface="Aptos" panose="020B0004020202020204" pitchFamily="34" charset="0"/>
                <a:cs typeface="Times New Roman"/>
              </a:rPr>
              <a:t>Právo na informace je základním právem podle čl. 17 Listiny základních práv a svobod</a:t>
            </a:r>
          </a:p>
          <a:p>
            <a:pPr marL="285750" indent="-285750" algn="just">
              <a:spcAft>
                <a:spcPts val="800"/>
              </a:spcAft>
              <a:buFont typeface="Arial" panose="020B0604020202020204" pitchFamily="34" charset="0"/>
              <a:buChar char="•"/>
            </a:pPr>
            <a:r>
              <a:rPr lang="cs-CZ" sz="1600" kern="100" dirty="0">
                <a:effectLst/>
                <a:latin typeface="Neue Haas Grotesk Text Pro"/>
                <a:ea typeface="Aptos" panose="020B0004020202020204" pitchFamily="34" charset="0"/>
                <a:cs typeface="Times New Roman"/>
              </a:rPr>
              <a:t>Omezení jsou přípustná pouze v případech stanovených zákonem</a:t>
            </a:r>
          </a:p>
          <a:p>
            <a:pPr marL="285750" indent="-285750" algn="just">
              <a:spcAft>
                <a:spcPts val="800"/>
              </a:spcAft>
              <a:buFont typeface="Arial" panose="020B0604020202020204" pitchFamily="34" charset="0"/>
              <a:buChar char="•"/>
            </a:pPr>
            <a:r>
              <a:rPr lang="cs-CZ" sz="1600" kern="100" dirty="0">
                <a:effectLst/>
                <a:latin typeface="Neue Haas Grotesk Text Pro"/>
                <a:ea typeface="Aptos" panose="020B0004020202020204" pitchFamily="34" charset="0"/>
                <a:cs typeface="Times New Roman"/>
              </a:rPr>
              <a:t>Výslovně upraveno v § 7 až § 12 zákona č. 106/1999 Sb., o svobodném přístupu k informacím</a:t>
            </a:r>
          </a:p>
          <a:p>
            <a:pPr marL="742950" lvl="1" indent="-285750" algn="just">
              <a:lnSpc>
                <a:spcPct val="115000"/>
              </a:lnSpc>
              <a:spcAft>
                <a:spcPts val="800"/>
              </a:spcAft>
              <a:buFont typeface="Wingdings" panose="05000000000000000000" pitchFamily="2" charset="2"/>
              <a:buChar char="v"/>
            </a:pPr>
            <a:r>
              <a:rPr lang="cs-CZ" sz="1600" kern="100" dirty="0">
                <a:effectLst/>
                <a:latin typeface="Neue Haas Grotesk Text Pro"/>
                <a:ea typeface="Aptos" panose="020B0004020202020204" pitchFamily="34" charset="0"/>
                <a:cs typeface="Times New Roman"/>
              </a:rPr>
              <a:t>§ 7 – Ochrana utajovaných informací</a:t>
            </a:r>
          </a:p>
          <a:p>
            <a:pPr marL="742950" lvl="1" indent="-285750" algn="just">
              <a:lnSpc>
                <a:spcPct val="115000"/>
              </a:lnSpc>
              <a:spcAft>
                <a:spcPts val="800"/>
              </a:spcAft>
              <a:buFont typeface="Wingdings" panose="05000000000000000000" pitchFamily="2" charset="2"/>
              <a:buChar char="v"/>
            </a:pPr>
            <a:r>
              <a:rPr lang="cs-CZ" sz="1600" kern="100" dirty="0">
                <a:effectLst/>
                <a:latin typeface="Neue Haas Grotesk Text Pro"/>
                <a:ea typeface="Aptos" panose="020B0004020202020204" pitchFamily="34" charset="0"/>
                <a:cs typeface="Times New Roman"/>
              </a:rPr>
              <a:t>§ 8a – Ochrana soukromí a osobních údajů</a:t>
            </a:r>
          </a:p>
          <a:p>
            <a:pPr marL="742950" lvl="1" indent="-285750" algn="just">
              <a:lnSpc>
                <a:spcPct val="115000"/>
              </a:lnSpc>
              <a:spcAft>
                <a:spcPts val="800"/>
              </a:spcAft>
              <a:buFont typeface="Wingdings" panose="05000000000000000000" pitchFamily="2" charset="2"/>
              <a:buChar char="v"/>
            </a:pPr>
            <a:r>
              <a:rPr lang="cs-CZ" sz="1600" kern="100" dirty="0">
                <a:effectLst/>
                <a:latin typeface="Neue Haas Grotesk Text Pro"/>
                <a:ea typeface="Aptos" panose="020B0004020202020204" pitchFamily="34" charset="0"/>
                <a:cs typeface="Times New Roman"/>
              </a:rPr>
              <a:t>§ 8b – Příjemci veřejných prostředků</a:t>
            </a:r>
          </a:p>
          <a:p>
            <a:pPr marL="742950" lvl="1" indent="-285750" algn="just">
              <a:lnSpc>
                <a:spcPct val="115000"/>
              </a:lnSpc>
              <a:spcAft>
                <a:spcPts val="800"/>
              </a:spcAft>
              <a:buFont typeface="Wingdings" panose="05000000000000000000" pitchFamily="2" charset="2"/>
              <a:buChar char="v"/>
            </a:pPr>
            <a:r>
              <a:rPr lang="cs-CZ" sz="1600" kern="100" dirty="0">
                <a:effectLst/>
                <a:latin typeface="Neue Haas Grotesk Text Pro"/>
                <a:ea typeface="Aptos" panose="020B0004020202020204" pitchFamily="34" charset="0"/>
                <a:cs typeface="Times New Roman"/>
              </a:rPr>
              <a:t>§ 8c – Informování o příjmech fyzických osob</a:t>
            </a:r>
          </a:p>
          <a:p>
            <a:pPr marL="742950" lvl="1" indent="-285750" algn="just">
              <a:lnSpc>
                <a:spcPct val="115000"/>
              </a:lnSpc>
              <a:spcAft>
                <a:spcPts val="800"/>
              </a:spcAft>
              <a:buFont typeface="Wingdings" panose="05000000000000000000" pitchFamily="2" charset="2"/>
              <a:buChar char="v"/>
            </a:pPr>
            <a:r>
              <a:rPr lang="cs-CZ" sz="1600" kern="100" dirty="0">
                <a:effectLst/>
                <a:latin typeface="Neue Haas Grotesk Text Pro"/>
                <a:ea typeface="Aptos" panose="020B0004020202020204" pitchFamily="34" charset="0"/>
                <a:cs typeface="Times New Roman"/>
              </a:rPr>
              <a:t>§ 9 – Ochrana obchodního tajemství </a:t>
            </a:r>
          </a:p>
          <a:p>
            <a:pPr marL="742950" lvl="1" indent="-285750" algn="just">
              <a:lnSpc>
                <a:spcPct val="115000"/>
              </a:lnSpc>
              <a:spcAft>
                <a:spcPts val="800"/>
              </a:spcAft>
              <a:buFont typeface="Wingdings" panose="05000000000000000000" pitchFamily="2" charset="2"/>
              <a:buChar char="v"/>
            </a:pPr>
            <a:r>
              <a:rPr lang="cs-CZ" sz="1600" kern="100" dirty="0">
                <a:effectLst/>
                <a:latin typeface="Neue Haas Grotesk Text Pro"/>
                <a:ea typeface="Aptos" panose="020B0004020202020204" pitchFamily="34" charset="0"/>
                <a:cs typeface="Times New Roman"/>
              </a:rPr>
              <a:t>§ 10 – Ochrana důvěrnosti majetkových poměrů</a:t>
            </a:r>
          </a:p>
          <a:p>
            <a:pPr marL="742950" lvl="1" indent="-285750" algn="just">
              <a:lnSpc>
                <a:spcPct val="115000"/>
              </a:lnSpc>
              <a:spcAft>
                <a:spcPts val="800"/>
              </a:spcAft>
              <a:buFont typeface="Wingdings" panose="05000000000000000000" pitchFamily="2" charset="2"/>
              <a:buChar char="v"/>
            </a:pPr>
            <a:r>
              <a:rPr lang="cs-CZ" sz="1600" kern="100" dirty="0">
                <a:effectLst/>
                <a:latin typeface="Neue Haas Grotesk Text Pro"/>
                <a:ea typeface="Aptos" panose="020B0004020202020204" pitchFamily="34" charset="0"/>
                <a:cs typeface="Times New Roman"/>
              </a:rPr>
              <a:t>§ 11 – Další omezení práva na informace</a:t>
            </a:r>
          </a:p>
          <a:p>
            <a:pPr marL="742950" lvl="1" indent="-285750" algn="just">
              <a:lnSpc>
                <a:spcPct val="115000"/>
              </a:lnSpc>
              <a:spcAft>
                <a:spcPts val="800"/>
              </a:spcAft>
              <a:buFont typeface="Wingdings" panose="05000000000000000000" pitchFamily="2" charset="2"/>
              <a:buChar char="v"/>
            </a:pPr>
            <a:r>
              <a:rPr lang="cs-CZ" sz="1600" kern="100" dirty="0">
                <a:effectLst/>
                <a:latin typeface="Neue Haas Grotesk Text Pro"/>
                <a:ea typeface="Aptos" panose="020B0004020202020204" pitchFamily="34" charset="0"/>
                <a:cs typeface="Times New Roman"/>
              </a:rPr>
              <a:t>§ 11a – Zneužití práva</a:t>
            </a:r>
          </a:p>
          <a:p>
            <a:pPr marL="742950" lvl="1" indent="-285750" algn="just">
              <a:lnSpc>
                <a:spcPct val="115000"/>
              </a:lnSpc>
              <a:spcAft>
                <a:spcPts val="800"/>
              </a:spcAft>
              <a:buFont typeface="Wingdings" panose="05000000000000000000" pitchFamily="2" charset="2"/>
              <a:buChar char="v"/>
            </a:pPr>
            <a:r>
              <a:rPr lang="cs-CZ" sz="1600" kern="100" dirty="0">
                <a:effectLst/>
                <a:latin typeface="Neue Haas Grotesk Text Pro"/>
                <a:ea typeface="Aptos" panose="020B0004020202020204" pitchFamily="34" charset="0"/>
                <a:cs typeface="Times New Roman"/>
              </a:rPr>
              <a:t>§11b – Neexistující informace</a:t>
            </a:r>
          </a:p>
          <a:p>
            <a:pPr marL="742950" lvl="1" indent="-285750" algn="just">
              <a:lnSpc>
                <a:spcPct val="115000"/>
              </a:lnSpc>
              <a:spcAft>
                <a:spcPts val="800"/>
              </a:spcAft>
              <a:buFont typeface="Wingdings" panose="05000000000000000000" pitchFamily="2" charset="2"/>
              <a:buChar char="v"/>
            </a:pPr>
            <a:r>
              <a:rPr lang="cs-CZ" sz="1600" kern="100" dirty="0">
                <a:effectLst/>
                <a:latin typeface="Neue Haas Grotesk Text Pro"/>
                <a:ea typeface="Aptos" panose="020B0004020202020204" pitchFamily="34" charset="0"/>
                <a:cs typeface="Times New Roman"/>
              </a:rPr>
              <a:t>§ 12 – Podmínky omezení</a:t>
            </a:r>
          </a:p>
          <a:p>
            <a:pPr marL="285750" indent="-285750" algn="just">
              <a:spcAft>
                <a:spcPts val="800"/>
              </a:spcAft>
              <a:buFont typeface="Arial" panose="020B0604020202020204" pitchFamily="34" charset="0"/>
              <a:buChar char="•"/>
            </a:pPr>
            <a:r>
              <a:rPr lang="cs-CZ" sz="1600" b="1" kern="100" dirty="0">
                <a:effectLst/>
                <a:latin typeface="Neue Haas Grotesk Text Pro"/>
                <a:ea typeface="Aptos" panose="020B0004020202020204" pitchFamily="34" charset="0"/>
                <a:cs typeface="Times New Roman"/>
              </a:rPr>
              <a:t>Výjimky </a:t>
            </a:r>
            <a:r>
              <a:rPr lang="cs-CZ" sz="1600" kern="100" dirty="0">
                <a:effectLst/>
                <a:latin typeface="Neue Haas Grotesk Text Pro"/>
                <a:ea typeface="Aptos" panose="020B0004020202020204" pitchFamily="34" charset="0"/>
                <a:cs typeface="Times New Roman"/>
              </a:rPr>
              <a:t>je třeba vykládat restriktivně</a:t>
            </a:r>
          </a:p>
          <a:p>
            <a:pPr marL="285750" indent="-285750" algn="just">
              <a:spcAft>
                <a:spcPts val="800"/>
              </a:spcAft>
              <a:buFont typeface="Arial" panose="020B0604020202020204" pitchFamily="34" charset="0"/>
              <a:buChar char="•"/>
            </a:pPr>
            <a:r>
              <a:rPr lang="cs-CZ" sz="1600" kern="100" dirty="0">
                <a:effectLst/>
                <a:latin typeface="Neue Haas Grotesk Text Pro"/>
                <a:ea typeface="Aptos" panose="020B0004020202020204" pitchFamily="34" charset="0"/>
                <a:cs typeface="Times New Roman"/>
              </a:rPr>
              <a:t>Cíl: rozhodnutí o poskytnutí či neposkytnutí informace</a:t>
            </a:r>
          </a:p>
          <a:p>
            <a:pPr marL="285750" indent="-285750" algn="just">
              <a:spcAft>
                <a:spcPts val="800"/>
              </a:spcAft>
              <a:buFont typeface="Arial" panose="020B0604020202020204" pitchFamily="34" charset="0"/>
              <a:buChar char="•"/>
            </a:pPr>
            <a:r>
              <a:rPr lang="cs-CZ" sz="1600" kern="100" dirty="0">
                <a:effectLst/>
                <a:latin typeface="Neue Haas Grotesk Text Pro"/>
                <a:ea typeface="Aptos" panose="020B0004020202020204" pitchFamily="34" charset="0"/>
                <a:cs typeface="Times New Roman"/>
              </a:rPr>
              <a:t>Neposkytnutí informace = Rozhodnutí o odmítnutí žádosti o informace podle § 15 odst. 1 InfZ</a:t>
            </a:r>
          </a:p>
        </p:txBody>
      </p:sp>
    </p:spTree>
    <p:extLst>
      <p:ext uri="{BB962C8B-B14F-4D97-AF65-F5344CB8AC3E}">
        <p14:creationId xmlns:p14="http://schemas.microsoft.com/office/powerpoint/2010/main" val="1990494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81A19-8058-D1FE-C457-BAC3ED27F946}"/>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171496AE-2801-57EE-0E32-E87412DB88CC}"/>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6C8E23C2-1B83-40A8-6F96-027588257C18}"/>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4F09024F-0130-A0F7-E391-5FE70AD3842C}"/>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7D8C1588-F557-4E06-2504-707C56651250}"/>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D1B68F20-315E-CE53-1A6E-B5E153D659CD}"/>
              </a:ext>
            </a:extLst>
          </p:cNvPr>
          <p:cNvSpPr txBox="1"/>
          <p:nvPr/>
        </p:nvSpPr>
        <p:spPr>
          <a:xfrm>
            <a:off x="3770312" y="85199"/>
            <a:ext cx="6817843" cy="369332"/>
          </a:xfrm>
          <a:prstGeom prst="rect">
            <a:avLst/>
          </a:prstGeom>
          <a:noFill/>
        </p:spPr>
        <p:txBody>
          <a:bodyPr wrap="square" rtlCol="0">
            <a:spAutoFit/>
          </a:bodyPr>
          <a:lstStyle/>
          <a:p>
            <a:r>
              <a:rPr lang="cs-CZ" sz="1800" b="1" dirty="0">
                <a:solidFill>
                  <a:schemeClr val="bg1"/>
                </a:solidFill>
                <a:effectLst/>
                <a:latin typeface="Neue Haas Grotesk Text Pro" panose="020B0504020202020204" pitchFamily="34" charset="-18"/>
                <a:ea typeface="Calibri" panose="020F0502020204030204" pitchFamily="34" charset="0"/>
                <a:cs typeface="Times New Roman" panose="02020603050405020304" pitchFamily="18" charset="0"/>
              </a:rPr>
              <a:t>§ 7 Utajované  informace  </a:t>
            </a:r>
            <a:endParaRPr lang="cs-CZ" b="1" dirty="0">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6C6A5FA3-5AE1-B183-D1BB-BBA27C65281E}"/>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70C63174-6DA3-2AD5-9A14-E3B038953A87}"/>
              </a:ext>
            </a:extLst>
          </p:cNvPr>
          <p:cNvSpPr txBox="1"/>
          <p:nvPr/>
        </p:nvSpPr>
        <p:spPr>
          <a:xfrm>
            <a:off x="1" y="610348"/>
            <a:ext cx="11709778" cy="5652830"/>
          </a:xfrm>
          <a:prstGeom prst="rect">
            <a:avLst/>
          </a:prstGeom>
          <a:noFill/>
        </p:spPr>
        <p:txBody>
          <a:bodyPr wrap="square" lIns="91440" tIns="45720" rIns="91440" bIns="45720" rtlCol="0" anchor="t">
            <a:spAutoFit/>
          </a:bodyPr>
          <a:lstStyle/>
          <a:p>
            <a:pPr algn="ctr">
              <a:lnSpc>
                <a:spcPct val="115000"/>
              </a:lnSpc>
              <a:spcAft>
                <a:spcPts val="800"/>
              </a:spcAft>
            </a:pPr>
            <a:r>
              <a:rPr lang="cs-CZ" sz="1600" b="1" kern="100" dirty="0">
                <a:effectLst/>
                <a:latin typeface="Neue Haas Grotesk Text Pro"/>
                <a:ea typeface="Aptos" panose="020B0004020202020204" pitchFamily="34" charset="0"/>
                <a:cs typeface="Times New Roman"/>
              </a:rPr>
              <a:t>§ 7</a:t>
            </a:r>
          </a:p>
          <a:p>
            <a:pPr algn="just">
              <a:lnSpc>
                <a:spcPct val="115000"/>
              </a:lnSpc>
              <a:spcAft>
                <a:spcPts val="800"/>
              </a:spcAft>
            </a:pPr>
            <a:r>
              <a:rPr lang="cs-CZ" sz="1600" i="1" kern="100" dirty="0">
                <a:effectLst/>
                <a:latin typeface="Neue Haas Grotesk Text Pro"/>
                <a:ea typeface="Aptos" panose="020B0004020202020204" pitchFamily="34" charset="0"/>
                <a:cs typeface="Times New Roman"/>
              </a:rPr>
              <a:t>Je-li požadovaná informace v souladu s právními předpisy označena za utajovanou informaci, k níž žadatel nemá oprávněný přístup, povinný subjekt ji neposkytne. Povinný subjekt neposkytne rovněž osobní údaje o osobě, která je držitelem osvědčení fyzické osoby pro přístup k utajovaným informacím pro stupeň utajení Přísně tajné a Tajné, pokud by to mohlo ohrozit ochranu utajovaných informací.</a:t>
            </a:r>
            <a:r>
              <a:rPr lang="cs-CZ" sz="1600" b="1" i="1" kern="100" dirty="0">
                <a:effectLst/>
                <a:latin typeface="Neue Haas Grotesk Text Pro"/>
                <a:ea typeface="Aptos" panose="020B0004020202020204" pitchFamily="34" charset="0"/>
                <a:cs typeface="Times New Roman"/>
              </a:rPr>
              <a:t>	</a:t>
            </a:r>
          </a:p>
          <a:p>
            <a:pPr marL="285750" indent="-285750" algn="just">
              <a:spcAft>
                <a:spcPts val="800"/>
              </a:spcAft>
              <a:buFont typeface="Arial" panose="020B0604020202020204" pitchFamily="34" charset="0"/>
              <a:buChar char="•"/>
            </a:pPr>
            <a:r>
              <a:rPr lang="cs-CZ" sz="1600" b="1" kern="100" dirty="0">
                <a:effectLst/>
                <a:latin typeface="Neue Haas Grotesk Text Pro"/>
                <a:ea typeface="Aptos" panose="020B0004020202020204" pitchFamily="34" charset="0"/>
                <a:cs typeface="Times New Roman"/>
              </a:rPr>
              <a:t>Utajovaná informace </a:t>
            </a:r>
            <a:r>
              <a:rPr lang="cs-CZ" sz="1600" kern="100" dirty="0">
                <a:effectLst/>
                <a:latin typeface="Neue Haas Grotesk Text Pro"/>
                <a:ea typeface="Aptos" panose="020B0004020202020204" pitchFamily="34" charset="0"/>
                <a:cs typeface="Times New Roman"/>
              </a:rPr>
              <a:t>= podle zákona č. 412/2005 Sb., o ochraně utajovaných informací a o bezpečnostní způsobilosti.</a:t>
            </a:r>
          </a:p>
          <a:p>
            <a:pPr marL="285750" indent="-285750" algn="just">
              <a:spcAft>
                <a:spcPts val="800"/>
              </a:spcAft>
              <a:buFont typeface="Arial" panose="020B0604020202020204" pitchFamily="34" charset="0"/>
              <a:buChar char="•"/>
            </a:pPr>
            <a:r>
              <a:rPr lang="cs-CZ" sz="1600" b="1" kern="100" dirty="0">
                <a:effectLst/>
                <a:latin typeface="Neue Haas Grotesk Text Pro"/>
                <a:ea typeface="Aptos" panose="020B0004020202020204" pitchFamily="34" charset="0"/>
                <a:cs typeface="Times New Roman"/>
              </a:rPr>
              <a:t>Obce se s touto výjimkou prakticky nesetkají</a:t>
            </a:r>
            <a:r>
              <a:rPr lang="cs-CZ" sz="1600" kern="100" dirty="0">
                <a:effectLst/>
                <a:latin typeface="Neue Haas Grotesk Text Pro"/>
                <a:ea typeface="Aptos" panose="020B0004020202020204" pitchFamily="34" charset="0"/>
                <a:cs typeface="Times New Roman"/>
              </a:rPr>
              <a:t>.</a:t>
            </a:r>
          </a:p>
          <a:p>
            <a:pPr marL="285750" indent="-285750" algn="just">
              <a:spcAft>
                <a:spcPts val="800"/>
              </a:spcAft>
              <a:buFont typeface="Arial" panose="020B0604020202020204" pitchFamily="34" charset="0"/>
              <a:buChar char="•"/>
            </a:pPr>
            <a:r>
              <a:rPr lang="cs-CZ" sz="1600" kern="100" dirty="0">
                <a:effectLst/>
                <a:latin typeface="Neue Haas Grotesk Text Pro"/>
                <a:ea typeface="Aptos" panose="020B0004020202020204" pitchFamily="34" charset="0"/>
                <a:cs typeface="Times New Roman"/>
              </a:rPr>
              <a:t>Pokud je požadovaná informace označena v souladu s právními předpisy jako utajovaná informace, k níž žadatel nemá oprávněný přístup, povinný subjekt ji neposkytne.</a:t>
            </a:r>
          </a:p>
          <a:p>
            <a:pPr marL="285750" indent="-285750" algn="just">
              <a:spcAft>
                <a:spcPts val="800"/>
              </a:spcAft>
              <a:buFont typeface="Arial" panose="020B0604020202020204" pitchFamily="34" charset="0"/>
              <a:buChar char="•"/>
            </a:pPr>
            <a:r>
              <a:rPr lang="cs-CZ" sz="1600" kern="100" dirty="0">
                <a:effectLst/>
                <a:latin typeface="Neue Haas Grotesk Text Pro"/>
                <a:ea typeface="Aptos" panose="020B0004020202020204" pitchFamily="34" charset="0"/>
                <a:cs typeface="Times New Roman"/>
              </a:rPr>
              <a:t>Povinný subjekt neposkytne ani osobní údaje o držiteli osvědčení fyzické osoby pro přístup k utajovaným informacím pro stupeň Přísně tajné nebo Tajné, pokud by to mohlo ohrozit ochranu těchto informací.</a:t>
            </a:r>
          </a:p>
          <a:p>
            <a:pPr marL="285750" indent="-285750" algn="just">
              <a:lnSpc>
                <a:spcPct val="150000"/>
              </a:lnSpc>
              <a:spcAft>
                <a:spcPts val="800"/>
              </a:spcAft>
              <a:buFont typeface="Arial" panose="020B0604020202020204" pitchFamily="34" charset="0"/>
              <a:buChar char="•"/>
            </a:pPr>
            <a:r>
              <a:rPr lang="cs-CZ" sz="1600" kern="100" dirty="0">
                <a:effectLst/>
                <a:latin typeface="Neue Haas Grotesk Text Pro"/>
                <a:ea typeface="Aptos" panose="020B0004020202020204" pitchFamily="34" charset="0"/>
                <a:cs typeface="Times New Roman"/>
              </a:rPr>
              <a:t>Povinný subjekt nesmí rozhodnout o zpřístupnění, pokud není původcem informace. Přístup je umožněn pouze osobám s bezpečnostní prověrkou NBÚ.</a:t>
            </a:r>
          </a:p>
          <a:p>
            <a:pPr marL="285750" indent="-285750" algn="just">
              <a:lnSpc>
                <a:spcPct val="150000"/>
              </a:lnSpc>
              <a:spcAft>
                <a:spcPts val="800"/>
              </a:spcAft>
              <a:buFont typeface="Arial" panose="020B0604020202020204" pitchFamily="34" charset="0"/>
              <a:buChar char="•"/>
            </a:pPr>
            <a:r>
              <a:rPr lang="cs-CZ" sz="1600" kern="100" dirty="0">
                <a:effectLst/>
                <a:latin typeface="Neue Haas Grotesk Text Pro"/>
                <a:ea typeface="Aptos" panose="020B0004020202020204" pitchFamily="34" charset="0"/>
                <a:cs typeface="Times New Roman"/>
              </a:rPr>
              <a:t>Pokud je utajována jen část informace, je možné poskytnout zbytek podle § 12 InfZ (oddělitelná část).</a:t>
            </a:r>
          </a:p>
          <a:p>
            <a:pPr marL="285750" indent="-285750" algn="just">
              <a:spcAft>
                <a:spcPts val="800"/>
              </a:spcAft>
              <a:buFont typeface="Arial" panose="020B0604020202020204" pitchFamily="34" charset="0"/>
              <a:buChar char="•"/>
            </a:pPr>
            <a:r>
              <a:rPr lang="cs-CZ" sz="1600" b="1" kern="100" dirty="0">
                <a:effectLst/>
                <a:latin typeface="Neue Haas Grotesk Text Pro"/>
                <a:ea typeface="Aptos" panose="020B0004020202020204" pitchFamily="34" charset="0"/>
                <a:cs typeface="Times New Roman"/>
              </a:rPr>
              <a:t>Příklady:</a:t>
            </a:r>
            <a:r>
              <a:rPr lang="cs-CZ" sz="1600" kern="100" dirty="0">
                <a:effectLst/>
                <a:latin typeface="Neue Haas Grotesk Text Pro"/>
                <a:ea typeface="Aptos" panose="020B0004020202020204" pitchFamily="34" charset="0"/>
                <a:cs typeface="Times New Roman"/>
              </a:rPr>
              <a:t> šifrovací technologie nebo vojenské komunikační systémy; osobní údaje osob s bezpečnostní prověrkou, jejichž zveřejnění by ohrozilo bezpečnostní zájem státu. Povinnými subjekty  dle InfZ mohou ale být: Armáda ČR, Policie ČR či zpravodajské služby dále ministerstva, NBÚ a další správní úřady působící v oblasti bezpečnosti státu.</a:t>
            </a: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4121835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6407A-E574-649D-917A-3AC7713026A4}"/>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D28EDBC8-C81B-3EDF-E03C-1A1F6A703AA8}"/>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862C6DC9-ED06-0DFE-4168-D909BBE6B12D}"/>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B61A8A70-B6A1-425A-0E35-C84F5BE2F1BF}"/>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A6002461-C27D-35D8-AEC7-13BD14099CE7}"/>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7524495A-9238-8215-3CC1-7AA2C6C65827}"/>
              </a:ext>
            </a:extLst>
          </p:cNvPr>
          <p:cNvSpPr txBox="1"/>
          <p:nvPr/>
        </p:nvSpPr>
        <p:spPr>
          <a:xfrm>
            <a:off x="2078743" y="85199"/>
            <a:ext cx="6817843" cy="369332"/>
          </a:xfrm>
          <a:prstGeom prst="rect">
            <a:avLst/>
          </a:prstGeom>
          <a:noFill/>
        </p:spPr>
        <p:txBody>
          <a:bodyPr wrap="square" rtlCol="0">
            <a:spAutoFit/>
          </a:bodyPr>
          <a:lstStyle/>
          <a:p>
            <a:pPr algn="ctr"/>
            <a:r>
              <a:rPr lang="cs-CZ" sz="1800" b="1" dirty="0">
                <a:solidFill>
                  <a:schemeClr val="bg1"/>
                </a:solidFill>
                <a:effectLst/>
                <a:latin typeface="Neue Haas Grotesk Text Pro" panose="020B0504020202020204" pitchFamily="34" charset="-18"/>
                <a:ea typeface="Calibri" panose="020F0502020204030204" pitchFamily="34" charset="0"/>
                <a:cs typeface="Times New Roman" panose="02020603050405020304" pitchFamily="18" charset="0"/>
              </a:rPr>
              <a:t>§ 8a   Ochrana soukromí a osobních údajů </a:t>
            </a:r>
            <a:endParaRPr lang="cs-CZ" b="1" dirty="0">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C3823FBF-6F44-AF05-D9AB-7A9302DE3E55}"/>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5744EA3E-D417-3D64-14DF-4449106A9A43}"/>
              </a:ext>
            </a:extLst>
          </p:cNvPr>
          <p:cNvSpPr txBox="1"/>
          <p:nvPr/>
        </p:nvSpPr>
        <p:spPr>
          <a:xfrm>
            <a:off x="310135" y="651389"/>
            <a:ext cx="11571727" cy="5729838"/>
          </a:xfrm>
          <a:prstGeom prst="rect">
            <a:avLst/>
          </a:prstGeom>
          <a:noFill/>
        </p:spPr>
        <p:txBody>
          <a:bodyPr wrap="square" lIns="91440" tIns="45720" rIns="91440" bIns="45720" rtlCol="0" anchor="t">
            <a:spAutoFit/>
          </a:bodyPr>
          <a:lstStyle/>
          <a:p>
            <a:pPr algn="ctr">
              <a:lnSpc>
                <a:spcPct val="115000"/>
              </a:lnSpc>
              <a:spcAft>
                <a:spcPts val="800"/>
              </a:spcAft>
            </a:pPr>
            <a:r>
              <a:rPr lang="cs-CZ" sz="1600" b="1" kern="100" dirty="0">
                <a:effectLst/>
                <a:latin typeface="Neue Haas Grotesk Text Pro"/>
                <a:ea typeface="Aptos" panose="020B0004020202020204" pitchFamily="34" charset="0"/>
                <a:cs typeface="Times New Roman"/>
              </a:rPr>
              <a:t>§ 8a</a:t>
            </a:r>
          </a:p>
          <a:p>
            <a:pPr algn="just">
              <a:lnSpc>
                <a:spcPct val="115000"/>
              </a:lnSpc>
              <a:spcAft>
                <a:spcPts val="800"/>
              </a:spcAft>
            </a:pPr>
            <a:r>
              <a:rPr lang="cs-CZ" sz="1600" i="1" kern="100" dirty="0">
                <a:effectLst/>
                <a:latin typeface="Neue Haas Grotesk Text Pro"/>
                <a:ea typeface="Aptos" panose="020B0004020202020204" pitchFamily="34" charset="0"/>
                <a:cs typeface="Times New Roman"/>
              </a:rPr>
              <a:t>(1) Informace týkající se osobnosti, projevů osobní povahy, soukromí fyzické osoby a osobní údaje povinný subjekt poskytne jen v souladu s právními předpisy, upravujícími jejich ochranu.</a:t>
            </a:r>
          </a:p>
          <a:p>
            <a:pPr algn="just">
              <a:lnSpc>
                <a:spcPct val="115000"/>
              </a:lnSpc>
              <a:spcAft>
                <a:spcPts val="800"/>
              </a:spcAft>
            </a:pPr>
            <a:r>
              <a:rPr lang="cs-CZ" sz="1600" i="1" kern="100" dirty="0">
                <a:effectLst/>
                <a:latin typeface="Neue Haas Grotesk Text Pro"/>
                <a:ea typeface="Aptos" panose="020B0004020202020204" pitchFamily="34" charset="0"/>
                <a:cs typeface="Times New Roman"/>
              </a:rPr>
              <a:t>(2) Povinný subjekt poskytne osobní údaje o veřejně činné osobě, funkcionáři nebo zaměstnanci veřejné správy,          které vypovídají o jeho veřejné nebo úřední činnosti nebo o jeho funkčním nebo pracovním zařazení</a:t>
            </a:r>
            <a:r>
              <a:rPr lang="cs-CZ" sz="1600" kern="100" dirty="0">
                <a:effectLst/>
                <a:latin typeface="Neue Haas Grotesk Text Pro"/>
                <a:ea typeface="Aptos" panose="020B0004020202020204" pitchFamily="34" charset="0"/>
                <a:cs typeface="Times New Roman"/>
              </a:rPr>
              <a:t>.</a:t>
            </a:r>
          </a:p>
          <a:p>
            <a:pPr algn="just">
              <a:lnSpc>
                <a:spcPct val="115000"/>
              </a:lnSpc>
              <a:spcAft>
                <a:spcPts val="800"/>
              </a:spcAft>
            </a:pPr>
            <a:r>
              <a:rPr lang="cs-CZ" sz="1600" b="1" kern="100" dirty="0">
                <a:latin typeface="Neue Haas Grotesk Text Pro"/>
                <a:ea typeface="Inter Medium" panose="02000503000000020004" pitchFamily="2" charset="0"/>
                <a:cs typeface="Times New Roman"/>
              </a:rPr>
              <a:t>Ochrana osobních údajů a ochrana soukromí:</a:t>
            </a:r>
          </a:p>
          <a:p>
            <a:pPr marL="285750" indent="-285750" algn="just">
              <a:lnSpc>
                <a:spcPct val="115000"/>
              </a:lnSpc>
              <a:spcAft>
                <a:spcPts val="800"/>
              </a:spcAft>
              <a:buFont typeface="Arial" panose="020B0604020202020204" pitchFamily="34" charset="0"/>
              <a:buChar char="•"/>
            </a:pPr>
            <a:r>
              <a:rPr lang="cs-CZ" sz="1600" kern="100" dirty="0">
                <a:latin typeface="Neue Haas Grotesk Text Pro"/>
                <a:ea typeface="Inter Medium" panose="02000503000000020004" pitchFamily="2" charset="0"/>
                <a:cs typeface="Times New Roman"/>
              </a:rPr>
              <a:t>Informace o osobnosti, projevech osobní povahy, soukromí a osobní údaje lze poskytovat pouze v souladu s právními předpisy o jejich ochraně (např. GDPR, zákon č. 110/2019 Sb.</a:t>
            </a:r>
            <a:r>
              <a:rPr lang="cs-CZ" sz="1600" dirty="0"/>
              <a:t> </a:t>
            </a:r>
            <a:r>
              <a:rPr lang="cs-CZ" sz="1600" dirty="0">
                <a:latin typeface="Neue Haas Grotesk Text Pro" panose="020B0504020202020204" pitchFamily="34" charset="-18"/>
              </a:rPr>
              <a:t>,o zpracování osobních údajů</a:t>
            </a:r>
            <a:r>
              <a:rPr lang="cs-CZ" sz="1600" kern="100" dirty="0">
                <a:latin typeface="Neue Haas Grotesk Text Pro" panose="020B0504020202020204" pitchFamily="34" charset="-18"/>
                <a:ea typeface="Inter Medium" panose="02000503000000020004" pitchFamily="2" charset="0"/>
                <a:cs typeface="Times New Roman"/>
              </a:rPr>
              <a:t>)</a:t>
            </a:r>
          </a:p>
          <a:p>
            <a:pPr marL="285750" indent="-285750" algn="just">
              <a:lnSpc>
                <a:spcPct val="115000"/>
              </a:lnSpc>
              <a:spcAft>
                <a:spcPts val="800"/>
              </a:spcAft>
              <a:buFont typeface="Arial" panose="020B0604020202020204" pitchFamily="34" charset="0"/>
              <a:buChar char="•"/>
            </a:pPr>
            <a:r>
              <a:rPr lang="cs-CZ" sz="1600" kern="100" dirty="0">
                <a:latin typeface="Neue Haas Grotesk Text Pro"/>
                <a:ea typeface="Inter Medium" panose="02000503000000020004" pitchFamily="2" charset="0"/>
                <a:cs typeface="Times New Roman"/>
              </a:rPr>
              <a:t>Týká se výhradně fyzických osob (ne právnických)</a:t>
            </a:r>
          </a:p>
          <a:p>
            <a:pPr marL="285750" indent="-285750" algn="just">
              <a:lnSpc>
                <a:spcPct val="115000"/>
              </a:lnSpc>
              <a:spcAft>
                <a:spcPts val="800"/>
              </a:spcAft>
              <a:buFont typeface="Arial" panose="020B0604020202020204" pitchFamily="34" charset="0"/>
              <a:buChar char="•"/>
            </a:pPr>
            <a:r>
              <a:rPr lang="cs-CZ" sz="1600" kern="100" dirty="0">
                <a:latin typeface="Neue Haas Grotesk Text Pro"/>
                <a:ea typeface="Inter Medium" panose="02000503000000020004" pitchFamily="2" charset="0"/>
                <a:cs typeface="Times New Roman"/>
              </a:rPr>
              <a:t>Povinný je test proporcionality – § 8a ve spojení s § 12 InfZ</a:t>
            </a:r>
          </a:p>
          <a:p>
            <a:pPr marL="285750" indent="-285750" algn="just">
              <a:lnSpc>
                <a:spcPct val="115000"/>
              </a:lnSpc>
              <a:spcAft>
                <a:spcPts val="800"/>
              </a:spcAft>
              <a:buFont typeface="Arial" panose="020B0604020202020204" pitchFamily="34" charset="0"/>
              <a:buChar char="•"/>
            </a:pPr>
            <a:r>
              <a:rPr lang="cs-CZ" sz="1600" kern="100" dirty="0">
                <a:latin typeface="Neue Haas Grotesk Text Pro"/>
                <a:ea typeface="Inter Medium" panose="02000503000000020004" pitchFamily="2" charset="0"/>
                <a:cs typeface="Times New Roman"/>
              </a:rPr>
              <a:t>Výjimka: osobní údaje lze poskytnout, pokud jde o:</a:t>
            </a:r>
          </a:p>
          <a:p>
            <a:pPr marL="714375" indent="-352425" algn="just">
              <a:lnSpc>
                <a:spcPct val="115000"/>
              </a:lnSpc>
              <a:spcAft>
                <a:spcPts val="800"/>
              </a:spcAft>
              <a:buFont typeface="Wingdings" panose="05000000000000000000" pitchFamily="2" charset="2"/>
              <a:buChar char="v"/>
            </a:pPr>
            <a:r>
              <a:rPr lang="cs-CZ" sz="1600" kern="100" dirty="0">
                <a:latin typeface="Neue Haas Grotesk Text Pro"/>
                <a:ea typeface="Inter Medium" panose="02000503000000020004" pitchFamily="2" charset="0"/>
                <a:cs typeface="Times New Roman"/>
              </a:rPr>
              <a:t>Veřejně činné osoby, funkcionáře nebo zaměstnance veřejné správy</a:t>
            </a:r>
          </a:p>
          <a:p>
            <a:pPr marL="714375" indent="-352425" algn="just">
              <a:lnSpc>
                <a:spcPct val="115000"/>
              </a:lnSpc>
              <a:spcAft>
                <a:spcPts val="800"/>
              </a:spcAft>
              <a:buFont typeface="Wingdings" panose="05000000000000000000" pitchFamily="2" charset="2"/>
              <a:buChar char="v"/>
            </a:pPr>
            <a:r>
              <a:rPr lang="cs-CZ" sz="1600" kern="100" dirty="0">
                <a:latin typeface="Neue Haas Grotesk Text Pro"/>
                <a:ea typeface="Inter Medium" panose="02000503000000020004" pitchFamily="2" charset="0"/>
                <a:cs typeface="Times New Roman"/>
              </a:rPr>
              <a:t>Informace o jejich veřejné nebo úřední činnosti, funkci nebo pracovním zařazení</a:t>
            </a:r>
          </a:p>
          <a:p>
            <a:pPr marL="285750" indent="-285750" algn="just">
              <a:lnSpc>
                <a:spcPct val="115000"/>
              </a:lnSpc>
              <a:spcAft>
                <a:spcPts val="800"/>
              </a:spcAft>
              <a:buFont typeface="Arial" panose="020B0604020202020204" pitchFamily="34" charset="0"/>
              <a:buChar char="•"/>
            </a:pPr>
            <a:r>
              <a:rPr lang="cs-CZ" sz="1600" b="1" kern="100" dirty="0">
                <a:latin typeface="Neue Haas Grotesk Text Pro"/>
                <a:ea typeface="Inter Medium" panose="02000503000000020004" pitchFamily="2" charset="0"/>
                <a:cs typeface="Times New Roman"/>
              </a:rPr>
              <a:t>Cílem je chránit</a:t>
            </a:r>
            <a:r>
              <a:rPr lang="cs-CZ" sz="1600" kern="100" dirty="0">
                <a:latin typeface="Neue Haas Grotesk Text Pro"/>
                <a:ea typeface="Inter Medium" panose="02000503000000020004" pitchFamily="2" charset="0"/>
                <a:cs typeface="Times New Roman"/>
              </a:rPr>
              <a:t>: Osobnostní sféru fyzické osoby (např. soukromí, projevy osobní povahy), osobní údaje podle GDPR     a zákona č. 110/2019 Sb.</a:t>
            </a:r>
            <a:r>
              <a:rPr lang="cs-CZ" sz="1600" dirty="0">
                <a:latin typeface="Neue Haas Grotesk Text Pro" panose="020B0504020202020204" pitchFamily="34" charset="-18"/>
              </a:rPr>
              <a:t> ,o zpracování osobních údajů</a:t>
            </a:r>
            <a:endParaRPr lang="cs-CZ" sz="1600" kern="100" dirty="0">
              <a:latin typeface="Neue Haas Grotesk Text Pro"/>
              <a:ea typeface="Inter Medium" panose="02000503000000020004" pitchFamily="2" charset="0"/>
              <a:cs typeface="Times New Roman"/>
            </a:endParaRPr>
          </a:p>
          <a:p>
            <a:pPr algn="just">
              <a:lnSpc>
                <a:spcPct val="115000"/>
              </a:lnSpc>
              <a:spcAft>
                <a:spcPts val="800"/>
              </a:spcAft>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1990474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B151B-9870-57DC-4746-D38376C63AE3}"/>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71D8ABFA-84D2-A3EB-3F0D-2C1906EFD986}"/>
              </a:ext>
            </a:extLst>
          </p:cNvPr>
          <p:cNvSpPr/>
          <p:nvPr/>
        </p:nvSpPr>
        <p:spPr>
          <a:xfrm>
            <a:off x="0" y="292092"/>
            <a:ext cx="12192001" cy="6565907"/>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EEEC03EF-E2CB-620D-4B29-1728297AC2BB}"/>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417C4678-245C-5489-490A-ABD2035DD94E}"/>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07F28EB7-13D1-C51D-5D46-5EF15AFF4116}"/>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A823954B-0153-560E-DF81-CA2A9D6AD479}"/>
              </a:ext>
            </a:extLst>
          </p:cNvPr>
          <p:cNvSpPr txBox="1"/>
          <p:nvPr/>
        </p:nvSpPr>
        <p:spPr>
          <a:xfrm>
            <a:off x="2687077" y="141027"/>
            <a:ext cx="6817843" cy="369332"/>
          </a:xfrm>
          <a:prstGeom prst="rect">
            <a:avLst/>
          </a:prstGeom>
          <a:noFill/>
        </p:spPr>
        <p:txBody>
          <a:bodyPr wrap="square" rtlCol="0">
            <a:spAutoFit/>
          </a:bodyPr>
          <a:lstStyle/>
          <a:p>
            <a:pPr algn="ctr"/>
            <a:r>
              <a:rPr lang="cs-CZ" b="1" dirty="0">
                <a:solidFill>
                  <a:schemeClr val="bg1"/>
                </a:solidFill>
                <a:latin typeface="Neue Haas Grotesk Text Pro" panose="020B0504020202020204" pitchFamily="34" charset="-18"/>
                <a:cs typeface="Ema SemiBold" pitchFamily="2" charset="0"/>
              </a:rPr>
              <a:t>§ 8b Příjemci veřejných  prostředků</a:t>
            </a:r>
          </a:p>
        </p:txBody>
      </p:sp>
      <p:pic>
        <p:nvPicPr>
          <p:cNvPr id="5" name="Obrázek 4">
            <a:extLst>
              <a:ext uri="{FF2B5EF4-FFF2-40B4-BE49-F238E27FC236}">
                <a16:creationId xmlns:a16="http://schemas.microsoft.com/office/drawing/2014/main" id="{B2C528D1-3B7C-EE99-ED83-F2D6FEA98C7D}"/>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F0936552-A24E-DA99-D2D1-C2FEE254C5DA}"/>
              </a:ext>
            </a:extLst>
          </p:cNvPr>
          <p:cNvSpPr txBox="1"/>
          <p:nvPr/>
        </p:nvSpPr>
        <p:spPr>
          <a:xfrm>
            <a:off x="1" y="661425"/>
            <a:ext cx="11682484" cy="5780108"/>
          </a:xfrm>
          <a:prstGeom prst="rect">
            <a:avLst/>
          </a:prstGeom>
          <a:noFill/>
        </p:spPr>
        <p:txBody>
          <a:bodyPr wrap="square" lIns="91440" tIns="45720" rIns="91440" bIns="45720" rtlCol="0" anchor="t">
            <a:spAutoFit/>
          </a:bodyPr>
          <a:lstStyle/>
          <a:p>
            <a:pPr algn="ctr">
              <a:spcAft>
                <a:spcPts val="800"/>
              </a:spcAft>
            </a:pPr>
            <a:r>
              <a:rPr lang="cs-CZ" sz="1600" b="1" kern="100" dirty="0">
                <a:effectLst/>
                <a:latin typeface="Neue Haas Grotesk Text Pro"/>
                <a:ea typeface="Aptos" panose="020B0004020202020204" pitchFamily="34" charset="0"/>
                <a:cs typeface="Times New Roman"/>
              </a:rPr>
              <a:t>§8b</a:t>
            </a:r>
          </a:p>
          <a:p>
            <a:pPr algn="just">
              <a:spcAft>
                <a:spcPts val="800"/>
              </a:spcAft>
            </a:pPr>
            <a:r>
              <a:rPr lang="cs-CZ" sz="1600" i="1" kern="100" dirty="0">
                <a:effectLst/>
                <a:latin typeface="Neue Haas Grotesk Text Pro"/>
                <a:ea typeface="Aptos" panose="020B0004020202020204" pitchFamily="34" charset="0"/>
                <a:cs typeface="Times New Roman"/>
              </a:rPr>
              <a:t>(</a:t>
            </a:r>
            <a:r>
              <a:rPr lang="cs-CZ" sz="1500" i="1" kern="100" dirty="0">
                <a:effectLst/>
                <a:latin typeface="Neue Haas Grotesk Text Pro"/>
                <a:ea typeface="Aptos" panose="020B0004020202020204" pitchFamily="34" charset="0"/>
                <a:cs typeface="Times New Roman"/>
              </a:rPr>
              <a:t>1) Povinný subjekt poskytne základní osobní údaje o osobě, které poskytl veřejné prostředky.</a:t>
            </a:r>
          </a:p>
          <a:p>
            <a:pPr algn="just">
              <a:spcAft>
                <a:spcPts val="800"/>
              </a:spcAft>
            </a:pPr>
            <a:r>
              <a:rPr lang="cs-CZ" sz="1500" i="1" kern="100" dirty="0">
                <a:effectLst/>
                <a:latin typeface="Neue Haas Grotesk Text Pro"/>
                <a:ea typeface="Aptos" panose="020B0004020202020204" pitchFamily="34" charset="0"/>
                <a:cs typeface="Times New Roman"/>
              </a:rPr>
              <a:t>(2) Ustanovení odstavce 1 se nevztahuje na poskytování veřejných prostředků podle zákonů v oblasti sociální, poskytování zdravotních služeb, hmotného zabezpečení v nezaměstnanosti, státní podpory stavebního spoření a státní pomoci při obnově území.</a:t>
            </a:r>
          </a:p>
          <a:p>
            <a:pPr algn="just">
              <a:spcAft>
                <a:spcPts val="800"/>
              </a:spcAft>
            </a:pPr>
            <a:r>
              <a:rPr lang="cs-CZ" sz="1500" i="1" kern="100" dirty="0">
                <a:effectLst/>
                <a:latin typeface="Neue Haas Grotesk Text Pro"/>
                <a:ea typeface="Aptos" panose="020B0004020202020204" pitchFamily="34" charset="0"/>
                <a:cs typeface="Times New Roman"/>
              </a:rPr>
              <a:t>(3) Základní osobní údaje podle odstavce 1 se poskytnou pouze v tomto rozsahu: jméno, příjmení, rok narození, obec, kde má příjemce trvalý pobyt, výše, účel a podmínky poskytnutých veřejných prostředků.</a:t>
            </a:r>
          </a:p>
          <a:p>
            <a:pPr marL="285750" indent="-285750" algn="just">
              <a:lnSpc>
                <a:spcPct val="115000"/>
              </a:lnSpc>
              <a:spcAft>
                <a:spcPts val="800"/>
              </a:spcAft>
              <a:buFont typeface="Arial" panose="020B0604020202020204" pitchFamily="34" charset="0"/>
              <a:buChar char="•"/>
            </a:pPr>
            <a:r>
              <a:rPr lang="cs-CZ" sz="1600" kern="100" dirty="0">
                <a:latin typeface="Neue Haas Grotesk Text Pro"/>
                <a:ea typeface="Inter Medium" panose="02000503000000020004" pitchFamily="2" charset="0"/>
                <a:cs typeface="Times New Roman"/>
              </a:rPr>
              <a:t>Povinnost poskytnout základní osobní údaje o příjemci veřejných prostředků</a:t>
            </a:r>
          </a:p>
          <a:p>
            <a:pPr marL="285750" indent="-285750" algn="just">
              <a:lnSpc>
                <a:spcPct val="115000"/>
              </a:lnSpc>
              <a:spcAft>
                <a:spcPts val="800"/>
              </a:spcAft>
              <a:buFont typeface="Arial" panose="020B0604020202020204" pitchFamily="34" charset="0"/>
              <a:buChar char="•"/>
            </a:pPr>
            <a:r>
              <a:rPr lang="cs-CZ" sz="1600" kern="100" dirty="0">
                <a:latin typeface="Neue Haas Grotesk Text Pro"/>
                <a:ea typeface="Inter Medium" panose="02000503000000020004" pitchFamily="2" charset="0"/>
                <a:cs typeface="Times New Roman"/>
              </a:rPr>
              <a:t>Rozsah údajů podle § 8b odst. 3 InfZ</a:t>
            </a:r>
            <a:r>
              <a:rPr lang="cs-CZ" sz="1600" b="1" kern="100" dirty="0">
                <a:latin typeface="Neue Haas Grotesk Text Pro"/>
                <a:ea typeface="Inter Medium" panose="02000503000000020004" pitchFamily="2" charset="0"/>
                <a:cs typeface="Times New Roman"/>
              </a:rPr>
              <a:t>: jméno a příjmení, rok narození, trvalý pobyt, výše, účel a podmínky poskytnutých prostředků</a:t>
            </a:r>
          </a:p>
          <a:p>
            <a:pPr marL="285750" indent="-285750" algn="just">
              <a:lnSpc>
                <a:spcPct val="115000"/>
              </a:lnSpc>
              <a:spcAft>
                <a:spcPts val="800"/>
              </a:spcAft>
              <a:buFont typeface="Arial" panose="020B0604020202020204" pitchFamily="34" charset="0"/>
              <a:buChar char="•"/>
            </a:pPr>
            <a:r>
              <a:rPr lang="cs-CZ" sz="1600" b="1" kern="100" dirty="0">
                <a:latin typeface="Neue Haas Grotesk Text Pro"/>
                <a:ea typeface="Inter Medium" panose="02000503000000020004" pitchFamily="2" charset="0"/>
                <a:cs typeface="Times New Roman"/>
              </a:rPr>
              <a:t>Veřejné prostředky zahrnují</a:t>
            </a:r>
            <a:r>
              <a:rPr lang="cs-CZ" sz="1600" kern="100" dirty="0">
                <a:latin typeface="Neue Haas Grotesk Text Pro"/>
                <a:ea typeface="Inter Medium" panose="02000503000000020004" pitchFamily="2" charset="0"/>
                <a:cs typeface="Times New Roman"/>
              </a:rPr>
              <a:t>: rozpočty státu, krajů a obcí, fondy EU, zdravotní pojišťovny</a:t>
            </a:r>
          </a:p>
          <a:p>
            <a:pPr marL="742950" lvl="1" indent="-285750" algn="just">
              <a:lnSpc>
                <a:spcPct val="115000"/>
              </a:lnSpc>
              <a:spcAft>
                <a:spcPts val="800"/>
              </a:spcAft>
              <a:buFont typeface="Wingdings" panose="05000000000000000000" pitchFamily="2" charset="2"/>
              <a:buChar char="v"/>
            </a:pPr>
            <a:r>
              <a:rPr lang="cs-CZ" sz="1600" b="1" kern="100" dirty="0">
                <a:latin typeface="Neue Haas Grotesk Text Pro"/>
                <a:ea typeface="Inter Medium" panose="02000503000000020004" pitchFamily="2" charset="0"/>
                <a:cs typeface="Times New Roman"/>
              </a:rPr>
              <a:t>Příklady: </a:t>
            </a:r>
            <a:r>
              <a:rPr lang="cs-CZ" sz="1600" kern="100" dirty="0">
                <a:latin typeface="Neue Haas Grotesk Text Pro"/>
                <a:ea typeface="Inter Medium" panose="02000503000000020004" pitchFamily="2" charset="0"/>
                <a:cs typeface="Times New Roman"/>
              </a:rPr>
              <a:t>dotace, granty, příspěvky, subvence (např. kulturní, zemědělské, dopravní), </a:t>
            </a:r>
            <a:r>
              <a:rPr lang="pl-PL" sz="1600" kern="100" dirty="0">
                <a:latin typeface="Neue Haas Grotesk Text Pro"/>
                <a:ea typeface="Inter Medium" panose="02000503000000020004" pitchFamily="2" charset="0"/>
                <a:cs typeface="Times New Roman"/>
              </a:rPr>
              <a:t>ale jedná se i o majetková práva (např. nájem)</a:t>
            </a:r>
            <a:endParaRPr lang="cs-CZ" sz="1600" kern="100" dirty="0">
              <a:latin typeface="Neue Haas Grotesk Text Pro"/>
              <a:ea typeface="Inter Medium" panose="02000503000000020004" pitchFamily="2" charset="0"/>
              <a:cs typeface="Times New Roman"/>
            </a:endParaRPr>
          </a:p>
          <a:p>
            <a:pPr marL="285750" indent="-285750" algn="just">
              <a:lnSpc>
                <a:spcPct val="115000"/>
              </a:lnSpc>
              <a:spcAft>
                <a:spcPts val="800"/>
              </a:spcAft>
              <a:buFont typeface="Arial" panose="020B0604020202020204" pitchFamily="34" charset="0"/>
              <a:buChar char="•"/>
            </a:pPr>
            <a:r>
              <a:rPr lang="cs-CZ" sz="1600" b="1" kern="100" dirty="0">
                <a:latin typeface="Neue Haas Grotesk Text Pro"/>
                <a:ea typeface="Inter Medium" panose="02000503000000020004" pitchFamily="2" charset="0"/>
                <a:cs typeface="Times New Roman"/>
              </a:rPr>
              <a:t>Výjimky </a:t>
            </a:r>
            <a:r>
              <a:rPr lang="cs-CZ" sz="1600" kern="100" dirty="0">
                <a:latin typeface="Neue Haas Grotesk Text Pro"/>
                <a:ea typeface="Inter Medium" panose="02000503000000020004" pitchFamily="2" charset="0"/>
                <a:cs typeface="Times New Roman"/>
              </a:rPr>
              <a:t>– informace se neposkytují, pokud byly prostředky poskytnuty v rámci: </a:t>
            </a:r>
            <a:r>
              <a:rPr lang="cs-CZ" sz="1600" b="1" kern="100" dirty="0">
                <a:latin typeface="Neue Haas Grotesk Text Pro"/>
                <a:ea typeface="Inter Medium" panose="02000503000000020004" pitchFamily="2" charset="0"/>
                <a:cs typeface="Times New Roman"/>
              </a:rPr>
              <a:t>– sociálních služeb a dávek,                      – zdravotních služeb, – podpory v nezaměstnanosti, – stavebního spoření, – obnovy území</a:t>
            </a:r>
          </a:p>
          <a:p>
            <a:pPr marL="285750" indent="-285750" algn="just">
              <a:lnSpc>
                <a:spcPct val="115000"/>
              </a:lnSpc>
              <a:spcAft>
                <a:spcPts val="800"/>
              </a:spcAft>
              <a:buFont typeface="Arial" panose="020B0604020202020204" pitchFamily="34" charset="0"/>
              <a:buChar char="•"/>
            </a:pPr>
            <a:r>
              <a:rPr lang="cs-CZ" sz="1600" kern="100" dirty="0">
                <a:latin typeface="Neue Haas Grotesk Text Pro"/>
                <a:ea typeface="Inter Medium" panose="02000503000000020004" pitchFamily="2" charset="0"/>
                <a:cs typeface="Times New Roman"/>
              </a:rPr>
              <a:t>Souhlas příjemce se nevyžaduje</a:t>
            </a:r>
          </a:p>
          <a:p>
            <a:pPr marL="285750" indent="-285750" algn="just">
              <a:lnSpc>
                <a:spcPct val="115000"/>
              </a:lnSpc>
              <a:spcAft>
                <a:spcPts val="800"/>
              </a:spcAft>
              <a:buFont typeface="Arial" panose="020B0604020202020204" pitchFamily="34" charset="0"/>
              <a:buChar char="•"/>
            </a:pPr>
            <a:r>
              <a:rPr lang="cs-CZ" sz="1600" b="1" kern="100" dirty="0">
                <a:latin typeface="Neue Haas Grotesk Text Pro"/>
                <a:ea typeface="Inter Medium" panose="02000503000000020004" pitchFamily="2" charset="0"/>
                <a:cs typeface="Times New Roman"/>
              </a:rPr>
              <a:t>Účelem je:</a:t>
            </a:r>
            <a:r>
              <a:rPr lang="cs-CZ" sz="1600" kern="100" dirty="0">
                <a:latin typeface="Neue Haas Grotesk Text Pro"/>
                <a:ea typeface="Inter Medium" panose="02000503000000020004" pitchFamily="2" charset="0"/>
                <a:cs typeface="Times New Roman"/>
              </a:rPr>
              <a:t> transparentnost a veřejná kontrola hospodaření s veřejnými prostředky</a:t>
            </a:r>
            <a:endParaRPr lang="cs-CZ" sz="1600" i="1"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468433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159B4-2971-F94B-22D9-0EE0A4FE9411}"/>
            </a:ext>
          </a:extLst>
        </p:cNvPr>
        <p:cNvGrpSpPr/>
        <p:nvPr/>
      </p:nvGrpSpPr>
      <p:grpSpPr>
        <a:xfrm>
          <a:off x="0" y="0"/>
          <a:ext cx="0" cy="0"/>
          <a:chOff x="0" y="0"/>
          <a:chExt cx="0" cy="0"/>
        </a:xfrm>
      </p:grpSpPr>
      <p:sp>
        <p:nvSpPr>
          <p:cNvPr id="2" name="Obdélník 2">
            <a:extLst>
              <a:ext uri="{FF2B5EF4-FFF2-40B4-BE49-F238E27FC236}">
                <a16:creationId xmlns:a16="http://schemas.microsoft.com/office/drawing/2014/main" id="{CF4BAD76-ACE4-6F23-4D6A-FCF2C31F12F5}"/>
              </a:ext>
            </a:extLst>
          </p:cNvPr>
          <p:cNvSpPr/>
          <p:nvPr/>
        </p:nvSpPr>
        <p:spPr>
          <a:xfrm>
            <a:off x="0" y="0"/>
            <a:ext cx="12191999" cy="6858000"/>
          </a:xfrm>
          <a:prstGeom prst="rect">
            <a:avLst/>
          </a:prstGeom>
          <a:solidFill>
            <a:srgbClr val="13A5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6" name="TextovéPole 14">
            <a:extLst>
              <a:ext uri="{FF2B5EF4-FFF2-40B4-BE49-F238E27FC236}">
                <a16:creationId xmlns:a16="http://schemas.microsoft.com/office/drawing/2014/main" id="{3DFE4B36-1A85-811A-E51A-0FF6409202A0}"/>
              </a:ext>
            </a:extLst>
          </p:cNvPr>
          <p:cNvSpPr txBox="1"/>
          <p:nvPr/>
        </p:nvSpPr>
        <p:spPr>
          <a:xfrm>
            <a:off x="192088" y="2716080"/>
            <a:ext cx="11844338" cy="913327"/>
          </a:xfrm>
          <a:prstGeom prst="rect">
            <a:avLst/>
          </a:prstGeom>
          <a:noFill/>
        </p:spPr>
        <p:txBody>
          <a:bodyPr wrap="square" rtlCol="0">
            <a:spAutoFit/>
          </a:bodyPr>
          <a:lstStyle/>
          <a:p>
            <a:pPr algn="ctr">
              <a:lnSpc>
                <a:spcPct val="150000"/>
              </a:lnSpc>
            </a:pPr>
            <a:r>
              <a:rPr lang="cs-CZ" sz="4000" b="1" kern="100">
                <a:solidFill>
                  <a:schemeClr val="bg1"/>
                </a:solidFill>
                <a:latin typeface="Neue Haas Grotesk Text Pro" panose="020B0504020202020204" pitchFamily="34" charset="-18"/>
                <a:ea typeface="Aptos" panose="020B0004020202020204" pitchFamily="34" charset="0"/>
                <a:cs typeface="Times New Roman" panose="02020603050405020304" pitchFamily="18" charset="0"/>
              </a:rPr>
              <a:t>Ú</a:t>
            </a:r>
            <a:r>
              <a:rPr lang="cs-CZ" sz="4000" b="1" kern="100">
                <a:solidFill>
                  <a:schemeClr val="bg1"/>
                </a:solidFill>
                <a:effectLst/>
                <a:latin typeface="Neue Haas Grotesk Text Pro" panose="020B0504020202020204" pitchFamily="34" charset="-18"/>
                <a:ea typeface="Aptos" panose="020B0004020202020204" pitchFamily="34" charset="0"/>
                <a:cs typeface="Times New Roman" panose="02020603050405020304" pitchFamily="18" charset="0"/>
              </a:rPr>
              <a:t>vod do práva na informace</a:t>
            </a:r>
          </a:p>
        </p:txBody>
      </p:sp>
      <p:pic>
        <p:nvPicPr>
          <p:cNvPr id="3" name="Obrázek 2">
            <a:extLst>
              <a:ext uri="{FF2B5EF4-FFF2-40B4-BE49-F238E27FC236}">
                <a16:creationId xmlns:a16="http://schemas.microsoft.com/office/drawing/2014/main" id="{AD1A3BA0-88A4-80A8-DD08-09B725D5BB88}"/>
              </a:ext>
            </a:extLst>
          </p:cNvPr>
          <p:cNvPicPr>
            <a:picLocks noChangeAspect="1"/>
          </p:cNvPicPr>
          <p:nvPr/>
        </p:nvPicPr>
        <p:blipFill>
          <a:blip r:embed="rId2"/>
          <a:stretch>
            <a:fillRect/>
          </a:stretch>
        </p:blipFill>
        <p:spPr>
          <a:xfrm>
            <a:off x="11324403" y="155815"/>
            <a:ext cx="640585" cy="339757"/>
          </a:xfrm>
          <a:prstGeom prst="rect">
            <a:avLst/>
          </a:prstGeom>
        </p:spPr>
      </p:pic>
    </p:spTree>
    <p:extLst>
      <p:ext uri="{BB962C8B-B14F-4D97-AF65-F5344CB8AC3E}">
        <p14:creationId xmlns:p14="http://schemas.microsoft.com/office/powerpoint/2010/main" val="3238552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2BB55-6DC1-9756-5B37-B9D0276DCC20}"/>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6440C172-E4DF-89D4-CAAA-38BEE864FB64}"/>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93455E27-6A35-BE21-C303-DF7BA9717C13}"/>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1629887F-C15F-8966-A77F-3A3818BC6775}"/>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19C05103-E37A-C97A-F56D-6BD09382FB5C}"/>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37D867C8-2D13-F861-5C62-E339A19446B8}"/>
              </a:ext>
            </a:extLst>
          </p:cNvPr>
          <p:cNvSpPr txBox="1"/>
          <p:nvPr/>
        </p:nvSpPr>
        <p:spPr>
          <a:xfrm>
            <a:off x="2078743" y="97115"/>
            <a:ext cx="6817843" cy="369332"/>
          </a:xfrm>
          <a:prstGeom prst="rect">
            <a:avLst/>
          </a:prstGeom>
          <a:noFill/>
        </p:spPr>
        <p:txBody>
          <a:bodyPr wrap="square" rtlCol="0">
            <a:spAutoFit/>
          </a:bodyPr>
          <a:lstStyle/>
          <a:p>
            <a:pPr algn="ctr"/>
            <a:r>
              <a:rPr lang="cs-CZ" b="1" dirty="0">
                <a:solidFill>
                  <a:schemeClr val="bg1"/>
                </a:solidFill>
                <a:latin typeface="Neue Haas Grotesk Text Pro" panose="020B0504020202020204" pitchFamily="34" charset="-18"/>
                <a:cs typeface="Ema SemiBold" pitchFamily="2" charset="0"/>
              </a:rPr>
              <a:t>§ 8c  Informování o příjmech fyzických osob </a:t>
            </a:r>
          </a:p>
        </p:txBody>
      </p:sp>
      <p:pic>
        <p:nvPicPr>
          <p:cNvPr id="5" name="Obrázek 4">
            <a:extLst>
              <a:ext uri="{FF2B5EF4-FFF2-40B4-BE49-F238E27FC236}">
                <a16:creationId xmlns:a16="http://schemas.microsoft.com/office/drawing/2014/main" id="{B16483A7-4698-8EDC-3D17-3FFC8186E7D6}"/>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5EF8E868-3FA0-340B-0C5E-BBAC965CAACB}"/>
              </a:ext>
            </a:extLst>
          </p:cNvPr>
          <p:cNvSpPr txBox="1"/>
          <p:nvPr/>
        </p:nvSpPr>
        <p:spPr>
          <a:xfrm>
            <a:off x="230167" y="651389"/>
            <a:ext cx="11414528" cy="5682581"/>
          </a:xfrm>
          <a:prstGeom prst="rect">
            <a:avLst/>
          </a:prstGeom>
          <a:noFill/>
        </p:spPr>
        <p:txBody>
          <a:bodyPr wrap="square" lIns="91440" tIns="45720" rIns="91440" bIns="45720" rtlCol="0" anchor="t">
            <a:spAutoFit/>
          </a:bodyPr>
          <a:lstStyle/>
          <a:p>
            <a:pPr lvl="0" algn="ctr">
              <a:lnSpc>
                <a:spcPct val="115000"/>
              </a:lnSpc>
              <a:spcAft>
                <a:spcPts val="800"/>
              </a:spcAft>
              <a:tabLst>
                <a:tab pos="457200" algn="l"/>
              </a:tabLst>
            </a:pPr>
            <a:r>
              <a:rPr lang="cs-CZ" sz="1600" b="1" kern="100" dirty="0">
                <a:latin typeface="Neue Haas Grotesk Text Pro"/>
                <a:ea typeface="Inter Medium" panose="02000503000000020004" pitchFamily="2" charset="0"/>
                <a:cs typeface="Times New Roman"/>
              </a:rPr>
              <a:t>§ 8c</a:t>
            </a:r>
          </a:p>
          <a:p>
            <a:pPr lvl="0" algn="just">
              <a:lnSpc>
                <a:spcPct val="115000"/>
              </a:lnSpc>
              <a:spcAft>
                <a:spcPts val="800"/>
              </a:spcAft>
              <a:tabLst>
                <a:tab pos="457200" algn="l"/>
              </a:tabLst>
            </a:pPr>
            <a:r>
              <a:rPr lang="cs-CZ" sz="1600" i="1" kern="100" dirty="0">
                <a:latin typeface="Neue Haas Grotesk Text Pro"/>
                <a:ea typeface="Inter Medium" panose="02000503000000020004" pitchFamily="2" charset="0"/>
                <a:cs typeface="Times New Roman"/>
              </a:rPr>
              <a:t>(1)	Povinný subjekt poskytne informaci o výši příjmu osoby, které poskytl nebo poskytuje veřejné prostředky mající povahu příjmu ze závislé činnosti nebo funkčních požitků podle zákona o daních z příjmů</a:t>
            </a:r>
          </a:p>
          <a:p>
            <a:pPr lvl="0" algn="just">
              <a:lnSpc>
                <a:spcPct val="115000"/>
              </a:lnSpc>
              <a:spcAft>
                <a:spcPts val="800"/>
              </a:spcAft>
              <a:tabLst>
                <a:tab pos="457200" algn="l"/>
              </a:tabLst>
            </a:pPr>
            <a:r>
              <a:rPr lang="cs-CZ" sz="1600" i="1" kern="100" dirty="0">
                <a:latin typeface="Neue Haas Grotesk Text Pro"/>
                <a:ea typeface="Inter Medium" panose="02000503000000020004" pitchFamily="2" charset="0"/>
                <a:cs typeface="Times New Roman"/>
              </a:rPr>
              <a:t>a) jako</a:t>
            </a:r>
          </a:p>
          <a:p>
            <a:pPr lvl="0" algn="just">
              <a:lnSpc>
                <a:spcPct val="115000"/>
              </a:lnSpc>
              <a:spcAft>
                <a:spcPts val="800"/>
              </a:spcAft>
              <a:tabLst>
                <a:tab pos="457200" algn="l"/>
              </a:tabLst>
            </a:pPr>
            <a:r>
              <a:rPr lang="cs-CZ" sz="1600" i="1" kern="100" dirty="0">
                <a:latin typeface="Neue Haas Grotesk Text Pro"/>
                <a:ea typeface="Inter Medium" panose="02000503000000020004" pitchFamily="2" charset="0"/>
                <a:cs typeface="Times New Roman"/>
              </a:rPr>
              <a:t>1. veřejnému funkcionáři, na kterého se vztahovaly nebo vztahují povinnosti podle zákona o střetu zájmů,</a:t>
            </a:r>
          </a:p>
          <a:p>
            <a:pPr lvl="0" algn="just">
              <a:lnSpc>
                <a:spcPct val="115000"/>
              </a:lnSpc>
              <a:spcAft>
                <a:spcPts val="800"/>
              </a:spcAft>
              <a:tabLst>
                <a:tab pos="457200" algn="l"/>
              </a:tabLst>
            </a:pPr>
            <a:r>
              <a:rPr lang="cs-CZ" sz="1600" i="1" kern="100" dirty="0">
                <a:latin typeface="Neue Haas Grotesk Text Pro"/>
                <a:ea typeface="Inter Medium" panose="02000503000000020004" pitchFamily="2" charset="0"/>
                <a:cs typeface="Times New Roman"/>
              </a:rPr>
              <a:t>2. poradci prezidenta republiky, člena vlády, náměstka člena vlády nebo vedoucího ústředního správního úřadu, v jehož čele není člen vlády, nebo</a:t>
            </a:r>
          </a:p>
          <a:p>
            <a:pPr lvl="0" algn="just">
              <a:lnSpc>
                <a:spcPct val="115000"/>
              </a:lnSpc>
              <a:spcAft>
                <a:spcPts val="800"/>
              </a:spcAft>
              <a:tabLst>
                <a:tab pos="457200" algn="l"/>
              </a:tabLst>
            </a:pPr>
            <a:r>
              <a:rPr lang="cs-CZ" sz="1600" i="1" kern="100" dirty="0">
                <a:latin typeface="Neue Haas Grotesk Text Pro"/>
                <a:ea typeface="Inter Medium" panose="02000503000000020004" pitchFamily="2" charset="0"/>
                <a:cs typeface="Times New Roman"/>
              </a:rPr>
              <a:t>3. členovi svého statutárního, řídicího, dozorčího nebo kontrolního orgánu, anebo</a:t>
            </a:r>
          </a:p>
          <a:p>
            <a:pPr lvl="0" algn="just">
              <a:lnSpc>
                <a:spcPct val="115000"/>
              </a:lnSpc>
              <a:spcAft>
                <a:spcPts val="800"/>
              </a:spcAft>
              <a:tabLst>
                <a:tab pos="457200" algn="l"/>
              </a:tabLst>
            </a:pPr>
            <a:r>
              <a:rPr lang="cs-CZ" sz="1600" i="1" kern="100" dirty="0">
                <a:latin typeface="Neue Haas Grotesk Text Pro"/>
                <a:ea typeface="Inter Medium" panose="02000503000000020004" pitchFamily="2" charset="0"/>
                <a:cs typeface="Times New Roman"/>
              </a:rPr>
              <a:t>b) pokud žadatel prokáže veřejný zájem na poskytnutí informace o výši příjmu této osoby a tento veřejný zájem                 v jednotlivém případě převažuje nad zájmem na ochraně této informace.</a:t>
            </a:r>
          </a:p>
          <a:p>
            <a:pPr lvl="0" algn="just">
              <a:lnSpc>
                <a:spcPct val="115000"/>
              </a:lnSpc>
              <a:spcAft>
                <a:spcPts val="800"/>
              </a:spcAft>
              <a:tabLst>
                <a:tab pos="457200" algn="l"/>
              </a:tabLst>
            </a:pPr>
            <a:r>
              <a:rPr lang="cs-CZ" sz="1600" i="1" kern="100" dirty="0">
                <a:latin typeface="Neue Haas Grotesk Text Pro"/>
                <a:ea typeface="Inter Medium" panose="02000503000000020004" pitchFamily="2" charset="0"/>
                <a:cs typeface="Times New Roman"/>
              </a:rPr>
              <a:t>(2) Informace o výši příjmu podle odstavce 1 se poskytne v rozsahu jméno, příjmení, funkční, pracovní či jiné obdobné zařazení a výše veřejných prostředků, na kterou vznikl nárok, před zdaněním a dalšími povinnými odvody za období podle obsahu žádosti. Při poskytování informace podle věty první se § 5 odst. 3 nepoužije.</a:t>
            </a:r>
          </a:p>
          <a:p>
            <a:pPr marL="342900" lvl="0" indent="-342900">
              <a:lnSpc>
                <a:spcPct val="115000"/>
              </a:lnSpc>
              <a:spcAft>
                <a:spcPts val="800"/>
              </a:spcAft>
              <a:buFont typeface="Wingdings" panose="020B0604020202020204" pitchFamily="34" charset="0"/>
              <a:buChar char="v"/>
              <a:tabLst>
                <a:tab pos="457200" algn="l"/>
              </a:tabLst>
            </a:pPr>
            <a:endParaRPr lang="cs-CZ" sz="1600" kern="100" dirty="0">
              <a:latin typeface="Neue Haas Grotesk Text Pro"/>
              <a:ea typeface="Inter Medium" panose="02000503000000020004" pitchFamily="2" charset="0"/>
              <a:cs typeface="Times New Roman"/>
            </a:endParaRPr>
          </a:p>
          <a:p>
            <a:pPr marL="342900" lvl="0" indent="-342900">
              <a:lnSpc>
                <a:spcPct val="115000"/>
              </a:lnSpc>
              <a:spcAft>
                <a:spcPts val="800"/>
              </a:spcAft>
              <a:buFont typeface="Wingdings" panose="020B0604020202020204" pitchFamily="34" charset="0"/>
              <a:buChar char="v"/>
              <a:tabLst>
                <a:tab pos="457200" algn="l"/>
              </a:tabLst>
            </a:pPr>
            <a:endPar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endParaRPr>
          </a:p>
          <a:p>
            <a:pPr>
              <a:buSzPct val="100000"/>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593911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D38BF-57C1-DF44-7056-4EB0882D2AEB}"/>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7BABB814-6F06-796D-53FC-C1D01E125865}"/>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9AEB093E-9CAF-5416-ADDE-92F89DC96867}"/>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E0DF3D91-BCFE-732C-EF58-DD7A114A6B91}"/>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93B2FD7A-62AC-48BD-B0C9-D4E49CDD15F8}"/>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11EADE3D-9912-F6D2-883C-0AB4B339498B}"/>
              </a:ext>
            </a:extLst>
          </p:cNvPr>
          <p:cNvSpPr txBox="1"/>
          <p:nvPr/>
        </p:nvSpPr>
        <p:spPr>
          <a:xfrm>
            <a:off x="2078743" y="97115"/>
            <a:ext cx="6817843" cy="369332"/>
          </a:xfrm>
          <a:prstGeom prst="rect">
            <a:avLst/>
          </a:prstGeom>
          <a:noFill/>
        </p:spPr>
        <p:txBody>
          <a:bodyPr wrap="square" rtlCol="0">
            <a:spAutoFit/>
          </a:bodyPr>
          <a:lstStyle/>
          <a:p>
            <a:pPr algn="ctr"/>
            <a:r>
              <a:rPr lang="cs-CZ" b="1" dirty="0">
                <a:solidFill>
                  <a:schemeClr val="bg1"/>
                </a:solidFill>
                <a:latin typeface="Neue Haas Grotesk Text Pro" panose="020B0504020202020204" pitchFamily="34" charset="-18"/>
                <a:cs typeface="Ema SemiBold" pitchFamily="2" charset="0"/>
              </a:rPr>
              <a:t>§ 8c  Informování o příjmech fyzických osob </a:t>
            </a:r>
          </a:p>
        </p:txBody>
      </p:sp>
      <p:pic>
        <p:nvPicPr>
          <p:cNvPr id="5" name="Obrázek 4">
            <a:extLst>
              <a:ext uri="{FF2B5EF4-FFF2-40B4-BE49-F238E27FC236}">
                <a16:creationId xmlns:a16="http://schemas.microsoft.com/office/drawing/2014/main" id="{CEC11B56-B62A-36D3-B615-EC82A53A82F2}"/>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E60A2B7D-A163-0262-7F55-BF29CFE05266}"/>
              </a:ext>
            </a:extLst>
          </p:cNvPr>
          <p:cNvSpPr txBox="1"/>
          <p:nvPr/>
        </p:nvSpPr>
        <p:spPr>
          <a:xfrm>
            <a:off x="188912" y="681314"/>
            <a:ext cx="11571727" cy="5734903"/>
          </a:xfrm>
          <a:prstGeom prst="rect">
            <a:avLst/>
          </a:prstGeom>
          <a:noFill/>
        </p:spPr>
        <p:txBody>
          <a:bodyPr wrap="square" lIns="91440" tIns="45720" rIns="91440" bIns="45720" rtlCol="0" anchor="t">
            <a:spAutoFit/>
          </a:bodyPr>
          <a:lstStyle/>
          <a:p>
            <a:pPr lvl="0" algn="just">
              <a:spcAft>
                <a:spcPts val="800"/>
              </a:spcAft>
              <a:tabLst>
                <a:tab pos="457200" algn="l"/>
              </a:tabLst>
            </a:pPr>
            <a:r>
              <a:rPr lang="cs-CZ" sz="1600" kern="100" dirty="0">
                <a:latin typeface="Neue Haas Grotesk Text Pro"/>
                <a:ea typeface="Inter Medium" panose="02000503000000020004" pitchFamily="2" charset="0"/>
                <a:cs typeface="Times New Roman"/>
              </a:rPr>
              <a:t>• Povinný subjekt poskytne informaci o výši příjmu osoby, pokud šlo o veřejné prostředky mající povahu:</a:t>
            </a:r>
          </a:p>
          <a:p>
            <a:pPr marL="742950" lvl="1" indent="-285750" algn="just">
              <a:spcAft>
                <a:spcPts val="800"/>
              </a:spcAft>
              <a:buFont typeface="Wingdings" panose="05000000000000000000" pitchFamily="2" charset="2"/>
              <a:buChar char="v"/>
              <a:tabLst>
                <a:tab pos="457200" algn="l"/>
              </a:tabLst>
            </a:pPr>
            <a:r>
              <a:rPr lang="cs-CZ" sz="1600" kern="100" dirty="0">
                <a:latin typeface="Neue Haas Grotesk Text Pro"/>
                <a:ea typeface="Inter Medium" panose="02000503000000020004" pitchFamily="2" charset="0"/>
                <a:cs typeface="Times New Roman"/>
              </a:rPr>
              <a:t>příjmu ze závislé činnosti, nebo</a:t>
            </a:r>
          </a:p>
          <a:p>
            <a:pPr marL="742950" lvl="1" indent="-285750" algn="just">
              <a:spcAft>
                <a:spcPts val="800"/>
              </a:spcAft>
              <a:buFont typeface="Wingdings" panose="05000000000000000000" pitchFamily="2" charset="2"/>
              <a:buChar char="v"/>
              <a:tabLst>
                <a:tab pos="457200" algn="l"/>
              </a:tabLst>
            </a:pPr>
            <a:r>
              <a:rPr lang="cs-CZ" sz="1600" kern="100" dirty="0">
                <a:latin typeface="Neue Haas Grotesk Text Pro"/>
                <a:ea typeface="Inter Medium" panose="02000503000000020004" pitchFamily="2" charset="0"/>
                <a:cs typeface="Times New Roman"/>
              </a:rPr>
              <a:t>funkčních požitků podle zákona o daních z příjmů</a:t>
            </a:r>
          </a:p>
          <a:p>
            <a:pPr marL="285750" lvl="0" indent="-285750" algn="just">
              <a:spcAft>
                <a:spcPts val="800"/>
              </a:spcAft>
              <a:buFont typeface="Arial" panose="020B0604020202020204" pitchFamily="34" charset="0"/>
              <a:buChar char="•"/>
              <a:tabLst>
                <a:tab pos="457200" algn="l"/>
              </a:tabLst>
            </a:pPr>
            <a:r>
              <a:rPr lang="cs-CZ" sz="1600" kern="100" dirty="0">
                <a:latin typeface="Neue Haas Grotesk Text Pro"/>
                <a:ea typeface="Inter Medium" panose="02000503000000020004" pitchFamily="2" charset="0"/>
                <a:cs typeface="Times New Roman"/>
              </a:rPr>
              <a:t>Informace se poskytuje:</a:t>
            </a:r>
          </a:p>
          <a:p>
            <a:pPr lvl="0" algn="just">
              <a:spcAft>
                <a:spcPts val="800"/>
              </a:spcAft>
              <a:tabLst>
                <a:tab pos="457200" algn="l"/>
              </a:tabLst>
            </a:pPr>
            <a:r>
              <a:rPr lang="cs-CZ" sz="1600" kern="100" dirty="0">
                <a:latin typeface="Neue Haas Grotesk Text Pro"/>
                <a:ea typeface="Inter Medium" panose="02000503000000020004" pitchFamily="2" charset="0"/>
                <a:cs typeface="Times New Roman"/>
              </a:rPr>
              <a:t>	</a:t>
            </a:r>
            <a:r>
              <a:rPr lang="cs-CZ" sz="1600" b="1" kern="100" dirty="0">
                <a:latin typeface="Neue Haas Grotesk Text Pro"/>
                <a:ea typeface="Inter Medium" panose="02000503000000020004" pitchFamily="2" charset="0"/>
                <a:cs typeface="Times New Roman"/>
              </a:rPr>
              <a:t>a) automaticky</a:t>
            </a:r>
            <a:r>
              <a:rPr lang="cs-CZ" sz="1600" kern="100" dirty="0">
                <a:latin typeface="Neue Haas Grotesk Text Pro"/>
                <a:ea typeface="Inter Medium" panose="02000503000000020004" pitchFamily="2" charset="0"/>
                <a:cs typeface="Times New Roman"/>
              </a:rPr>
              <a:t>, pokud jde o: 1. veřejného funkcionáře podle zákona o střetu zájmů, 2. poradce prezidenta, člena 	vlády, náměstka člena vlády nebo vedoucího ústředního správního úřadu, 3. člena statutárního, řídicího, dozorčího 	nebo kontrolního orgánu povinného subjektu</a:t>
            </a:r>
          </a:p>
          <a:p>
            <a:pPr lvl="0" algn="just">
              <a:lnSpc>
                <a:spcPct val="150000"/>
              </a:lnSpc>
              <a:spcAft>
                <a:spcPts val="800"/>
              </a:spcAft>
              <a:tabLst>
                <a:tab pos="457200" algn="l"/>
              </a:tabLst>
            </a:pPr>
            <a:r>
              <a:rPr lang="cs-CZ" sz="1600" kern="100" dirty="0">
                <a:latin typeface="Neue Haas Grotesk Text Pro"/>
                <a:ea typeface="Inter Medium" panose="02000503000000020004" pitchFamily="2" charset="0"/>
                <a:cs typeface="Times New Roman"/>
              </a:rPr>
              <a:t>	</a:t>
            </a:r>
            <a:r>
              <a:rPr lang="cs-CZ" sz="1600" b="1" kern="100" dirty="0">
                <a:latin typeface="Neue Haas Grotesk Text Pro"/>
                <a:ea typeface="Inter Medium" panose="02000503000000020004" pitchFamily="2" charset="0"/>
                <a:cs typeface="Times New Roman"/>
              </a:rPr>
              <a:t>b)</a:t>
            </a:r>
            <a:r>
              <a:rPr lang="cs-CZ" sz="1600" kern="100" dirty="0">
                <a:latin typeface="Neue Haas Grotesk Text Pro"/>
                <a:ea typeface="Inter Medium" panose="02000503000000020004" pitchFamily="2" charset="0"/>
                <a:cs typeface="Times New Roman"/>
              </a:rPr>
              <a:t> </a:t>
            </a:r>
            <a:r>
              <a:rPr lang="cs-CZ" sz="1600" b="1" kern="100" dirty="0">
                <a:latin typeface="Neue Haas Grotesk Text Pro"/>
                <a:ea typeface="Inter Medium" panose="02000503000000020004" pitchFamily="2" charset="0"/>
                <a:cs typeface="Times New Roman"/>
              </a:rPr>
              <a:t>v ostatních případech, pokud žadatel:</a:t>
            </a:r>
          </a:p>
          <a:p>
            <a:pPr marL="742950" lvl="1" indent="-285750" algn="just">
              <a:spcAft>
                <a:spcPts val="800"/>
              </a:spcAft>
              <a:buFont typeface="Wingdings" panose="05000000000000000000" pitchFamily="2" charset="2"/>
              <a:buChar char="v"/>
              <a:tabLst>
                <a:tab pos="457200" algn="l"/>
              </a:tabLst>
            </a:pPr>
            <a:r>
              <a:rPr lang="cs-CZ" sz="1600" kern="100" dirty="0">
                <a:latin typeface="Neue Haas Grotesk Text Pro"/>
                <a:ea typeface="Inter Medium" panose="02000503000000020004" pitchFamily="2" charset="0"/>
                <a:cs typeface="Times New Roman"/>
              </a:rPr>
              <a:t>prokáže veřejný zájem, který</a:t>
            </a:r>
          </a:p>
          <a:p>
            <a:pPr marL="742950" lvl="1" indent="-285750" algn="just">
              <a:spcAft>
                <a:spcPts val="800"/>
              </a:spcAft>
              <a:buFont typeface="Wingdings" panose="05000000000000000000" pitchFamily="2" charset="2"/>
              <a:buChar char="v"/>
              <a:tabLst>
                <a:tab pos="457200" algn="l"/>
              </a:tabLst>
            </a:pPr>
            <a:r>
              <a:rPr lang="cs-CZ" sz="1600" kern="100" dirty="0">
                <a:latin typeface="Neue Haas Grotesk Text Pro"/>
                <a:ea typeface="Inter Medium" panose="02000503000000020004" pitchFamily="2" charset="0"/>
                <a:cs typeface="Times New Roman"/>
              </a:rPr>
              <a:t>převažuje nad zájmem na ochraně dané informace</a:t>
            </a:r>
          </a:p>
          <a:p>
            <a:pPr marL="285750" lvl="0" indent="-285750" algn="just">
              <a:lnSpc>
                <a:spcPct val="150000"/>
              </a:lnSpc>
              <a:spcAft>
                <a:spcPts val="800"/>
              </a:spcAft>
              <a:buFont typeface="Arial" panose="020B0604020202020204" pitchFamily="34" charset="0"/>
              <a:buChar char="•"/>
              <a:tabLst>
                <a:tab pos="457200" algn="l"/>
              </a:tabLst>
            </a:pPr>
            <a:r>
              <a:rPr lang="cs-CZ" sz="1600" b="1" kern="100" dirty="0">
                <a:latin typeface="Neue Haas Grotesk Text Pro"/>
                <a:ea typeface="Inter Medium" panose="02000503000000020004" pitchFamily="2" charset="0"/>
                <a:cs typeface="Times New Roman"/>
              </a:rPr>
              <a:t>Provedení testu proporcionality </a:t>
            </a:r>
            <a:r>
              <a:rPr lang="cs-CZ" sz="1600" kern="100" dirty="0">
                <a:latin typeface="Neue Haas Grotesk Text Pro"/>
                <a:ea typeface="Inter Medium" panose="02000503000000020004" pitchFamily="2" charset="0"/>
                <a:cs typeface="Times New Roman"/>
              </a:rPr>
              <a:t>podle nálezu ÚS sp. zn. IV. ÚS 1378/16 (tzv. „</a:t>
            </a:r>
            <a:r>
              <a:rPr lang="cs-CZ" sz="1600" i="1" kern="100" dirty="0">
                <a:latin typeface="Neue Haas Grotesk Text Pro"/>
                <a:ea typeface="Inter Medium" panose="02000503000000020004" pitchFamily="2" charset="0"/>
                <a:cs typeface="Times New Roman"/>
              </a:rPr>
              <a:t>platový nález</a:t>
            </a:r>
            <a:r>
              <a:rPr lang="cs-CZ" sz="1600" kern="100" dirty="0">
                <a:latin typeface="Neue Haas Grotesk Text Pro"/>
                <a:ea typeface="Inter Medium" panose="02000503000000020004" pitchFamily="2" charset="0"/>
                <a:cs typeface="Times New Roman"/>
              </a:rPr>
              <a:t>“) </a:t>
            </a:r>
          </a:p>
          <a:p>
            <a:pPr marL="285750" lvl="0" indent="-285750" algn="just">
              <a:lnSpc>
                <a:spcPct val="150000"/>
              </a:lnSpc>
              <a:spcAft>
                <a:spcPts val="800"/>
              </a:spcAft>
              <a:buFont typeface="Arial" panose="020B0604020202020204" pitchFamily="34" charset="0"/>
              <a:buChar char="•"/>
              <a:tabLst>
                <a:tab pos="457200" algn="l"/>
              </a:tabLst>
            </a:pPr>
            <a:r>
              <a:rPr lang="cs-CZ" sz="1600" kern="100" dirty="0">
                <a:latin typeface="Neue Haas Grotesk Text Pro"/>
                <a:ea typeface="Inter Medium" panose="02000503000000020004" pitchFamily="2" charset="0"/>
                <a:cs typeface="Times New Roman"/>
              </a:rPr>
              <a:t>Rozsah poskytované informace (§ 8c odst. 2 InfZ): </a:t>
            </a:r>
          </a:p>
          <a:p>
            <a:pPr marL="742950" lvl="1" indent="-285750" algn="just">
              <a:spcAft>
                <a:spcPts val="800"/>
              </a:spcAft>
              <a:buFont typeface="Wingdings" panose="05000000000000000000" pitchFamily="2" charset="2"/>
              <a:buChar char="v"/>
              <a:tabLst>
                <a:tab pos="457200" algn="l"/>
              </a:tabLst>
            </a:pPr>
            <a:r>
              <a:rPr lang="cs-CZ" sz="1600" b="1" kern="100" dirty="0">
                <a:latin typeface="Neue Haas Grotesk Text Pro"/>
                <a:ea typeface="Inter Medium" panose="02000503000000020004" pitchFamily="2" charset="0"/>
                <a:cs typeface="Times New Roman"/>
              </a:rPr>
              <a:t>jméno a příjmení, </a:t>
            </a:r>
          </a:p>
          <a:p>
            <a:pPr marL="742950" lvl="1" indent="-285750" algn="just">
              <a:spcAft>
                <a:spcPts val="800"/>
              </a:spcAft>
              <a:buFont typeface="Wingdings" panose="05000000000000000000" pitchFamily="2" charset="2"/>
              <a:buChar char="v"/>
              <a:tabLst>
                <a:tab pos="457200" algn="l"/>
              </a:tabLst>
            </a:pPr>
            <a:r>
              <a:rPr lang="cs-CZ" sz="1600" b="1" kern="100" dirty="0">
                <a:latin typeface="Neue Haas Grotesk Text Pro"/>
                <a:ea typeface="Inter Medium" panose="02000503000000020004" pitchFamily="2" charset="0"/>
                <a:cs typeface="Times New Roman"/>
              </a:rPr>
              <a:t>funkční, pracovní nebo obdobné zařazení </a:t>
            </a:r>
          </a:p>
          <a:p>
            <a:pPr marL="742950" lvl="1" indent="-285750" algn="just">
              <a:spcAft>
                <a:spcPts val="800"/>
              </a:spcAft>
              <a:buFont typeface="Wingdings" panose="05000000000000000000" pitchFamily="2" charset="2"/>
              <a:buChar char="v"/>
              <a:tabLst>
                <a:tab pos="457200" algn="l"/>
              </a:tabLst>
            </a:pPr>
            <a:r>
              <a:rPr lang="cs-CZ" sz="1600" b="1" kern="100" dirty="0">
                <a:latin typeface="Neue Haas Grotesk Text Pro"/>
                <a:ea typeface="Inter Medium" panose="02000503000000020004" pitchFamily="2" charset="0"/>
                <a:cs typeface="Times New Roman"/>
              </a:rPr>
              <a:t>výše veřejných prostředků (před zdaněním a odvody)</a:t>
            </a:r>
          </a:p>
          <a:p>
            <a:pPr marL="742950" lvl="1" indent="-285750" algn="just">
              <a:spcAft>
                <a:spcPts val="800"/>
              </a:spcAft>
              <a:buFont typeface="Wingdings" panose="05000000000000000000" pitchFamily="2" charset="2"/>
              <a:buChar char="v"/>
              <a:tabLst>
                <a:tab pos="457200" algn="l"/>
              </a:tabLst>
            </a:pPr>
            <a:r>
              <a:rPr lang="cs-CZ" sz="1600" b="1" kern="100" dirty="0">
                <a:latin typeface="Neue Haas Grotesk Text Pro"/>
                <a:ea typeface="Inter Medium" panose="02000503000000020004" pitchFamily="2" charset="0"/>
                <a:cs typeface="Times New Roman"/>
              </a:rPr>
              <a:t>a  období dle žádosti</a:t>
            </a:r>
          </a:p>
        </p:txBody>
      </p:sp>
    </p:spTree>
    <p:extLst>
      <p:ext uri="{BB962C8B-B14F-4D97-AF65-F5344CB8AC3E}">
        <p14:creationId xmlns:p14="http://schemas.microsoft.com/office/powerpoint/2010/main" val="857990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297C8-CF71-C608-AC82-94D59D5945F3}"/>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EADE73C7-CC32-B419-936B-FE8ED4A1465B}"/>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B4837BBF-6ABA-5DD7-ED83-4406514BEA03}"/>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861088DF-DDAF-2BDB-8232-E4498B33675F}"/>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2FD1FA0A-1E18-0CBE-9C92-21588CAB521B}"/>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423E7A8E-10D1-8F31-2FF8-85913B53EDA7}"/>
              </a:ext>
            </a:extLst>
          </p:cNvPr>
          <p:cNvSpPr txBox="1"/>
          <p:nvPr/>
        </p:nvSpPr>
        <p:spPr>
          <a:xfrm>
            <a:off x="2078743" y="97115"/>
            <a:ext cx="6817843" cy="369332"/>
          </a:xfrm>
          <a:prstGeom prst="rect">
            <a:avLst/>
          </a:prstGeom>
          <a:noFill/>
        </p:spPr>
        <p:txBody>
          <a:bodyPr wrap="square" rtlCol="0">
            <a:spAutoFit/>
          </a:bodyPr>
          <a:lstStyle/>
          <a:p>
            <a:pPr algn="ctr"/>
            <a:r>
              <a:rPr lang="cs-CZ" b="1" dirty="0">
                <a:solidFill>
                  <a:schemeClr val="bg1"/>
                </a:solidFill>
                <a:latin typeface="Neue Haas Grotesk Text Pro" panose="020B0504020202020204" pitchFamily="34" charset="-18"/>
                <a:cs typeface="Ema SemiBold" pitchFamily="2" charset="0"/>
              </a:rPr>
              <a:t>§ 9  Ochrana obchodního tajemství </a:t>
            </a:r>
          </a:p>
        </p:txBody>
      </p:sp>
      <p:pic>
        <p:nvPicPr>
          <p:cNvPr id="5" name="Obrázek 4">
            <a:extLst>
              <a:ext uri="{FF2B5EF4-FFF2-40B4-BE49-F238E27FC236}">
                <a16:creationId xmlns:a16="http://schemas.microsoft.com/office/drawing/2014/main" id="{BE7EB0BE-C495-2478-3E32-0F2956482AB0}"/>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0AD1A61C-37DD-D9B7-907C-59C4A4D64538}"/>
              </a:ext>
            </a:extLst>
          </p:cNvPr>
          <p:cNvSpPr txBox="1"/>
          <p:nvPr/>
        </p:nvSpPr>
        <p:spPr>
          <a:xfrm>
            <a:off x="72968" y="666929"/>
            <a:ext cx="11571727" cy="5759525"/>
          </a:xfrm>
          <a:prstGeom prst="rect">
            <a:avLst/>
          </a:prstGeom>
          <a:noFill/>
        </p:spPr>
        <p:txBody>
          <a:bodyPr wrap="square" lIns="91440" tIns="45720" rIns="91440" bIns="45720" rtlCol="0" anchor="t">
            <a:spAutoFit/>
          </a:bodyPr>
          <a:lstStyle/>
          <a:p>
            <a:pPr lvl="0" algn="ctr">
              <a:lnSpc>
                <a:spcPct val="115000"/>
              </a:lnSpc>
              <a:spcAft>
                <a:spcPts val="800"/>
              </a:spcAft>
              <a:tabLst>
                <a:tab pos="457200" algn="l"/>
              </a:tabLst>
            </a:pPr>
            <a:r>
              <a:rPr lang="cs-CZ" sz="1600" b="1" kern="100" dirty="0">
                <a:latin typeface="Neue Haas Grotesk Text Pro"/>
                <a:ea typeface="Inter Medium" panose="02000503000000020004" pitchFamily="2" charset="0"/>
                <a:cs typeface="Times New Roman"/>
              </a:rPr>
              <a:t>§ 9</a:t>
            </a:r>
          </a:p>
          <a:p>
            <a:pPr lvl="0" algn="just">
              <a:lnSpc>
                <a:spcPct val="115000"/>
              </a:lnSpc>
              <a:spcAft>
                <a:spcPts val="800"/>
              </a:spcAft>
              <a:tabLst>
                <a:tab pos="457200" algn="l"/>
              </a:tabLst>
            </a:pPr>
            <a:r>
              <a:rPr lang="cs-CZ" sz="1600" i="1" kern="100" dirty="0">
                <a:latin typeface="Neue Haas Grotesk Text Pro"/>
                <a:ea typeface="Inter Medium" panose="02000503000000020004" pitchFamily="2" charset="0"/>
                <a:cs typeface="Times New Roman"/>
              </a:rPr>
              <a:t>(1)	Pokud je požadovaná informace obchodním tajemstvím, povinný subjekt ji neposkytne. </a:t>
            </a:r>
          </a:p>
          <a:p>
            <a:pPr marL="342900" lvl="0" indent="-342900" algn="just">
              <a:lnSpc>
                <a:spcPct val="115000"/>
              </a:lnSpc>
              <a:spcAft>
                <a:spcPts val="800"/>
              </a:spcAft>
              <a:buAutoNum type="arabicParenBoth" startAt="2"/>
              <a:tabLst>
                <a:tab pos="457200" algn="l"/>
              </a:tabLst>
            </a:pPr>
            <a:r>
              <a:rPr lang="cs-CZ" sz="1600" i="1" kern="100" dirty="0">
                <a:latin typeface="Neue Haas Grotesk Text Pro"/>
                <a:ea typeface="Inter Medium" panose="02000503000000020004" pitchFamily="2" charset="0"/>
                <a:cs typeface="Times New Roman"/>
              </a:rPr>
              <a:t>Při poskytování informace, která se týká používání veřejných prostředků, se nepovažuje poskytnutí informace              o rozsahu a příjemci těchto prostředků za porušení obchodního tajemství.)</a:t>
            </a:r>
          </a:p>
          <a:p>
            <a:pPr marL="285750" lvl="0" indent="-285750">
              <a:spcAft>
                <a:spcPts val="800"/>
              </a:spcAft>
              <a:buFont typeface="Arial" panose="020B0604020202020204" pitchFamily="34" charset="0"/>
              <a:buChar char="•"/>
              <a:tabLst>
                <a:tab pos="457200" algn="l"/>
              </a:tabLst>
            </a:pPr>
            <a:r>
              <a:rPr lang="cs-CZ" sz="1600" kern="100" dirty="0">
                <a:latin typeface="Neue Haas Grotesk Text Pro"/>
                <a:ea typeface="Inter Medium" panose="02000503000000020004" pitchFamily="2" charset="0"/>
                <a:cs typeface="Times New Roman"/>
              </a:rPr>
              <a:t>Informace tvořící obchodní tajemství se neposkytují</a:t>
            </a:r>
          </a:p>
          <a:p>
            <a:pPr marL="285750" lvl="0" indent="-285750">
              <a:spcAft>
                <a:spcPts val="800"/>
              </a:spcAft>
              <a:buFont typeface="Arial" panose="020B0604020202020204" pitchFamily="34" charset="0"/>
              <a:buChar char="•"/>
              <a:tabLst>
                <a:tab pos="457200" algn="l"/>
              </a:tabLst>
            </a:pPr>
            <a:r>
              <a:rPr lang="cs-CZ" sz="1600" b="1" kern="100" dirty="0">
                <a:latin typeface="Neue Haas Grotesk Text Pro"/>
                <a:ea typeface="Inter Medium" panose="02000503000000020004" pitchFamily="2" charset="0"/>
                <a:cs typeface="Times New Roman"/>
              </a:rPr>
              <a:t>Podmínky obchodního tajemství podle § 504 občanského zákoníku</a:t>
            </a:r>
            <a:r>
              <a:rPr lang="cs-CZ" sz="1600" kern="100" dirty="0">
                <a:latin typeface="Neue Haas Grotesk Text Pro"/>
                <a:ea typeface="Inter Medium" panose="02000503000000020004" pitchFamily="2" charset="0"/>
                <a:cs typeface="Times New Roman"/>
              </a:rPr>
              <a:t>:</a:t>
            </a:r>
          </a:p>
          <a:p>
            <a:pPr marL="828675" lvl="0" indent="-285750">
              <a:spcAft>
                <a:spcPts val="800"/>
              </a:spcAft>
              <a:buFont typeface="Wingdings" panose="05000000000000000000" pitchFamily="2" charset="2"/>
              <a:buChar char="v"/>
              <a:tabLst>
                <a:tab pos="457200" algn="l"/>
              </a:tabLst>
            </a:pPr>
            <a:r>
              <a:rPr lang="cs-CZ" sz="1600" kern="100" dirty="0">
                <a:latin typeface="Neue Haas Grotesk Text Pro"/>
                <a:ea typeface="Inter Medium" panose="02000503000000020004" pitchFamily="2" charset="0"/>
                <a:cs typeface="Times New Roman"/>
              </a:rPr>
              <a:t>konkurenční významnost, určitelnost, ocenitelnost, běžná nedostupnost v příslušných kruzích, souvislost           se závodem,</a:t>
            </a:r>
          </a:p>
          <a:p>
            <a:pPr marL="828675" lvl="0" indent="-285750">
              <a:spcAft>
                <a:spcPts val="800"/>
              </a:spcAft>
              <a:buFont typeface="Wingdings" panose="05000000000000000000" pitchFamily="2" charset="2"/>
              <a:buChar char="v"/>
              <a:tabLst>
                <a:tab pos="457200" algn="l"/>
              </a:tabLst>
            </a:pPr>
            <a:r>
              <a:rPr lang="cs-CZ" sz="1600" kern="100" dirty="0">
                <a:latin typeface="Neue Haas Grotesk Text Pro"/>
                <a:ea typeface="Inter Medium" panose="02000503000000020004" pitchFamily="2" charset="0"/>
                <a:cs typeface="Times New Roman"/>
              </a:rPr>
              <a:t>vůle (úmysl) držitele utajit</a:t>
            </a:r>
          </a:p>
          <a:p>
            <a:pPr marL="285750" lvl="0" indent="-285750" algn="just">
              <a:spcAft>
                <a:spcPts val="800"/>
              </a:spcAft>
              <a:buFont typeface="Arial" panose="020B0604020202020204" pitchFamily="34" charset="0"/>
              <a:buChar char="•"/>
              <a:tabLst>
                <a:tab pos="457200" algn="l"/>
              </a:tabLst>
            </a:pPr>
            <a:r>
              <a:rPr lang="cs-CZ" sz="1600" b="1" kern="100" dirty="0">
                <a:latin typeface="Neue Haas Grotesk Text Pro"/>
                <a:ea typeface="Inter Medium" panose="02000503000000020004" pitchFamily="2" charset="0"/>
                <a:cs typeface="Times New Roman"/>
              </a:rPr>
              <a:t>Co obchodním tajemstvím není </a:t>
            </a:r>
            <a:r>
              <a:rPr lang="cs-CZ" sz="1600" kern="100" dirty="0">
                <a:latin typeface="Neue Haas Grotesk Text Pro"/>
                <a:ea typeface="Inter Medium" panose="02000503000000020004" pitchFamily="2" charset="0"/>
                <a:cs typeface="Times New Roman"/>
              </a:rPr>
              <a:t>(podle judikatury):</a:t>
            </a:r>
          </a:p>
          <a:p>
            <a:pPr marL="809625" lvl="0" indent="-266700" algn="just">
              <a:spcAft>
                <a:spcPts val="800"/>
              </a:spcAft>
              <a:buFont typeface="Wingdings" panose="05000000000000000000" pitchFamily="2" charset="2"/>
              <a:buChar char="v"/>
              <a:tabLst>
                <a:tab pos="457200" algn="l"/>
              </a:tabLst>
            </a:pPr>
            <a:r>
              <a:rPr lang="cs-CZ" sz="1600" kern="100" dirty="0">
                <a:latin typeface="Neue Haas Grotesk Text Pro"/>
                <a:ea typeface="Inter Medium" panose="02000503000000020004" pitchFamily="2" charset="0"/>
                <a:cs typeface="Times New Roman"/>
              </a:rPr>
              <a:t>obecné smluvní ujednání o mlčenlivosti</a:t>
            </a:r>
          </a:p>
          <a:p>
            <a:pPr marL="809625" lvl="0" indent="-266700" algn="just">
              <a:spcAft>
                <a:spcPts val="800"/>
              </a:spcAft>
              <a:buFont typeface="Wingdings" panose="05000000000000000000" pitchFamily="2" charset="2"/>
              <a:buChar char="v"/>
              <a:tabLst>
                <a:tab pos="457200" algn="l"/>
              </a:tabLst>
            </a:pPr>
            <a:r>
              <a:rPr lang="cs-CZ" sz="1600" kern="100" dirty="0">
                <a:latin typeface="Neue Haas Grotesk Text Pro"/>
                <a:ea typeface="Inter Medium" panose="02000503000000020004" pitchFamily="2" charset="0"/>
                <a:cs typeface="Times New Roman"/>
              </a:rPr>
              <a:t>znalecké posudky, forenzní audity</a:t>
            </a:r>
          </a:p>
          <a:p>
            <a:pPr marL="809625" lvl="0" indent="-266700" algn="just">
              <a:spcAft>
                <a:spcPts val="800"/>
              </a:spcAft>
              <a:buFont typeface="Wingdings" panose="05000000000000000000" pitchFamily="2" charset="2"/>
              <a:buChar char="v"/>
              <a:tabLst>
                <a:tab pos="457200" algn="l"/>
              </a:tabLst>
            </a:pPr>
            <a:r>
              <a:rPr lang="cs-CZ" sz="1600" kern="100" dirty="0">
                <a:latin typeface="Neue Haas Grotesk Text Pro"/>
                <a:ea typeface="Inter Medium" panose="02000503000000020004" pitchFamily="2" charset="0"/>
                <a:cs typeface="Times New Roman"/>
              </a:rPr>
              <a:t>informace z veřejně přístupných zdrojů (např. rejstříky)</a:t>
            </a:r>
          </a:p>
          <a:p>
            <a:pPr marL="285750" lvl="0" indent="-285750" algn="just">
              <a:spcAft>
                <a:spcPts val="800"/>
              </a:spcAft>
              <a:buFont typeface="Arial" panose="020B0604020202020204" pitchFamily="34" charset="0"/>
              <a:buChar char="•"/>
              <a:tabLst>
                <a:tab pos="457200" algn="l"/>
              </a:tabLst>
            </a:pPr>
            <a:r>
              <a:rPr lang="cs-CZ" sz="1600" b="1" kern="100" dirty="0">
                <a:latin typeface="Neue Haas Grotesk Text Pro"/>
                <a:ea typeface="Inter Medium" panose="02000503000000020004" pitchFamily="2" charset="0"/>
                <a:cs typeface="Times New Roman"/>
              </a:rPr>
              <a:t>Výjimka podle § 9 odst. 2 InfZ </a:t>
            </a:r>
            <a:r>
              <a:rPr lang="cs-CZ" sz="1600" kern="100" dirty="0">
                <a:latin typeface="Neue Haas Grotesk Text Pro"/>
                <a:ea typeface="Inter Medium" panose="02000503000000020004" pitchFamily="2" charset="0"/>
                <a:cs typeface="Times New Roman"/>
              </a:rPr>
              <a:t>– vždy se poskytují informace o veřejných prostředcích: </a:t>
            </a:r>
            <a:r>
              <a:rPr lang="cs-CZ" sz="1600" b="1" kern="100" dirty="0">
                <a:latin typeface="Neue Haas Grotesk Text Pro"/>
                <a:ea typeface="Inter Medium" panose="02000503000000020004" pitchFamily="2" charset="0"/>
                <a:cs typeface="Times New Roman"/>
              </a:rPr>
              <a:t>částka </a:t>
            </a:r>
            <a:r>
              <a:rPr lang="cs-CZ" sz="1600" kern="100" dirty="0">
                <a:latin typeface="Neue Haas Grotesk Text Pro"/>
                <a:ea typeface="Inter Medium" panose="02000503000000020004" pitchFamily="2" charset="0"/>
                <a:cs typeface="Times New Roman"/>
              </a:rPr>
              <a:t>(rozsah poskytnutých prostředků), </a:t>
            </a:r>
            <a:r>
              <a:rPr lang="cs-CZ" sz="1600" b="1" kern="100" dirty="0">
                <a:latin typeface="Neue Haas Grotesk Text Pro"/>
                <a:ea typeface="Inter Medium" panose="02000503000000020004" pitchFamily="2" charset="0"/>
                <a:cs typeface="Times New Roman"/>
              </a:rPr>
              <a:t>účel a podmínky použití příjemce </a:t>
            </a:r>
            <a:r>
              <a:rPr lang="cs-CZ" sz="1600" kern="100" dirty="0">
                <a:latin typeface="Neue Haas Grotesk Text Pro"/>
                <a:ea typeface="Inter Medium" panose="02000503000000020004" pitchFamily="2" charset="0"/>
                <a:cs typeface="Times New Roman"/>
              </a:rPr>
              <a:t>(včetně jména, roku narození a obce u fyzických osob)</a:t>
            </a:r>
          </a:p>
          <a:p>
            <a:pPr marL="285750" lvl="0" indent="-285750" algn="just">
              <a:spcAft>
                <a:spcPts val="800"/>
              </a:spcAft>
              <a:buFont typeface="Arial" panose="020B0604020202020204" pitchFamily="34" charset="0"/>
              <a:buChar char="•"/>
              <a:tabLst>
                <a:tab pos="457200" algn="l"/>
              </a:tabLst>
            </a:pPr>
            <a:r>
              <a:rPr lang="cs-CZ" sz="1600" kern="100" dirty="0">
                <a:latin typeface="Neue Haas Grotesk Text Pro"/>
                <a:ea typeface="Inter Medium" panose="02000503000000020004" pitchFamily="2" charset="0"/>
                <a:cs typeface="Times New Roman"/>
              </a:rPr>
              <a:t>Povinnost vyrozumět držitele obchodního tajemství před rozhodnutím o poskytnutí informace</a:t>
            </a:r>
          </a:p>
          <a:p>
            <a:pPr marL="285750" lvl="0" indent="-285750" algn="just">
              <a:spcAft>
                <a:spcPts val="800"/>
              </a:spcAft>
              <a:buFont typeface="Arial" panose="020B0604020202020204" pitchFamily="34" charset="0"/>
              <a:buChar char="•"/>
              <a:tabLst>
                <a:tab pos="457200" algn="l"/>
              </a:tabLst>
            </a:pPr>
            <a:r>
              <a:rPr lang="cs-CZ" sz="1600" b="1" kern="100" dirty="0">
                <a:latin typeface="Neue Haas Grotesk Text Pro"/>
                <a:ea typeface="Inter Medium" panose="02000503000000020004" pitchFamily="2" charset="0"/>
                <a:cs typeface="Times New Roman"/>
              </a:rPr>
              <a:t>Cílem je</a:t>
            </a:r>
            <a:r>
              <a:rPr lang="cs-CZ" sz="1600" kern="100" dirty="0">
                <a:latin typeface="Neue Haas Grotesk Text Pro"/>
                <a:ea typeface="Inter Medium" panose="02000503000000020004" pitchFamily="2" charset="0"/>
                <a:cs typeface="Times New Roman"/>
              </a:rPr>
              <a:t>: ochrana legitimních hospodářských zájmů bez omezení veřejné kontroly</a:t>
            </a:r>
          </a:p>
        </p:txBody>
      </p:sp>
    </p:spTree>
    <p:extLst>
      <p:ext uri="{BB962C8B-B14F-4D97-AF65-F5344CB8AC3E}">
        <p14:creationId xmlns:p14="http://schemas.microsoft.com/office/powerpoint/2010/main" val="1999408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9D53D-B1D7-4126-E3BB-630A84CF25EA}"/>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D1B5CE36-F4D5-F925-FFE7-8E78D9DC3962}"/>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034227F0-8F3C-A8F2-8F7C-C034F4D4ECD2}"/>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D90D0751-6DA6-E11A-6716-47FF21B1945B}"/>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73CEB335-A9D6-B190-3D4E-0EDEC6E59EBC}"/>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02FFC6E2-E1DE-8F4C-0DEB-1B7EE73B8D77}"/>
              </a:ext>
            </a:extLst>
          </p:cNvPr>
          <p:cNvSpPr txBox="1"/>
          <p:nvPr/>
        </p:nvSpPr>
        <p:spPr>
          <a:xfrm>
            <a:off x="2078743" y="97115"/>
            <a:ext cx="6817843" cy="646331"/>
          </a:xfrm>
          <a:prstGeom prst="rect">
            <a:avLst/>
          </a:prstGeom>
          <a:noFill/>
        </p:spPr>
        <p:txBody>
          <a:bodyPr wrap="square" rtlCol="0">
            <a:spAutoFit/>
          </a:bodyPr>
          <a:lstStyle/>
          <a:p>
            <a:pPr algn="ctr"/>
            <a:r>
              <a:rPr lang="cs-CZ" b="1" dirty="0">
                <a:solidFill>
                  <a:schemeClr val="bg1"/>
                </a:solidFill>
                <a:latin typeface="Neue Haas Grotesk Text Pro" panose="020B0504020202020204" pitchFamily="34" charset="-18"/>
                <a:cs typeface="Ema SemiBold" pitchFamily="2" charset="0"/>
              </a:rPr>
              <a:t>§ 10 Ochrana důvěrnosti majetkových poměrů</a:t>
            </a:r>
          </a:p>
          <a:p>
            <a:pPr algn="ctr"/>
            <a:endParaRPr lang="cs-CZ" b="1" dirty="0">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B5817D81-76EA-2B4D-2642-E0CD955B6F99}"/>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A28DC01E-758B-57A5-5E62-CAA16A5887B3}"/>
              </a:ext>
            </a:extLst>
          </p:cNvPr>
          <p:cNvSpPr txBox="1"/>
          <p:nvPr/>
        </p:nvSpPr>
        <p:spPr>
          <a:xfrm>
            <a:off x="237172" y="608144"/>
            <a:ext cx="11571727" cy="3086038"/>
          </a:xfrm>
          <a:prstGeom prst="rect">
            <a:avLst/>
          </a:prstGeom>
          <a:noFill/>
        </p:spPr>
        <p:txBody>
          <a:bodyPr wrap="square" lIns="91440" tIns="45720" rIns="91440" bIns="45720" rtlCol="0" anchor="t">
            <a:spAutoFit/>
          </a:bodyPr>
          <a:lstStyle/>
          <a:p>
            <a:pPr lvl="0" algn="ctr">
              <a:spcAft>
                <a:spcPts val="800"/>
              </a:spcAft>
              <a:tabLst>
                <a:tab pos="457200" algn="l"/>
              </a:tabLst>
            </a:pPr>
            <a:r>
              <a:rPr lang="cs-CZ" sz="1600" b="1" kern="100" dirty="0">
                <a:latin typeface="Neue Haas Grotesk Text Pro"/>
                <a:ea typeface="Inter Medium" panose="02000503000000020004" pitchFamily="2" charset="0"/>
                <a:cs typeface="Times New Roman"/>
              </a:rPr>
              <a:t>§ 10 </a:t>
            </a:r>
          </a:p>
          <a:p>
            <a:pPr lvl="0" algn="just">
              <a:spcAft>
                <a:spcPts val="800"/>
              </a:spcAft>
              <a:tabLst>
                <a:tab pos="457200" algn="l"/>
              </a:tabLst>
            </a:pPr>
            <a:r>
              <a:rPr lang="cs-CZ" sz="1600" i="1" kern="100" dirty="0">
                <a:latin typeface="Neue Haas Grotesk Text Pro"/>
                <a:ea typeface="Inter Medium" panose="02000503000000020004" pitchFamily="2" charset="0"/>
                <a:cs typeface="Times New Roman"/>
              </a:rPr>
              <a:t>Informace o majetkových poměrech osoby, která není povinným subjektem, získané na základě zákonů o daních, poplatcích, penzijním nebo zdravotním pojištění anebo sociálním zabezpečení povinný subjekt podle tohoto zákona neposkytne.</a:t>
            </a:r>
          </a:p>
          <a:p>
            <a:pPr lvl="0" algn="just">
              <a:lnSpc>
                <a:spcPct val="150000"/>
              </a:lnSpc>
              <a:spcAft>
                <a:spcPts val="800"/>
              </a:spcAft>
              <a:tabLst>
                <a:tab pos="457200" algn="l"/>
              </a:tabLst>
            </a:pPr>
            <a:r>
              <a:rPr lang="cs-CZ" sz="1600" kern="100" dirty="0">
                <a:latin typeface="Neue Haas Grotesk Text Pro"/>
                <a:ea typeface="Inter Medium" panose="02000503000000020004" pitchFamily="2" charset="0"/>
                <a:cs typeface="Times New Roman"/>
              </a:rPr>
              <a:t>Toto ustanovení stanoví, že informace o majetkových poměrech osob, které nejsou povinným subjektem, nelze poskytnout, pokud byly získány v rámci agendy podle zákonů o daních, poplatcích, zdravotním a důchodovém pojištění nebo sociálním zabezpečení. Typicky jde o informace ze správy daní a poplatků, daňových přiznání, údajů                                 o důchodech, odvodech na pojistném nebo sociálních dávkách, </a:t>
            </a:r>
            <a:r>
              <a:rPr lang="cs-CZ" sz="1600" b="1" kern="100" dirty="0">
                <a:latin typeface="Neue Haas Grotesk Text Pro"/>
                <a:ea typeface="Inter Medium" panose="02000503000000020004" pitchFamily="2" charset="0"/>
                <a:cs typeface="Times New Roman"/>
              </a:rPr>
              <a:t>pokud by z nich bylo možné vyvozovat majetkové poměry dané osoby</a:t>
            </a:r>
            <a:r>
              <a:rPr lang="cs-CZ" sz="1600" kern="100" dirty="0">
                <a:latin typeface="Neue Haas Grotesk Text Pro"/>
                <a:ea typeface="Inter Medium" panose="02000503000000020004" pitchFamily="2" charset="0"/>
                <a:cs typeface="Times New Roman"/>
              </a:rPr>
              <a:t>.</a:t>
            </a:r>
          </a:p>
        </p:txBody>
      </p:sp>
    </p:spTree>
    <p:extLst>
      <p:ext uri="{BB962C8B-B14F-4D97-AF65-F5344CB8AC3E}">
        <p14:creationId xmlns:p14="http://schemas.microsoft.com/office/powerpoint/2010/main" val="156131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7DD94-06CF-1BAA-D2E9-705115ECB135}"/>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F571C17D-82B3-C9A9-5BDC-EBAEFFBAB6A7}"/>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8B9F39DE-2A2A-6949-4F6C-991AADCCDBED}"/>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7C9BD4D6-BDE8-9E9E-6D08-960061822560}"/>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755E591B-6A8A-84B9-52CD-8FC3902F38A8}"/>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3A568ACA-9800-1687-8C65-6A23CF0F07B2}"/>
              </a:ext>
            </a:extLst>
          </p:cNvPr>
          <p:cNvSpPr txBox="1"/>
          <p:nvPr/>
        </p:nvSpPr>
        <p:spPr>
          <a:xfrm>
            <a:off x="2078743" y="97115"/>
            <a:ext cx="6817843" cy="369332"/>
          </a:xfrm>
          <a:prstGeom prst="rect">
            <a:avLst/>
          </a:prstGeom>
          <a:noFill/>
        </p:spPr>
        <p:txBody>
          <a:bodyPr wrap="square" rtlCol="0">
            <a:spAutoFit/>
          </a:bodyPr>
          <a:lstStyle/>
          <a:p>
            <a:pPr algn="ctr"/>
            <a:r>
              <a:rPr lang="cs-CZ" b="1" dirty="0">
                <a:solidFill>
                  <a:schemeClr val="bg1"/>
                </a:solidFill>
                <a:latin typeface="Neue Haas Grotesk Text Pro" panose="020B0504020202020204" pitchFamily="34" charset="-18"/>
                <a:cs typeface="Ema SemiBold" pitchFamily="2" charset="0"/>
              </a:rPr>
              <a:t> § 11 Další  omezení práva na informace  </a:t>
            </a:r>
          </a:p>
        </p:txBody>
      </p:sp>
      <p:pic>
        <p:nvPicPr>
          <p:cNvPr id="5" name="Obrázek 4">
            <a:extLst>
              <a:ext uri="{FF2B5EF4-FFF2-40B4-BE49-F238E27FC236}">
                <a16:creationId xmlns:a16="http://schemas.microsoft.com/office/drawing/2014/main" id="{65D7308E-63EF-E758-7262-F2DC2E355853}"/>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8AAE90EB-980D-58B6-5FA7-10BE27F0641A}"/>
              </a:ext>
            </a:extLst>
          </p:cNvPr>
          <p:cNvSpPr txBox="1"/>
          <p:nvPr/>
        </p:nvSpPr>
        <p:spPr>
          <a:xfrm>
            <a:off x="145732" y="651389"/>
            <a:ext cx="11571727" cy="6238696"/>
          </a:xfrm>
          <a:prstGeom prst="rect">
            <a:avLst/>
          </a:prstGeom>
          <a:noFill/>
        </p:spPr>
        <p:txBody>
          <a:bodyPr wrap="square" lIns="91440" tIns="45720" rIns="91440" bIns="45720" rtlCol="0" anchor="t">
            <a:spAutoFit/>
          </a:bodyPr>
          <a:lstStyle/>
          <a:p>
            <a:pPr lvl="0" algn="ctr">
              <a:lnSpc>
                <a:spcPct val="115000"/>
              </a:lnSpc>
              <a:spcAft>
                <a:spcPts val="800"/>
              </a:spcAft>
              <a:tabLst>
                <a:tab pos="457200" algn="l"/>
              </a:tabLst>
            </a:pPr>
            <a:r>
              <a:rPr lang="cs-CZ" sz="1600" b="1" kern="100" dirty="0">
                <a:latin typeface="Neue Haas Grotesk Text Pro"/>
                <a:ea typeface="Inter Medium" panose="02000503000000020004" pitchFamily="2" charset="0"/>
                <a:cs typeface="Times New Roman"/>
              </a:rPr>
              <a:t>§ 11 odst. 1 – možnost neposkytnout informaci 1/1</a:t>
            </a:r>
          </a:p>
          <a:p>
            <a:pPr lvl="0" algn="just">
              <a:spcAft>
                <a:spcPts val="800"/>
              </a:spcAft>
              <a:tabLst>
                <a:tab pos="457200" algn="l"/>
              </a:tabLst>
            </a:pPr>
            <a:r>
              <a:rPr lang="cs-CZ" sz="1600" kern="100" dirty="0">
                <a:latin typeface="Neue Haas Grotesk Text Pro"/>
                <a:ea typeface="Inter Medium" panose="02000503000000020004" pitchFamily="2" charset="0"/>
                <a:cs typeface="Times New Roman"/>
              </a:rPr>
              <a:t>Možnost neposkytnout informaci představují důvody, kdy </a:t>
            </a:r>
            <a:r>
              <a:rPr lang="cs-CZ" sz="1600" b="1" kern="100" dirty="0">
                <a:latin typeface="Neue Haas Grotesk Text Pro"/>
                <a:ea typeface="Inter Medium" panose="02000503000000020004" pitchFamily="2" charset="0"/>
                <a:cs typeface="Times New Roman"/>
              </a:rPr>
              <a:t>zákon povinnému subjektu umožňuje, ale neukládá mu povinnost informaci odepřít</a:t>
            </a:r>
            <a:r>
              <a:rPr lang="cs-CZ" sz="1600" kern="100" dirty="0">
                <a:latin typeface="Neue Haas Grotesk Text Pro"/>
                <a:ea typeface="Inter Medium" panose="02000503000000020004" pitchFamily="2" charset="0"/>
                <a:cs typeface="Times New Roman"/>
              </a:rPr>
              <a:t>. V takovém případě je na zvážení povinného subjektu, zda konkrétní okolnosti odůvodňují omezení práva na informace. Tento postup vyžaduje provedení testu proporcionality. Povinný subjekt posoudí, zda je zásah                     do chráněného zájmu (např. ochrana bezpečnosti, rovnost účastníků řízení) přiměřený vzhledem k právu na informace. </a:t>
            </a:r>
            <a:r>
              <a:rPr lang="cs-CZ" sz="1600" b="1" i="1" kern="100" dirty="0">
                <a:latin typeface="Neue Haas Grotesk Text Pro"/>
                <a:ea typeface="Inter Medium" panose="02000503000000020004" pitchFamily="2" charset="0"/>
                <a:cs typeface="Times New Roman"/>
              </a:rPr>
              <a:t>Důvody jsou upraveny v § 11 odst. 1 InfZ </a:t>
            </a:r>
            <a:r>
              <a:rPr lang="cs-CZ" sz="1600" kern="100" dirty="0">
                <a:latin typeface="Neue Haas Grotesk Text Pro"/>
                <a:ea typeface="Inter Medium" panose="02000503000000020004" pitchFamily="2" charset="0"/>
                <a:cs typeface="Times New Roman"/>
              </a:rPr>
              <a:t>a patří mezi ně: </a:t>
            </a:r>
          </a:p>
          <a:p>
            <a:pPr marL="742950" lvl="1" indent="-285750" algn="just">
              <a:lnSpc>
                <a:spcPct val="200000"/>
              </a:lnSpc>
              <a:spcAft>
                <a:spcPts val="800"/>
              </a:spcAft>
              <a:buFont typeface="Wingdings" panose="05000000000000000000" pitchFamily="2" charset="2"/>
              <a:buChar char="v"/>
              <a:tabLst>
                <a:tab pos="457200" algn="l"/>
              </a:tabLst>
            </a:pPr>
            <a:r>
              <a:rPr lang="cs-CZ" sz="1600" kern="100" dirty="0">
                <a:latin typeface="Neue Haas Grotesk Text Pro"/>
                <a:ea typeface="Inter Medium" panose="02000503000000020004" pitchFamily="2" charset="0"/>
                <a:cs typeface="Times New Roman"/>
              </a:rPr>
              <a:t>vnitřní pokyny a personální předpisy</a:t>
            </a:r>
          </a:p>
          <a:p>
            <a:pPr marL="742950" lvl="1" indent="-285750" algn="just">
              <a:lnSpc>
                <a:spcPct val="200000"/>
              </a:lnSpc>
              <a:spcAft>
                <a:spcPts val="800"/>
              </a:spcAft>
              <a:buFont typeface="Wingdings" panose="05000000000000000000" pitchFamily="2" charset="2"/>
              <a:buChar char="v"/>
              <a:tabLst>
                <a:tab pos="457200" algn="l"/>
              </a:tabLst>
            </a:pPr>
            <a:r>
              <a:rPr lang="cs-CZ" sz="1600" kern="100" dirty="0">
                <a:latin typeface="Neue Haas Grotesk Text Pro"/>
                <a:ea typeface="Inter Medium" panose="02000503000000020004" pitchFamily="2" charset="0"/>
                <a:cs typeface="Times New Roman"/>
              </a:rPr>
              <a:t>informace vzniklá při přípravě rozhodnutí (do doby jeho vydání)</a:t>
            </a:r>
          </a:p>
          <a:p>
            <a:pPr marL="742950" lvl="1" indent="-285750" algn="just">
              <a:lnSpc>
                <a:spcPct val="200000"/>
              </a:lnSpc>
              <a:spcAft>
                <a:spcPts val="800"/>
              </a:spcAft>
              <a:buFont typeface="Wingdings" panose="05000000000000000000" pitchFamily="2" charset="2"/>
              <a:buChar char="v"/>
              <a:tabLst>
                <a:tab pos="457200" algn="l"/>
              </a:tabLst>
            </a:pPr>
            <a:r>
              <a:rPr lang="cs-CZ" sz="1600" kern="100" dirty="0">
                <a:latin typeface="Neue Haas Grotesk Text Pro"/>
                <a:ea typeface="Inter Medium" panose="02000503000000020004" pitchFamily="2" charset="0"/>
                <a:cs typeface="Times New Roman"/>
              </a:rPr>
              <a:t>informace od NATO nebo EU chráněná označením „LIMITE“, „NATO UNCLASSIFIED“</a:t>
            </a:r>
          </a:p>
          <a:p>
            <a:pPr marL="742950" lvl="1" indent="-285750" algn="just">
              <a:lnSpc>
                <a:spcPct val="200000"/>
              </a:lnSpc>
              <a:spcAft>
                <a:spcPts val="800"/>
              </a:spcAft>
              <a:buFont typeface="Wingdings" panose="05000000000000000000" pitchFamily="2" charset="2"/>
              <a:buChar char="v"/>
              <a:tabLst>
                <a:tab pos="457200" algn="l"/>
              </a:tabLst>
            </a:pPr>
            <a:r>
              <a:rPr lang="cs-CZ" sz="1600" kern="100" dirty="0">
                <a:latin typeface="Neue Haas Grotesk Text Pro"/>
                <a:ea typeface="Inter Medium" panose="02000503000000020004" pitchFamily="2" charset="0"/>
                <a:cs typeface="Times New Roman"/>
              </a:rPr>
              <a:t>ohrožení bezpečnostních opatření (např. ochrana osob, majetku, veřejného pořádku)</a:t>
            </a:r>
          </a:p>
          <a:p>
            <a:pPr marL="742950" lvl="1" indent="-285750" algn="just">
              <a:lnSpc>
                <a:spcPct val="200000"/>
              </a:lnSpc>
              <a:spcAft>
                <a:spcPts val="800"/>
              </a:spcAft>
              <a:buFont typeface="Wingdings" panose="05000000000000000000" pitchFamily="2" charset="2"/>
              <a:buChar char="v"/>
              <a:tabLst>
                <a:tab pos="457200" algn="l"/>
              </a:tabLst>
            </a:pPr>
            <a:r>
              <a:rPr lang="cs-CZ" sz="1600" kern="100" dirty="0">
                <a:latin typeface="Neue Haas Grotesk Text Pro"/>
                <a:ea typeface="Inter Medium" panose="02000503000000020004" pitchFamily="2" charset="0"/>
                <a:cs typeface="Times New Roman"/>
              </a:rPr>
              <a:t>ohrožení výkonu zahraniční služby ČR</a:t>
            </a:r>
          </a:p>
          <a:p>
            <a:pPr marL="742950" lvl="1" indent="-285750" algn="just">
              <a:lnSpc>
                <a:spcPct val="200000"/>
              </a:lnSpc>
              <a:spcAft>
                <a:spcPts val="800"/>
              </a:spcAft>
              <a:buFont typeface="Wingdings" panose="05000000000000000000" pitchFamily="2" charset="2"/>
              <a:buChar char="v"/>
              <a:tabLst>
                <a:tab pos="457200" algn="l"/>
              </a:tabLst>
            </a:pPr>
            <a:r>
              <a:rPr lang="cs-CZ" sz="1600" kern="100" dirty="0">
                <a:latin typeface="Neue Haas Grotesk Text Pro"/>
                <a:ea typeface="Inter Medium" panose="02000503000000020004" pitchFamily="2" charset="0"/>
                <a:cs typeface="Times New Roman"/>
              </a:rPr>
              <a:t>ohrožení ochrany kritické infrastruktury</a:t>
            </a:r>
          </a:p>
          <a:p>
            <a:pPr marL="742950" lvl="1" indent="-285750" algn="just">
              <a:lnSpc>
                <a:spcPct val="200000"/>
              </a:lnSpc>
              <a:spcAft>
                <a:spcPts val="800"/>
              </a:spcAft>
              <a:buFont typeface="Wingdings" panose="05000000000000000000" pitchFamily="2" charset="2"/>
              <a:buChar char="v"/>
              <a:tabLst>
                <a:tab pos="457200" algn="l"/>
              </a:tabLst>
            </a:pPr>
            <a:r>
              <a:rPr lang="cs-CZ" sz="1600" kern="100" dirty="0">
                <a:latin typeface="Neue Haas Grotesk Text Pro"/>
                <a:ea typeface="Inter Medium" panose="02000503000000020004" pitchFamily="2" charset="0"/>
                <a:cs typeface="Times New Roman"/>
              </a:rPr>
              <a:t>ohrožení rovnosti účastníků řízení (soudní, správní, rozhodčí)</a:t>
            </a:r>
          </a:p>
          <a:p>
            <a:pPr lvl="0" algn="just">
              <a:lnSpc>
                <a:spcPct val="115000"/>
              </a:lnSpc>
              <a:spcAft>
                <a:spcPts val="800"/>
              </a:spcAft>
              <a:tabLst>
                <a:tab pos="457200" algn="l"/>
              </a:tabLst>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03420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F9ADA-2363-73B7-7EF9-A6443111AAD7}"/>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4BE7EB70-D9CF-35AB-D4B5-012414EFF2E8}"/>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91C153E3-1627-5AD0-821C-E2560981E6CA}"/>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26108244-766A-3281-227E-009443F6DC3E}"/>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2E9C9CA6-0A82-5134-D477-288A6313D139}"/>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FC7C88D0-573C-83F6-A116-5A889E380B70}"/>
              </a:ext>
            </a:extLst>
          </p:cNvPr>
          <p:cNvSpPr txBox="1"/>
          <p:nvPr/>
        </p:nvSpPr>
        <p:spPr>
          <a:xfrm>
            <a:off x="2078743" y="97115"/>
            <a:ext cx="6817843" cy="369332"/>
          </a:xfrm>
          <a:prstGeom prst="rect">
            <a:avLst/>
          </a:prstGeom>
          <a:noFill/>
        </p:spPr>
        <p:txBody>
          <a:bodyPr wrap="square" rtlCol="0">
            <a:spAutoFit/>
          </a:bodyPr>
          <a:lstStyle/>
          <a:p>
            <a:pPr algn="ctr"/>
            <a:r>
              <a:rPr lang="cs-CZ" b="1" dirty="0">
                <a:solidFill>
                  <a:schemeClr val="bg1"/>
                </a:solidFill>
                <a:latin typeface="Neue Haas Grotesk Text Pro" panose="020B0504020202020204" pitchFamily="34" charset="-18"/>
                <a:cs typeface="Ema SemiBold" pitchFamily="2" charset="0"/>
              </a:rPr>
              <a:t>§ 11 Další  omezení práva na informace</a:t>
            </a:r>
            <a:endParaRPr lang="cs-CZ" sz="2000" b="1" dirty="0">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7C488474-659E-3571-F72D-D52607A72460}"/>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DC638B25-E606-E84D-A357-77711E54BB03}"/>
              </a:ext>
            </a:extLst>
          </p:cNvPr>
          <p:cNvSpPr txBox="1"/>
          <p:nvPr/>
        </p:nvSpPr>
        <p:spPr>
          <a:xfrm>
            <a:off x="145732" y="651388"/>
            <a:ext cx="11819256" cy="5070106"/>
          </a:xfrm>
          <a:prstGeom prst="rect">
            <a:avLst/>
          </a:prstGeom>
          <a:noFill/>
        </p:spPr>
        <p:txBody>
          <a:bodyPr wrap="square" lIns="91440" tIns="45720" rIns="91440" bIns="45720" rtlCol="0" anchor="t">
            <a:spAutoFit/>
          </a:bodyPr>
          <a:lstStyle/>
          <a:p>
            <a:pPr lvl="0" algn="ctr">
              <a:lnSpc>
                <a:spcPct val="115000"/>
              </a:lnSpc>
              <a:spcAft>
                <a:spcPts val="800"/>
              </a:spcAft>
              <a:tabLst>
                <a:tab pos="457200" algn="l"/>
              </a:tabLst>
            </a:pPr>
            <a:r>
              <a:rPr lang="cs-CZ" sz="1600" b="1" kern="100" dirty="0">
                <a:latin typeface="Neue Haas Grotesk Text Pro"/>
                <a:ea typeface="Inter Medium" panose="02000503000000020004" pitchFamily="2" charset="0"/>
                <a:cs typeface="Times New Roman"/>
              </a:rPr>
              <a:t>§ 11 odst. 1 – možnost neposkytnutí informace 1/2</a:t>
            </a:r>
          </a:p>
          <a:p>
            <a:pPr lvl="0" algn="just">
              <a:spcAft>
                <a:spcPts val="800"/>
              </a:spcAft>
              <a:tabLst>
                <a:tab pos="457200" algn="l"/>
              </a:tabLst>
            </a:pPr>
            <a:r>
              <a:rPr lang="cs-CZ" sz="1600" b="1" kern="100" dirty="0">
                <a:latin typeface="Neue Haas Grotesk Text Pro"/>
                <a:ea typeface="Inter Medium" panose="02000503000000020004" pitchFamily="2" charset="0"/>
                <a:cs typeface="Times New Roman"/>
              </a:rPr>
              <a:t>Příklad:</a:t>
            </a:r>
            <a:r>
              <a:rPr lang="cs-CZ" sz="1600" kern="100" dirty="0">
                <a:latin typeface="Neue Haas Grotesk Text Pro"/>
                <a:ea typeface="Inter Medium" panose="02000503000000020004" pitchFamily="2" charset="0"/>
                <a:cs typeface="Times New Roman"/>
              </a:rPr>
              <a:t>  Žadatel požádá o poskytnutí vnitřního předpisu povinného subjektu (např. pracovního řádu, organizačního řádu, směrnice upravující interní procesy úřadu apod.) </a:t>
            </a:r>
          </a:p>
          <a:p>
            <a:pPr lvl="0" algn="just">
              <a:spcAft>
                <a:spcPts val="800"/>
              </a:spcAft>
              <a:tabLst>
                <a:tab pos="457200" algn="l"/>
              </a:tabLst>
            </a:pPr>
            <a:r>
              <a:rPr lang="cs-CZ" sz="1600" b="1" kern="100" dirty="0">
                <a:latin typeface="Neue Haas Grotesk Text Pro"/>
                <a:ea typeface="Inter Medium" panose="02000503000000020004" pitchFamily="2" charset="0"/>
                <a:cs typeface="Times New Roman"/>
              </a:rPr>
              <a:t>Postup povinného subjektu:</a:t>
            </a:r>
            <a:r>
              <a:rPr lang="cs-CZ" sz="1600" kern="100" dirty="0">
                <a:latin typeface="Neue Haas Grotesk Text Pro"/>
                <a:ea typeface="Inter Medium" panose="02000503000000020004" pitchFamily="2" charset="0"/>
                <a:cs typeface="Times New Roman"/>
              </a:rPr>
              <a:t> povinný subjekt může žádost odmítnout, ale nejprve provede test proporcionality                            a individuálně posoudí, zda by poskytnutím informace došlo </a:t>
            </a:r>
            <a:r>
              <a:rPr lang="cs-CZ" sz="1600" b="1" kern="100" dirty="0">
                <a:latin typeface="Neue Haas Grotesk Text Pro"/>
                <a:ea typeface="Inter Medium" panose="02000503000000020004" pitchFamily="2" charset="0"/>
                <a:cs typeface="Times New Roman"/>
              </a:rPr>
              <a:t>k nepřiměřenému zásahu </a:t>
            </a:r>
            <a:r>
              <a:rPr lang="cs-CZ" sz="1600" kern="100" dirty="0">
                <a:latin typeface="Neue Haas Grotesk Text Pro"/>
                <a:ea typeface="Inter Medium" panose="02000503000000020004" pitchFamily="2" charset="0"/>
                <a:cs typeface="Times New Roman"/>
              </a:rPr>
              <a:t>do vnitřního fungování nebo autonomie úřadu nebo zda naopak </a:t>
            </a:r>
            <a:r>
              <a:rPr lang="cs-CZ" sz="1600" b="1" kern="100" dirty="0">
                <a:latin typeface="Neue Haas Grotesk Text Pro"/>
                <a:ea typeface="Inter Medium" panose="02000503000000020004" pitchFamily="2" charset="0"/>
                <a:cs typeface="Times New Roman"/>
              </a:rPr>
              <a:t>převažuje veřejný zájem</a:t>
            </a:r>
            <a:r>
              <a:rPr lang="cs-CZ" sz="1600" kern="100" dirty="0">
                <a:latin typeface="Neue Haas Grotesk Text Pro"/>
                <a:ea typeface="Inter Medium" panose="02000503000000020004" pitchFamily="2" charset="0"/>
                <a:cs typeface="Times New Roman"/>
              </a:rPr>
              <a:t> na transparentnosti a kontrole činnosti veřejné správy. </a:t>
            </a:r>
          </a:p>
          <a:p>
            <a:pPr lvl="0" algn="just">
              <a:lnSpc>
                <a:spcPct val="115000"/>
              </a:lnSpc>
              <a:spcAft>
                <a:spcPts val="800"/>
              </a:spcAft>
              <a:tabLst>
                <a:tab pos="457200" algn="l"/>
              </a:tabLst>
            </a:pPr>
            <a:r>
              <a:rPr lang="cs-CZ" sz="1600" b="1" kern="100" dirty="0">
                <a:latin typeface="Neue Haas Grotesk Text Pro"/>
                <a:ea typeface="Inter Medium" panose="02000503000000020004" pitchFamily="2" charset="0"/>
                <a:cs typeface="Times New Roman"/>
              </a:rPr>
              <a:t>Závěr:</a:t>
            </a:r>
            <a:r>
              <a:rPr lang="cs-CZ" sz="1600" kern="100" dirty="0">
                <a:latin typeface="Neue Haas Grotesk Text Pro"/>
                <a:ea typeface="Inter Medium" panose="02000503000000020004" pitchFamily="2" charset="0"/>
                <a:cs typeface="Times New Roman"/>
              </a:rPr>
              <a:t> </a:t>
            </a:r>
          </a:p>
          <a:p>
            <a:pPr marL="285750" lvl="0" indent="-285750" algn="just">
              <a:spcAft>
                <a:spcPts val="800"/>
              </a:spcAft>
              <a:buFont typeface="Arial" panose="020B0604020202020204" pitchFamily="34" charset="0"/>
              <a:buChar char="•"/>
              <a:tabLst>
                <a:tab pos="457200" algn="l"/>
              </a:tabLst>
            </a:pPr>
            <a:r>
              <a:rPr lang="cs-CZ" sz="1600" kern="100" dirty="0">
                <a:latin typeface="Neue Haas Grotesk Text Pro"/>
                <a:ea typeface="Inter Medium" panose="02000503000000020004" pitchFamily="2" charset="0"/>
                <a:cs typeface="Times New Roman"/>
              </a:rPr>
              <a:t>pokud dokument neobsahuje citlivé nebo strategické informace, které by mohly ohrozit řádný chod povinného subjektu, lze informaci zpravidla poskytnout. </a:t>
            </a:r>
          </a:p>
          <a:p>
            <a:pPr marL="285750" lvl="0" indent="-285750" algn="just">
              <a:spcAft>
                <a:spcPts val="800"/>
              </a:spcAft>
              <a:buFont typeface="Arial" panose="020B0604020202020204" pitchFamily="34" charset="0"/>
              <a:buChar char="•"/>
              <a:tabLst>
                <a:tab pos="457200" algn="l"/>
              </a:tabLst>
            </a:pPr>
            <a:r>
              <a:rPr lang="cs-CZ" sz="1600" kern="100" dirty="0">
                <a:latin typeface="Neue Haas Grotesk Text Pro"/>
                <a:ea typeface="Inter Medium" panose="02000503000000020004" pitchFamily="2" charset="0"/>
                <a:cs typeface="Times New Roman"/>
              </a:rPr>
              <a:t>pokud dokument obsahuje interní pracovní pokyny, bezpečnostní režimy nebo organizační postupy, jejichž zveřejnění by mohlo narušit činnost subjektu nebo ohrozit zaměstnance, může být žádost odmítnuta podle § 15 odst. 1 InfZ. </a:t>
            </a:r>
          </a:p>
          <a:p>
            <a:pPr marL="285750" lvl="0" indent="-285750" algn="just">
              <a:spcAft>
                <a:spcPts val="800"/>
              </a:spcAft>
              <a:buFont typeface="Arial" panose="020B0604020202020204" pitchFamily="34" charset="0"/>
              <a:buChar char="•"/>
              <a:tabLst>
                <a:tab pos="457200" algn="l"/>
              </a:tabLst>
            </a:pPr>
            <a:r>
              <a:rPr lang="cs-CZ" sz="1600" kern="100" dirty="0">
                <a:latin typeface="Neue Haas Grotesk Text Pro"/>
                <a:ea typeface="Inter Medium" panose="02000503000000020004" pitchFamily="2" charset="0"/>
                <a:cs typeface="Times New Roman"/>
              </a:rPr>
              <a:t>rozhodnutí o odmítnutí žádosti musí být řádně, konkrétně a individualizovaně odůvodněno, včetně vysvětlení, proč         v daném případě převažuje zájem na ochraně vnitřního chodu úřadu nad právem na informace</a:t>
            </a:r>
          </a:p>
          <a:p>
            <a:pPr marL="285750" lvl="0" indent="-285750" algn="just">
              <a:spcAft>
                <a:spcPts val="800"/>
              </a:spcAft>
              <a:buFont typeface="Arial" panose="020B0604020202020204" pitchFamily="34" charset="0"/>
              <a:buChar char="•"/>
              <a:tabLst>
                <a:tab pos="457200" algn="l"/>
              </a:tabLst>
            </a:pPr>
            <a:r>
              <a:rPr lang="cs-CZ" sz="1600" kern="100" dirty="0">
                <a:latin typeface="Neue Haas Grotesk Text Pro"/>
                <a:ea typeface="Inter Medium" panose="02000503000000020004" pitchFamily="2" charset="0"/>
                <a:cs typeface="Times New Roman"/>
              </a:rPr>
              <a:t>Povinný subjekt může při posouzení rovněž zvážit možnost částečného zpřístupnění dokumentu podle § 12 InfZ, zejména pokud jen některé části vnitřního předpisu naplňují znaky citlivosti či strategičnosti (např. konkrétní interní bezpečnostní režimy, krizové postupy, osobní údaje). V takovém případě by měl povinný subjekt ostatní části dokumentu poskytnout a chráněné informace anonymizovat.</a:t>
            </a: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324359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744D2-1F39-3708-8530-3D38B2B49A25}"/>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3AAF2969-C876-A93F-515A-451F233F260F}"/>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C4B637DB-7A02-94A6-3592-61C72D0EA69B}"/>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0FB8ED9C-34A0-FA17-91C6-EE513A0860E8}"/>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8EB86A0C-499B-E50C-7716-5797852F4964}"/>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D593E962-3B5B-4DCD-DFE8-FA89C9CA9CC7}"/>
              </a:ext>
            </a:extLst>
          </p:cNvPr>
          <p:cNvSpPr txBox="1"/>
          <p:nvPr/>
        </p:nvSpPr>
        <p:spPr>
          <a:xfrm>
            <a:off x="2078743" y="97115"/>
            <a:ext cx="6817843" cy="369332"/>
          </a:xfrm>
          <a:prstGeom prst="rect">
            <a:avLst/>
          </a:prstGeom>
          <a:noFill/>
        </p:spPr>
        <p:txBody>
          <a:bodyPr wrap="square" rtlCol="0">
            <a:spAutoFit/>
          </a:bodyPr>
          <a:lstStyle/>
          <a:p>
            <a:pPr algn="ctr"/>
            <a:r>
              <a:rPr lang="cs-CZ" b="1" dirty="0">
                <a:solidFill>
                  <a:schemeClr val="bg1"/>
                </a:solidFill>
                <a:latin typeface="Neue Haas Grotesk Text Pro" panose="020B0504020202020204" pitchFamily="34" charset="-18"/>
                <a:cs typeface="Ema SemiBold" pitchFamily="2" charset="0"/>
              </a:rPr>
              <a:t> § 11 Další  omezení práva na informace</a:t>
            </a:r>
          </a:p>
        </p:txBody>
      </p:sp>
      <p:pic>
        <p:nvPicPr>
          <p:cNvPr id="5" name="Obrázek 4">
            <a:extLst>
              <a:ext uri="{FF2B5EF4-FFF2-40B4-BE49-F238E27FC236}">
                <a16:creationId xmlns:a16="http://schemas.microsoft.com/office/drawing/2014/main" id="{BE497961-2186-6B0E-B289-0D1624BE6B7C}"/>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46AC4B69-4544-FE27-7389-DAC71045B164}"/>
              </a:ext>
            </a:extLst>
          </p:cNvPr>
          <p:cNvSpPr txBox="1"/>
          <p:nvPr/>
        </p:nvSpPr>
        <p:spPr>
          <a:xfrm>
            <a:off x="227012" y="681314"/>
            <a:ext cx="11571727" cy="4319131"/>
          </a:xfrm>
          <a:prstGeom prst="rect">
            <a:avLst/>
          </a:prstGeom>
          <a:noFill/>
        </p:spPr>
        <p:txBody>
          <a:bodyPr wrap="square" lIns="91440" tIns="45720" rIns="91440" bIns="45720" rtlCol="0" anchor="t">
            <a:spAutoFit/>
          </a:bodyPr>
          <a:lstStyle/>
          <a:p>
            <a:pPr lvl="0" algn="ctr">
              <a:lnSpc>
                <a:spcPct val="115000"/>
              </a:lnSpc>
              <a:spcAft>
                <a:spcPts val="800"/>
              </a:spcAft>
              <a:tabLst>
                <a:tab pos="457200" algn="l"/>
              </a:tabLst>
            </a:pPr>
            <a:r>
              <a:rPr lang="cs-CZ" sz="1600" b="1" kern="100" dirty="0">
                <a:latin typeface="Neue Haas Grotesk Text Pro"/>
                <a:ea typeface="Inter Medium" panose="02000503000000020004" pitchFamily="2" charset="0"/>
                <a:cs typeface="Times New Roman"/>
              </a:rPr>
              <a:t>§ 11 odst. 2 – povinnost neposkytnout informaci </a:t>
            </a:r>
          </a:p>
          <a:p>
            <a:pPr lvl="0" algn="just">
              <a:lnSpc>
                <a:spcPct val="115000"/>
              </a:lnSpc>
              <a:spcAft>
                <a:spcPts val="800"/>
              </a:spcAft>
              <a:tabLst>
                <a:tab pos="457200" algn="l"/>
              </a:tabLst>
            </a:pPr>
            <a:r>
              <a:rPr lang="cs-CZ" sz="1600" b="1" kern="100" dirty="0">
                <a:latin typeface="Neue Haas Grotesk Text Pro"/>
                <a:ea typeface="Inter Medium" panose="02000503000000020004" pitchFamily="2" charset="0"/>
                <a:cs typeface="Times New Roman"/>
              </a:rPr>
              <a:t>Povinnost neposkytnout informaci </a:t>
            </a:r>
            <a:r>
              <a:rPr lang="cs-CZ" sz="1600" kern="100" dirty="0">
                <a:latin typeface="Neue Haas Grotesk Text Pro"/>
                <a:ea typeface="Inter Medium" panose="02000503000000020004" pitchFamily="2" charset="0"/>
                <a:cs typeface="Times New Roman"/>
              </a:rPr>
              <a:t>představují důvody, kdy </a:t>
            </a:r>
            <a:r>
              <a:rPr lang="cs-CZ" sz="1600" b="1" kern="100" dirty="0">
                <a:latin typeface="Neue Haas Grotesk Text Pro"/>
                <a:ea typeface="Inter Medium" panose="02000503000000020004" pitchFamily="2" charset="0"/>
                <a:cs typeface="Times New Roman"/>
              </a:rPr>
              <a:t>zákon výslovně stanoví</a:t>
            </a:r>
            <a:r>
              <a:rPr lang="cs-CZ" sz="1600" kern="100" dirty="0">
                <a:latin typeface="Neue Haas Grotesk Text Pro"/>
                <a:ea typeface="Inter Medium" panose="02000503000000020004" pitchFamily="2" charset="0"/>
                <a:cs typeface="Times New Roman"/>
              </a:rPr>
              <a:t>, </a:t>
            </a:r>
            <a:r>
              <a:rPr lang="cs-CZ" sz="1600" b="1" kern="100" dirty="0">
                <a:latin typeface="Neue Haas Grotesk Text Pro"/>
                <a:ea typeface="Inter Medium" panose="02000503000000020004" pitchFamily="2" charset="0"/>
                <a:cs typeface="Times New Roman"/>
              </a:rPr>
              <a:t>že určitý typ informace nelze poskytnout.</a:t>
            </a:r>
            <a:r>
              <a:rPr lang="cs-CZ" sz="1600" kern="100" dirty="0">
                <a:latin typeface="Neue Haas Grotesk Text Pro"/>
                <a:ea typeface="Inter Medium" panose="02000503000000020004" pitchFamily="2" charset="0"/>
                <a:cs typeface="Times New Roman"/>
              </a:rPr>
              <a:t> Jsou-li zákonné podmínky splněny, musí povinný subjekt žádost o informaci odmítnout. </a:t>
            </a:r>
            <a:r>
              <a:rPr lang="cs-CZ" sz="1600" b="1" kern="100" dirty="0">
                <a:latin typeface="Neue Haas Grotesk Text Pro"/>
                <a:ea typeface="Inter Medium" panose="02000503000000020004" pitchFamily="2" charset="0"/>
                <a:cs typeface="Times New Roman"/>
              </a:rPr>
              <a:t>Test proporcionality se neprovádí</a:t>
            </a:r>
            <a:r>
              <a:rPr lang="cs-CZ" sz="1600" kern="100" dirty="0">
                <a:latin typeface="Neue Haas Grotesk Text Pro"/>
                <a:ea typeface="Inter Medium" panose="02000503000000020004" pitchFamily="2" charset="0"/>
                <a:cs typeface="Times New Roman"/>
              </a:rPr>
              <a:t>, protože jej již učinil zákonodárce: výslovně rozhodl, že v těchto případech má chráněný zájem automaticky přednost před právem na informace. Důvody neposkytnutí jsou upraveny v § 11 odst. 2 InfZ a jedná se o: </a:t>
            </a:r>
          </a:p>
          <a:p>
            <a:pPr marL="742950" lvl="1" indent="-285750" algn="just">
              <a:lnSpc>
                <a:spcPct val="150000"/>
              </a:lnSpc>
              <a:spcAft>
                <a:spcPts val="800"/>
              </a:spcAft>
              <a:buFont typeface="Wingdings" panose="05000000000000000000" pitchFamily="2" charset="2"/>
              <a:buChar char="v"/>
              <a:tabLst>
                <a:tab pos="457200" algn="l"/>
              </a:tabLst>
            </a:pPr>
            <a:r>
              <a:rPr lang="cs-CZ" sz="1600" kern="100" dirty="0">
                <a:latin typeface="Neue Haas Grotesk Text Pro"/>
                <a:ea typeface="Inter Medium" panose="02000503000000020004" pitchFamily="2" charset="0"/>
                <a:cs typeface="Times New Roman"/>
              </a:rPr>
              <a:t>informace poskytnutá dobrovolně bez využití veřejných prostředků</a:t>
            </a:r>
          </a:p>
          <a:p>
            <a:pPr marL="742950" lvl="1" indent="-285750" algn="just">
              <a:lnSpc>
                <a:spcPct val="150000"/>
              </a:lnSpc>
              <a:spcAft>
                <a:spcPts val="800"/>
              </a:spcAft>
              <a:buFont typeface="Wingdings" panose="05000000000000000000" pitchFamily="2" charset="2"/>
              <a:buChar char="v"/>
              <a:tabLst>
                <a:tab pos="457200" algn="l"/>
              </a:tabLst>
            </a:pPr>
            <a:r>
              <a:rPr lang="cs-CZ" sz="1600" kern="100" dirty="0">
                <a:latin typeface="Neue Haas Grotesk Text Pro"/>
                <a:ea typeface="Inter Medium" panose="02000503000000020004" pitchFamily="2" charset="0"/>
                <a:cs typeface="Times New Roman"/>
              </a:rPr>
              <a:t>pravidelně zveřejňovaná data (např. výroční zprávy, statistiky)</a:t>
            </a:r>
          </a:p>
          <a:p>
            <a:pPr marL="742950" lvl="1" indent="-285750" algn="just">
              <a:lnSpc>
                <a:spcPct val="150000"/>
              </a:lnSpc>
              <a:spcAft>
                <a:spcPts val="800"/>
              </a:spcAft>
              <a:buFont typeface="Wingdings" panose="05000000000000000000" pitchFamily="2" charset="2"/>
              <a:buChar char="v"/>
              <a:tabLst>
                <a:tab pos="457200" algn="l"/>
              </a:tabLst>
            </a:pPr>
            <a:r>
              <a:rPr lang="cs-CZ" sz="1600" kern="100" dirty="0">
                <a:latin typeface="Neue Haas Grotesk Text Pro"/>
                <a:ea typeface="Inter Medium" panose="02000503000000020004" pitchFamily="2" charset="0"/>
                <a:cs typeface="Times New Roman"/>
              </a:rPr>
              <a:t>porušení autorského práva třetích osob</a:t>
            </a:r>
          </a:p>
          <a:p>
            <a:pPr marL="742950" lvl="1" indent="-285750" algn="just">
              <a:lnSpc>
                <a:spcPct val="150000"/>
              </a:lnSpc>
              <a:spcAft>
                <a:spcPts val="800"/>
              </a:spcAft>
              <a:buFont typeface="Wingdings" panose="05000000000000000000" pitchFamily="2" charset="2"/>
              <a:buChar char="v"/>
              <a:tabLst>
                <a:tab pos="457200" algn="l"/>
              </a:tabLst>
            </a:pPr>
            <a:r>
              <a:rPr lang="cs-CZ" sz="1600" kern="100" dirty="0">
                <a:latin typeface="Neue Haas Grotesk Text Pro"/>
                <a:ea typeface="Inter Medium" panose="02000503000000020004" pitchFamily="2" charset="0"/>
                <a:cs typeface="Times New Roman"/>
              </a:rPr>
              <a:t>informace týkající se stability finančního systému</a:t>
            </a:r>
          </a:p>
          <a:p>
            <a:pPr marL="742950" lvl="1" indent="-285750" algn="just">
              <a:lnSpc>
                <a:spcPct val="150000"/>
              </a:lnSpc>
              <a:spcAft>
                <a:spcPts val="800"/>
              </a:spcAft>
              <a:buFont typeface="Wingdings" panose="05000000000000000000" pitchFamily="2" charset="2"/>
              <a:buChar char="v"/>
              <a:tabLst>
                <a:tab pos="457200" algn="l"/>
              </a:tabLst>
            </a:pPr>
            <a:r>
              <a:rPr lang="cs-CZ" sz="1600" kern="100" dirty="0">
                <a:latin typeface="Neue Haas Grotesk Text Pro"/>
                <a:ea typeface="Inter Medium" panose="02000503000000020004" pitchFamily="2" charset="0"/>
                <a:cs typeface="Times New Roman"/>
              </a:rPr>
              <a:t>informace označené „OMEZENÝ PŘÍSTUP“ (bez souhlasu státu původce)</a:t>
            </a:r>
          </a:p>
          <a:p>
            <a:pPr>
              <a:buSzPct val="100000"/>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4200504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E6FD0-0EAD-3C1B-75FA-85B1B66A6DBF}"/>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EEF96C94-E79B-0442-2291-F003297F0A9E}"/>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886FE97C-3FD1-08BD-7CFE-B9FC8B477C8F}"/>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4ED46EA2-E44F-FC43-8705-1C1E5ACB16A5}"/>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48EE7D45-BB7F-0460-91CE-90AA45352913}"/>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92557EBC-58BB-B11B-C764-5837177B6A90}"/>
              </a:ext>
            </a:extLst>
          </p:cNvPr>
          <p:cNvSpPr txBox="1"/>
          <p:nvPr/>
        </p:nvSpPr>
        <p:spPr>
          <a:xfrm>
            <a:off x="2078743" y="97115"/>
            <a:ext cx="6817843" cy="369332"/>
          </a:xfrm>
          <a:prstGeom prst="rect">
            <a:avLst/>
          </a:prstGeom>
          <a:noFill/>
        </p:spPr>
        <p:txBody>
          <a:bodyPr wrap="square" rtlCol="0">
            <a:spAutoFit/>
          </a:bodyPr>
          <a:lstStyle/>
          <a:p>
            <a:pPr algn="ctr"/>
            <a:r>
              <a:rPr lang="cs-CZ" b="1" dirty="0">
                <a:solidFill>
                  <a:schemeClr val="bg1"/>
                </a:solidFill>
                <a:latin typeface="Neue Haas Grotesk Text Pro" panose="020B0504020202020204" pitchFamily="34" charset="-18"/>
                <a:cs typeface="Ema SemiBold" pitchFamily="2" charset="0"/>
              </a:rPr>
              <a:t> § 11 Další  omezení práva na informace</a:t>
            </a:r>
          </a:p>
        </p:txBody>
      </p:sp>
      <p:pic>
        <p:nvPicPr>
          <p:cNvPr id="5" name="Obrázek 4">
            <a:extLst>
              <a:ext uri="{FF2B5EF4-FFF2-40B4-BE49-F238E27FC236}">
                <a16:creationId xmlns:a16="http://schemas.microsoft.com/office/drawing/2014/main" id="{786E5596-87EA-0D06-37FA-A0949F6AAC58}"/>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B4C84AB3-D7B6-03AF-9799-189B89B7F9FE}"/>
              </a:ext>
            </a:extLst>
          </p:cNvPr>
          <p:cNvSpPr txBox="1"/>
          <p:nvPr/>
        </p:nvSpPr>
        <p:spPr>
          <a:xfrm>
            <a:off x="227012" y="681314"/>
            <a:ext cx="11571727" cy="4992136"/>
          </a:xfrm>
          <a:prstGeom prst="rect">
            <a:avLst/>
          </a:prstGeom>
          <a:noFill/>
        </p:spPr>
        <p:txBody>
          <a:bodyPr wrap="square" lIns="91440" tIns="45720" rIns="91440" bIns="45720" rtlCol="0" anchor="t">
            <a:spAutoFit/>
          </a:bodyPr>
          <a:lstStyle/>
          <a:p>
            <a:pPr lvl="0" algn="ctr">
              <a:lnSpc>
                <a:spcPct val="115000"/>
              </a:lnSpc>
              <a:spcAft>
                <a:spcPts val="800"/>
              </a:spcAft>
              <a:tabLst>
                <a:tab pos="457200" algn="l"/>
              </a:tabLst>
            </a:pPr>
            <a:r>
              <a:rPr lang="cs-CZ" sz="1600" b="1" kern="100" dirty="0">
                <a:latin typeface="Neue Haas Grotesk Text Pro"/>
                <a:ea typeface="Inter Medium" panose="02000503000000020004" pitchFamily="2" charset="0"/>
                <a:cs typeface="Times New Roman"/>
              </a:rPr>
              <a:t>§ 11 odst. 2 písm. c) - povinnost neposkytnout informaci </a:t>
            </a:r>
          </a:p>
          <a:p>
            <a:pPr lvl="0" algn="just">
              <a:spcAft>
                <a:spcPts val="800"/>
              </a:spcAft>
              <a:tabLst>
                <a:tab pos="457200" algn="l"/>
              </a:tabLst>
            </a:pPr>
            <a:r>
              <a:rPr lang="cs-CZ" sz="1600" b="1" kern="100" dirty="0">
                <a:latin typeface="Neue Haas Grotesk Text Pro"/>
                <a:ea typeface="Inter Medium" panose="02000503000000020004" pitchFamily="2" charset="0"/>
                <a:cs typeface="Times New Roman"/>
              </a:rPr>
              <a:t>Příklad:</a:t>
            </a:r>
            <a:r>
              <a:rPr lang="cs-CZ" sz="1600" kern="100" dirty="0">
                <a:latin typeface="Neue Haas Grotesk Text Pro"/>
                <a:ea typeface="Inter Medium" panose="02000503000000020004" pitchFamily="2" charset="0"/>
                <a:cs typeface="Times New Roman"/>
              </a:rPr>
              <a:t> </a:t>
            </a:r>
            <a:r>
              <a:rPr lang="cs-CZ" sz="1600" i="1" kern="100" dirty="0">
                <a:latin typeface="Neue Haas Grotesk Text Pro"/>
                <a:ea typeface="Inter Medium" panose="02000503000000020004" pitchFamily="2" charset="0"/>
                <a:cs typeface="Times New Roman"/>
              </a:rPr>
              <a:t>Žadatel požaduje informaci, jejímž obsahem je autorské dílo třetí osoby (např. výukové DVD, e- learningový kurz, licencovaný software nebo jiný audiovizuální obsah)</a:t>
            </a:r>
          </a:p>
          <a:p>
            <a:pPr lvl="0" algn="just">
              <a:spcAft>
                <a:spcPts val="800"/>
              </a:spcAft>
              <a:tabLst>
                <a:tab pos="457200" algn="l"/>
              </a:tabLst>
            </a:pPr>
            <a:r>
              <a:rPr lang="cs-CZ" sz="1600" b="1" kern="100" dirty="0">
                <a:latin typeface="Neue Haas Grotesk Text Pro"/>
                <a:ea typeface="Inter Medium" panose="02000503000000020004" pitchFamily="2" charset="0"/>
                <a:cs typeface="Times New Roman"/>
              </a:rPr>
              <a:t>Povinný subjekt žádost posoudí podle § 11 odst. 2 písm. c) InfZ </a:t>
            </a:r>
            <a:r>
              <a:rPr lang="cs-CZ" sz="1600" kern="100" dirty="0">
                <a:latin typeface="Neue Haas Grotesk Text Pro"/>
                <a:ea typeface="Inter Medium" panose="02000503000000020004" pitchFamily="2" charset="0"/>
                <a:cs typeface="Times New Roman"/>
              </a:rPr>
              <a:t>- informaci nelze poskytnout, pokud by jejím zpřístupněním došlo k porušení práv třetích osob k předmětu autorského práva,, tj. zákonem č. 121/2000 Sb., autorským zákonem. </a:t>
            </a:r>
          </a:p>
          <a:p>
            <a:pPr lvl="0" algn="just">
              <a:spcAft>
                <a:spcPts val="800"/>
              </a:spcAft>
              <a:tabLst>
                <a:tab pos="457200" algn="l"/>
              </a:tabLst>
            </a:pPr>
            <a:r>
              <a:rPr lang="cs-CZ" sz="1600" b="1" kern="100" dirty="0">
                <a:latin typeface="Neue Haas Grotesk Text Pro"/>
                <a:ea typeface="Inter Medium" panose="02000503000000020004" pitchFamily="2" charset="0"/>
                <a:cs typeface="Times New Roman"/>
              </a:rPr>
              <a:t>Test proporcionality se v tomto případě neprovádí - z</a:t>
            </a:r>
            <a:r>
              <a:rPr lang="cs-CZ" sz="1600" kern="100" dirty="0">
                <a:latin typeface="Neue Haas Grotesk Text Pro"/>
                <a:ea typeface="Inter Medium" panose="02000503000000020004" pitchFamily="2" charset="0"/>
                <a:cs typeface="Times New Roman"/>
              </a:rPr>
              <a:t>ákonodárce jednoznačně stanovil, že určitý typ informací je ze zpřístupnění vyloučen z důvodu ochrany autorských práv. Zároveň je třeba vyhodnotit, zda povinný subjekt sám vykonává majetková autorská práva k požadovanému dílu, a pokud ano, tak v jakém rozsahu (např. pouze pro interní potřeby, nikoli pro šíření apod).</a:t>
            </a:r>
          </a:p>
          <a:p>
            <a:pPr lvl="0" algn="just">
              <a:spcAft>
                <a:spcPts val="800"/>
              </a:spcAft>
              <a:tabLst>
                <a:tab pos="457200" algn="l"/>
              </a:tabLst>
            </a:pPr>
            <a:r>
              <a:rPr lang="cs-CZ" sz="1600" b="1" kern="100" dirty="0">
                <a:latin typeface="Neue Haas Grotesk Text Pro"/>
                <a:ea typeface="Inter Medium" panose="02000503000000020004" pitchFamily="2" charset="0"/>
                <a:cs typeface="Times New Roman"/>
              </a:rPr>
              <a:t>Rozhodnutí o odmítnutí žádosti § 15 odst. 1 a 2 InfZ obsahuje :</a:t>
            </a:r>
          </a:p>
          <a:p>
            <a:pPr marL="285750" lvl="0" indent="-285750" algn="just">
              <a:spcAft>
                <a:spcPts val="800"/>
              </a:spcAft>
              <a:buFont typeface="Arial" panose="020B0604020202020204" pitchFamily="34" charset="0"/>
              <a:buChar char="•"/>
              <a:tabLst>
                <a:tab pos="457200" algn="l"/>
              </a:tabLst>
            </a:pPr>
            <a:r>
              <a:rPr lang="cs-CZ" sz="1600" kern="100" dirty="0">
                <a:latin typeface="Neue Haas Grotesk Text Pro"/>
                <a:ea typeface="Inter Medium" panose="02000503000000020004" pitchFamily="2" charset="0"/>
                <a:cs typeface="Times New Roman"/>
              </a:rPr>
              <a:t>Proč se se žádosti nevyhovuje – zde z důvodu ochrany autorských práv třetí osoby (§ 11 odst. 2 písm. c) InfZ),</a:t>
            </a:r>
          </a:p>
          <a:p>
            <a:pPr marL="285750" lvl="0" indent="-285750" algn="just">
              <a:spcAft>
                <a:spcPts val="800"/>
              </a:spcAft>
              <a:buFont typeface="Arial" panose="020B0604020202020204" pitchFamily="34" charset="0"/>
              <a:buChar char="•"/>
              <a:tabLst>
                <a:tab pos="457200" algn="l"/>
              </a:tabLst>
            </a:pPr>
            <a:r>
              <a:rPr lang="cs-CZ" sz="1600" kern="100" dirty="0">
                <a:latin typeface="Neue Haas Grotesk Text Pro"/>
                <a:ea typeface="Inter Medium" panose="02000503000000020004" pitchFamily="2" charset="0"/>
                <a:cs typeface="Times New Roman"/>
              </a:rPr>
              <a:t>Zdůvodnění, že požadovaná informace je předmětem autorského práva (tj. že se jedná o dílo ve smyslu § 2 AutZ),</a:t>
            </a:r>
          </a:p>
          <a:p>
            <a:pPr marL="285750" lvl="0" indent="-285750" algn="just">
              <a:spcAft>
                <a:spcPts val="800"/>
              </a:spcAft>
              <a:buFont typeface="Arial" panose="020B0604020202020204" pitchFamily="34" charset="0"/>
              <a:buChar char="•"/>
              <a:tabLst>
                <a:tab pos="457200" algn="l"/>
              </a:tabLst>
            </a:pPr>
            <a:r>
              <a:rPr lang="cs-CZ" sz="1600" kern="100" dirty="0">
                <a:latin typeface="Neue Haas Grotesk Text Pro"/>
                <a:ea typeface="Inter Medium" panose="02000503000000020004" pitchFamily="2" charset="0"/>
                <a:cs typeface="Times New Roman"/>
              </a:rPr>
              <a:t>Posouzení, proč by jejím zpřístupněním došlo k porušení práv třetí osoby (např. nedostatek oprávnění povinného subjektu k šíření),</a:t>
            </a:r>
          </a:p>
          <a:p>
            <a:pPr marL="285750" lvl="0" indent="-285750" algn="just">
              <a:spcAft>
                <a:spcPts val="800"/>
              </a:spcAft>
              <a:buFont typeface="Arial" panose="020B0604020202020204" pitchFamily="34" charset="0"/>
              <a:buChar char="•"/>
              <a:tabLst>
                <a:tab pos="457200" algn="l"/>
              </a:tabLst>
            </a:pPr>
            <a:r>
              <a:rPr lang="cs-CZ" sz="1600" kern="100" dirty="0">
                <a:latin typeface="Neue Haas Grotesk Text Pro"/>
                <a:ea typeface="Inter Medium" panose="02000503000000020004" pitchFamily="2" charset="0"/>
                <a:cs typeface="Times New Roman"/>
              </a:rPr>
              <a:t>Je-li autor či nositel práv povinnému subjektu znám, musí být v rozhodnutí výslovně uveden (§ 15 odst. 2 InfZ).</a:t>
            </a:r>
          </a:p>
          <a:p>
            <a:pPr>
              <a:buSzPct val="100000"/>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16619187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425D3-1F28-66D3-528C-953509C97AB4}"/>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AAE572DD-8648-D222-2301-719BC38A3022}"/>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18EE3DF1-CD46-DB58-D1DD-A9FD367AD93E}"/>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D86DC3C3-DF29-2F2E-5492-4F8E9E85109D}"/>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523330BC-1CBB-5FEB-C282-D6B3B308CD83}"/>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747BB4F3-AE57-CB6E-41BF-B57766DB5206}"/>
              </a:ext>
            </a:extLst>
          </p:cNvPr>
          <p:cNvSpPr txBox="1"/>
          <p:nvPr/>
        </p:nvSpPr>
        <p:spPr>
          <a:xfrm>
            <a:off x="2078743" y="97115"/>
            <a:ext cx="6817843" cy="369332"/>
          </a:xfrm>
          <a:prstGeom prst="rect">
            <a:avLst/>
          </a:prstGeom>
          <a:noFill/>
        </p:spPr>
        <p:txBody>
          <a:bodyPr wrap="square" rtlCol="0">
            <a:spAutoFit/>
          </a:bodyPr>
          <a:lstStyle/>
          <a:p>
            <a:pPr algn="ctr"/>
            <a:r>
              <a:rPr lang="cs-CZ" b="1" dirty="0">
                <a:solidFill>
                  <a:schemeClr val="bg1"/>
                </a:solidFill>
                <a:latin typeface="Neue Haas Grotesk Text Pro" panose="020B0504020202020204" pitchFamily="34" charset="-18"/>
                <a:cs typeface="Ema SemiBold" pitchFamily="2" charset="0"/>
              </a:rPr>
              <a:t> § 11 Další  omezení práva na informace</a:t>
            </a:r>
          </a:p>
        </p:txBody>
      </p:sp>
      <p:pic>
        <p:nvPicPr>
          <p:cNvPr id="5" name="Obrázek 4">
            <a:extLst>
              <a:ext uri="{FF2B5EF4-FFF2-40B4-BE49-F238E27FC236}">
                <a16:creationId xmlns:a16="http://schemas.microsoft.com/office/drawing/2014/main" id="{20EA392C-67C4-A861-7F6F-2FF4BF9AF76E}"/>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E3687867-6453-9A14-6492-2405C9E2127E}"/>
              </a:ext>
            </a:extLst>
          </p:cNvPr>
          <p:cNvSpPr txBox="1"/>
          <p:nvPr/>
        </p:nvSpPr>
        <p:spPr>
          <a:xfrm>
            <a:off x="72968" y="622264"/>
            <a:ext cx="11571727" cy="6623352"/>
          </a:xfrm>
          <a:prstGeom prst="rect">
            <a:avLst/>
          </a:prstGeom>
          <a:noFill/>
        </p:spPr>
        <p:txBody>
          <a:bodyPr wrap="square" lIns="91440" tIns="45720" rIns="91440" bIns="45720" rtlCol="0" anchor="t">
            <a:spAutoFit/>
          </a:bodyPr>
          <a:lstStyle/>
          <a:p>
            <a:pPr lvl="0" algn="ctr">
              <a:lnSpc>
                <a:spcPct val="115000"/>
              </a:lnSpc>
              <a:spcAft>
                <a:spcPts val="800"/>
              </a:spcAft>
              <a:tabLst>
                <a:tab pos="457200" algn="l"/>
              </a:tabLst>
            </a:pPr>
            <a:r>
              <a:rPr lang="cs-CZ" sz="1600" b="1" kern="100" dirty="0">
                <a:latin typeface="Neue Haas Grotesk Text Pro"/>
                <a:ea typeface="Inter Medium" panose="02000503000000020004" pitchFamily="2" charset="0"/>
                <a:cs typeface="Times New Roman"/>
              </a:rPr>
              <a:t>§ 11 odst. 3 – odst. 6 - Specifické důvody pro neposkytnutí informace </a:t>
            </a:r>
          </a:p>
          <a:p>
            <a:pPr lvl="0" algn="just">
              <a:spcAft>
                <a:spcPts val="800"/>
              </a:spcAft>
              <a:tabLst>
                <a:tab pos="457200" algn="l"/>
              </a:tabLst>
            </a:pPr>
            <a:r>
              <a:rPr lang="cs-CZ" sz="1600" kern="100" dirty="0">
                <a:latin typeface="Neue Haas Grotesk Text Pro"/>
                <a:ea typeface="Inter Medium" panose="02000503000000020004" pitchFamily="2" charset="0"/>
                <a:cs typeface="Times New Roman"/>
              </a:rPr>
              <a:t>Specifické důvody tvoří zvláštní výluky z informační povinnosti, které se vztahují na konkrétní oblasti činnosti státu nebo chráněné informace, jejichž zpřístupnění by mohlo ohrozit veřejný zájem, bezpečnost, spravedlivý proces nebo zákonem chráněná práva jiných osob. Na rozdíl od obecných důvodů vymezených v odst. 1 a 2. jsou tyto případy úzce vymezeny     a často odkazují na jiné právní předpisy.</a:t>
            </a:r>
          </a:p>
          <a:p>
            <a:pPr marL="742950" lvl="1" indent="-285750" algn="just">
              <a:lnSpc>
                <a:spcPct val="150000"/>
              </a:lnSpc>
              <a:spcAft>
                <a:spcPts val="800"/>
              </a:spcAft>
              <a:buFont typeface="Wingdings" panose="05000000000000000000" pitchFamily="2" charset="2"/>
              <a:buChar char="v"/>
              <a:tabLst>
                <a:tab pos="457200" algn="l"/>
              </a:tabLst>
            </a:pPr>
            <a:r>
              <a:rPr lang="cs-CZ" sz="1600" b="1" kern="100" dirty="0">
                <a:latin typeface="Neue Haas Grotesk Text Pro"/>
                <a:ea typeface="Inter Medium" panose="02000503000000020004" pitchFamily="2" charset="0"/>
                <a:cs typeface="Times New Roman"/>
              </a:rPr>
              <a:t>§ 11 odst. 3 InfZ</a:t>
            </a:r>
            <a:r>
              <a:rPr lang="cs-CZ" sz="1600" kern="100" dirty="0">
                <a:latin typeface="Neue Haas Grotesk Text Pro"/>
                <a:ea typeface="Inter Medium" panose="02000503000000020004" pitchFamily="2" charset="0"/>
                <a:cs typeface="Times New Roman"/>
              </a:rPr>
              <a:t>: Informace získané od třetích osob v rámci kontrolní, dozorové, dohledové nebo obdobné činnosti nelze poskytnout, pokud na ně dopadá zákonná mlčenlivost. Poskytnout lze pouze ty informace, které při této činnosti vznikly přímo činností povinného subjektu.</a:t>
            </a:r>
          </a:p>
          <a:p>
            <a:pPr marL="742950" lvl="1" indent="-285750" algn="just">
              <a:lnSpc>
                <a:spcPct val="150000"/>
              </a:lnSpc>
              <a:spcAft>
                <a:spcPts val="800"/>
              </a:spcAft>
              <a:buFont typeface="Wingdings" panose="05000000000000000000" pitchFamily="2" charset="2"/>
              <a:buChar char="v"/>
              <a:tabLst>
                <a:tab pos="457200" algn="l"/>
              </a:tabLst>
            </a:pPr>
            <a:r>
              <a:rPr lang="cs-CZ" sz="1600" b="1" kern="100" dirty="0">
                <a:latin typeface="Neue Haas Grotesk Text Pro"/>
                <a:ea typeface="Inter Medium" panose="02000503000000020004" pitchFamily="2" charset="0"/>
                <a:cs typeface="Times New Roman"/>
              </a:rPr>
              <a:t>§ 11 odst. 4 InfZ: </a:t>
            </a:r>
            <a:r>
              <a:rPr lang="cs-CZ" sz="1600" kern="100" dirty="0">
                <a:latin typeface="Neue Haas Grotesk Text Pro"/>
                <a:ea typeface="Inter Medium" panose="02000503000000020004" pitchFamily="2" charset="0"/>
                <a:cs typeface="Times New Roman"/>
              </a:rPr>
              <a:t>Informace o probíhajícím trestním řízení, rozhodovací činnosti soudů (s výjimkou rozsudků), činnosti zpravodajských služeb, NKÚ, Finančního analytického úřadu a ČNB jsou vyloučeny z poskytování, pokud by jejich zveřejnění mohlo ohrozit chráněné zájmy.</a:t>
            </a:r>
          </a:p>
          <a:p>
            <a:pPr marL="742950" lvl="1" indent="-285750" algn="just">
              <a:lnSpc>
                <a:spcPct val="150000"/>
              </a:lnSpc>
              <a:spcAft>
                <a:spcPts val="800"/>
              </a:spcAft>
              <a:buFont typeface="Wingdings" panose="05000000000000000000" pitchFamily="2" charset="2"/>
              <a:buChar char="v"/>
              <a:tabLst>
                <a:tab pos="457200" algn="l"/>
              </a:tabLst>
            </a:pPr>
            <a:r>
              <a:rPr lang="cs-CZ" sz="1600" b="1" kern="100" dirty="0">
                <a:latin typeface="Neue Haas Grotesk Text Pro"/>
                <a:ea typeface="Inter Medium" panose="02000503000000020004" pitchFamily="2" charset="0"/>
                <a:cs typeface="Times New Roman"/>
              </a:rPr>
              <a:t>§ 11 odst. 5 InfZ: </a:t>
            </a:r>
            <a:r>
              <a:rPr lang="cs-CZ" sz="1600" kern="100" dirty="0">
                <a:latin typeface="Neue Haas Grotesk Text Pro"/>
                <a:ea typeface="Inter Medium" panose="02000503000000020004" pitchFamily="2" charset="0"/>
                <a:cs typeface="Times New Roman"/>
              </a:rPr>
              <a:t>Nelze poskytnout informace, které jsou autorskými díly v držení škol, rozhlasových a televizních vysílatelů, vědeckých a kulturních institucí (např. divadel, orchestrů), pokud k tomu zákon nedává zvláštní oprávnění. </a:t>
            </a:r>
            <a:r>
              <a:rPr lang="cs-CZ" sz="1600" b="1" kern="100" dirty="0">
                <a:latin typeface="Neue Haas Grotesk Text Pro"/>
                <a:ea typeface="Inter Medium" panose="02000503000000020004" pitchFamily="2" charset="0"/>
                <a:cs typeface="Times New Roman"/>
              </a:rPr>
              <a:t>Výjimku tvoří</a:t>
            </a:r>
            <a:r>
              <a:rPr lang="cs-CZ" sz="1600" kern="100" dirty="0">
                <a:latin typeface="Neue Haas Grotesk Text Pro"/>
                <a:ea typeface="Inter Medium" panose="02000503000000020004" pitchFamily="2" charset="0"/>
                <a:cs typeface="Times New Roman"/>
              </a:rPr>
              <a:t> knihovny, muzea a galerie poskytující veřejné služby.</a:t>
            </a:r>
          </a:p>
          <a:p>
            <a:pPr marL="742950" lvl="1" indent="-285750" algn="just">
              <a:lnSpc>
                <a:spcPct val="150000"/>
              </a:lnSpc>
              <a:spcAft>
                <a:spcPts val="800"/>
              </a:spcAft>
              <a:buFont typeface="Wingdings" panose="05000000000000000000" pitchFamily="2" charset="2"/>
              <a:buChar char="v"/>
              <a:tabLst>
                <a:tab pos="457200" algn="l"/>
              </a:tabLst>
            </a:pPr>
            <a:r>
              <a:rPr lang="cs-CZ" sz="1600" b="1" kern="100" dirty="0">
                <a:latin typeface="Neue Haas Grotesk Text Pro"/>
                <a:ea typeface="Inter Medium" panose="02000503000000020004" pitchFamily="2" charset="0"/>
                <a:cs typeface="Times New Roman"/>
              </a:rPr>
              <a:t>§ 11 odst. 6 InfZ: </a:t>
            </a:r>
            <a:r>
              <a:rPr lang="cs-CZ" sz="1600" kern="100" dirty="0">
                <a:latin typeface="Neue Haas Grotesk Text Pro"/>
                <a:ea typeface="Inter Medium" panose="02000503000000020004" pitchFamily="2" charset="0"/>
                <a:cs typeface="Times New Roman"/>
              </a:rPr>
              <a:t>Informace o činnosti orgánů činných v trestním řízení a bezpečnostních sborů, které se týkají prevence, odhalování a stíhání trestné činnosti nebo zajištění bezpečnosti, se neposkytují, pokud by jejich zveřejnění mohlo ohrozit práva třetích osob nebo činnost těchto orgánů (např. metodiku vyšetřování vražd apod.)</a:t>
            </a:r>
          </a:p>
          <a:p>
            <a:pPr lvl="0" algn="just">
              <a:spcAft>
                <a:spcPts val="800"/>
              </a:spcAft>
              <a:tabLst>
                <a:tab pos="457200" algn="l"/>
              </a:tabLst>
            </a:pPr>
            <a:endParaRPr lang="cs-CZ" sz="1400" b="1" kern="100" dirty="0">
              <a:latin typeface="Neue Haas Grotesk Text Pro"/>
              <a:ea typeface="Inter Medium" panose="02000503000000020004" pitchFamily="2" charset="0"/>
              <a:cs typeface="Times New Roman"/>
            </a:endParaRPr>
          </a:p>
        </p:txBody>
      </p:sp>
    </p:spTree>
    <p:extLst>
      <p:ext uri="{BB962C8B-B14F-4D97-AF65-F5344CB8AC3E}">
        <p14:creationId xmlns:p14="http://schemas.microsoft.com/office/powerpoint/2010/main" val="1185331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3197D-BCC2-03F7-B662-75BCA511AE6C}"/>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E6F7B077-8CBA-5B8B-98E4-E76DF7E46B59}"/>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4FE74CAA-6BD1-04FE-7DF7-B8D7CB1F5031}"/>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D126AFEF-9C6F-1A8F-4EA8-C624E19CC117}"/>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8AB2824B-8580-630C-78FA-EF910E62BF30}"/>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7405ED65-3A65-20FF-33E1-89E9D84DD634}"/>
              </a:ext>
            </a:extLst>
          </p:cNvPr>
          <p:cNvSpPr txBox="1"/>
          <p:nvPr/>
        </p:nvSpPr>
        <p:spPr>
          <a:xfrm>
            <a:off x="2078743" y="97115"/>
            <a:ext cx="6817843" cy="400110"/>
          </a:xfrm>
          <a:prstGeom prst="rect">
            <a:avLst/>
          </a:prstGeom>
          <a:noFill/>
        </p:spPr>
        <p:txBody>
          <a:bodyPr wrap="square" rtlCol="0">
            <a:spAutoFit/>
          </a:bodyPr>
          <a:lstStyle/>
          <a:p>
            <a:pPr algn="ctr"/>
            <a:r>
              <a:rPr lang="cs-CZ" sz="2000" b="1" dirty="0">
                <a:solidFill>
                  <a:schemeClr val="bg1"/>
                </a:solidFill>
                <a:latin typeface="Neue Haas Grotesk Text Pro" panose="020B0504020202020204" pitchFamily="34" charset="-18"/>
                <a:cs typeface="Ema SemiBold" pitchFamily="2" charset="0"/>
              </a:rPr>
              <a:t> </a:t>
            </a:r>
            <a:r>
              <a:rPr lang="pt-BR" b="1" dirty="0">
                <a:solidFill>
                  <a:schemeClr val="bg1"/>
                </a:solidFill>
                <a:latin typeface="Neue Haas Grotesk Text Pro" panose="020B0504020202020204" pitchFamily="34" charset="-18"/>
                <a:cs typeface="Ema SemiBold" pitchFamily="2" charset="0"/>
              </a:rPr>
              <a:t>§ 11a </a:t>
            </a:r>
            <a:r>
              <a:rPr lang="cs-CZ" b="1" dirty="0">
                <a:solidFill>
                  <a:schemeClr val="bg1"/>
                </a:solidFill>
                <a:latin typeface="Neue Haas Grotesk Text Pro" panose="020B0504020202020204" pitchFamily="34" charset="-18"/>
                <a:cs typeface="Ema SemiBold" pitchFamily="2" charset="0"/>
              </a:rPr>
              <a:t> </a:t>
            </a:r>
            <a:r>
              <a:rPr lang="pt-BR" b="1" dirty="0">
                <a:solidFill>
                  <a:schemeClr val="bg1"/>
                </a:solidFill>
                <a:latin typeface="Neue Haas Grotesk Text Pro" panose="020B0504020202020204" pitchFamily="34" charset="-18"/>
                <a:cs typeface="Ema SemiBold" pitchFamily="2" charset="0"/>
              </a:rPr>
              <a:t>Zneužití práva</a:t>
            </a:r>
            <a:endParaRPr lang="cs-CZ" b="1" dirty="0">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1AC6B576-9AFE-62C7-858B-DE54BD5DE30D}"/>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5E252E0F-5FF0-03FA-39BE-E905F3AA26AF}"/>
              </a:ext>
            </a:extLst>
          </p:cNvPr>
          <p:cNvSpPr txBox="1"/>
          <p:nvPr/>
        </p:nvSpPr>
        <p:spPr>
          <a:xfrm>
            <a:off x="163456" y="584195"/>
            <a:ext cx="11801532" cy="4461799"/>
          </a:xfrm>
          <a:prstGeom prst="rect">
            <a:avLst/>
          </a:prstGeom>
          <a:noFill/>
        </p:spPr>
        <p:txBody>
          <a:bodyPr wrap="square" lIns="91440" tIns="45720" rIns="91440" bIns="45720" rtlCol="0" anchor="t">
            <a:spAutoFit/>
          </a:bodyPr>
          <a:lstStyle/>
          <a:p>
            <a:pPr lvl="0" algn="ctr">
              <a:lnSpc>
                <a:spcPct val="115000"/>
              </a:lnSpc>
              <a:spcAft>
                <a:spcPts val="800"/>
              </a:spcAft>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 11a</a:t>
            </a:r>
          </a:p>
          <a:p>
            <a:pPr lvl="0" algn="just">
              <a:lnSpc>
                <a:spcPct val="115000"/>
              </a:lnSpc>
              <a:spcAft>
                <a:spcPts val="800"/>
              </a:spcAft>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 11a InfZ zavádí možnost odmítnout žádost, pokud je zneužívána k účelům, které neodpovídají smyslu práva na informace, tedy k nátlaku nebo zneužití systému.</a:t>
            </a:r>
          </a:p>
          <a:p>
            <a:pPr lvl="0" algn="just">
              <a:lnSpc>
                <a:spcPct val="115000"/>
              </a:lnSpc>
              <a:spcAft>
                <a:spcPts val="800"/>
              </a:spcAft>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Povinný subjekt může žádost nebo její část odmítnout do 7 dnů od jejího přijetí, pokud lze dovodit, že cílem žadatele je:</a:t>
            </a:r>
          </a:p>
          <a:p>
            <a:pPr marL="800100" lvl="1" indent="-342900" algn="just">
              <a:lnSpc>
                <a:spcPct val="115000"/>
              </a:lnSpc>
              <a:spcAft>
                <a:spcPts val="800"/>
              </a:spcAft>
              <a:buFont typeface="Wingdings" panose="05000000000000000000" pitchFamily="2" charset="2"/>
              <a:buChar char="v"/>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způsobit nátlak na fyzickou osobu, které se informace týkají </a:t>
            </a:r>
            <a:r>
              <a:rPr lang="cs-CZ" sz="1600" dirty="0">
                <a:latin typeface="Neue Haas Grotesk Text Pro" panose="020B0504020202020204" pitchFamily="34" charset="0"/>
                <a:ea typeface="Inter Medium" panose="02000503000000020004" pitchFamily="2" charset="0"/>
                <a:cs typeface="Arial" panose="020B0604020202020204" pitchFamily="34" charset="0"/>
              </a:rPr>
              <a:t>(např. opakovaným požadavkem na její osobní údaje, zjevně za účelem obtěžování), </a:t>
            </a:r>
            <a:r>
              <a:rPr lang="cs-CZ" sz="1600" b="1" u="sng" dirty="0">
                <a:latin typeface="Neue Haas Grotesk Text Pro" panose="020B0504020202020204" pitchFamily="34" charset="0"/>
                <a:ea typeface="Inter Medium" panose="02000503000000020004" pitchFamily="2" charset="0"/>
                <a:cs typeface="Arial" panose="020B0604020202020204" pitchFamily="34" charset="0"/>
              </a:rPr>
              <a:t>s výjimkou informací dle § 8a odst. 2 InfZ </a:t>
            </a:r>
            <a:r>
              <a:rPr lang="cs-CZ" sz="1600" dirty="0">
                <a:latin typeface="Neue Haas Grotesk Text Pro" panose="020B0504020202020204" pitchFamily="34" charset="0"/>
                <a:ea typeface="Inter Medium" panose="02000503000000020004" pitchFamily="2" charset="0"/>
                <a:cs typeface="Arial" panose="020B0604020202020204" pitchFamily="34" charset="0"/>
              </a:rPr>
              <a:t>(např. údaje o veřejně činné osobě),</a:t>
            </a:r>
          </a:p>
          <a:p>
            <a:pPr lvl="0" algn="just">
              <a:lnSpc>
                <a:spcPct val="115000"/>
              </a:lnSpc>
              <a:spcAft>
                <a:spcPts val="800"/>
              </a:spcAft>
              <a:tabLst>
                <a:tab pos="457200" algn="l"/>
              </a:tabLst>
            </a:pPr>
            <a:endParaRPr lang="cs-CZ" sz="1600" b="1" dirty="0">
              <a:latin typeface="Neue Haas Grotesk Text Pro" panose="020B0504020202020204" pitchFamily="34" charset="0"/>
              <a:ea typeface="Inter Medium" panose="02000503000000020004" pitchFamily="2" charset="0"/>
              <a:cs typeface="Arial" panose="020B0604020202020204" pitchFamily="34" charset="0"/>
            </a:endParaRPr>
          </a:p>
          <a:p>
            <a:pPr marL="742950" lvl="1" indent="-285750" algn="just">
              <a:lnSpc>
                <a:spcPct val="115000"/>
              </a:lnSpc>
              <a:spcAft>
                <a:spcPts val="800"/>
              </a:spcAft>
              <a:buFont typeface="Wingdings" panose="05000000000000000000" pitchFamily="2" charset="2"/>
              <a:buChar char="v"/>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způsobit nepřiměřenou zátěž povinnému subjektu </a:t>
            </a:r>
            <a:r>
              <a:rPr lang="cs-CZ" sz="1600" dirty="0">
                <a:latin typeface="Neue Haas Grotesk Text Pro" panose="020B0504020202020204" pitchFamily="34" charset="0"/>
                <a:ea typeface="Inter Medium" panose="02000503000000020004" pitchFamily="2" charset="0"/>
                <a:cs typeface="Arial" panose="020B0604020202020204" pitchFamily="34" charset="0"/>
              </a:rPr>
              <a:t>– typicky např. opakovaným nebo hromadným podáváním nesouvisejících žádostí.</a:t>
            </a:r>
          </a:p>
          <a:p>
            <a:pPr lvl="0" algn="just">
              <a:lnSpc>
                <a:spcPct val="150000"/>
              </a:lnSpc>
              <a:spcAft>
                <a:spcPts val="800"/>
              </a:spcAft>
              <a:tabLst>
                <a:tab pos="457200" algn="l"/>
              </a:tabLst>
            </a:pPr>
            <a:r>
              <a:rPr lang="pt-BR" sz="1600" dirty="0">
                <a:latin typeface="Neue Haas Grotesk Text Pro" panose="020B0504020202020204" pitchFamily="34" charset="0"/>
                <a:ea typeface="Inter Medium" panose="02000503000000020004" pitchFamily="2" charset="0"/>
                <a:cs typeface="Arial" panose="020B0604020202020204" pitchFamily="34" charset="0"/>
              </a:rPr>
              <a:t>Klíčové rozsudky k § 11a InfZ: </a:t>
            </a:r>
            <a:r>
              <a:rPr lang="pt-BR" sz="1600" b="1" dirty="0">
                <a:latin typeface="Neue Haas Grotesk Text Pro" panose="020B0504020202020204" pitchFamily="34" charset="0"/>
                <a:ea typeface="Inter Medium" panose="02000503000000020004" pitchFamily="2" charset="0"/>
                <a:cs typeface="Arial" panose="020B0604020202020204" pitchFamily="34" charset="0"/>
              </a:rPr>
              <a:t>NSS 5 As 91/2023–48 </a:t>
            </a:r>
            <a:r>
              <a:rPr lang="pt-BR" sz="1600" dirty="0">
                <a:latin typeface="Neue Haas Grotesk Text Pro" panose="020B0504020202020204" pitchFamily="34" charset="0"/>
                <a:ea typeface="Inter Medium" panose="02000503000000020004" pitchFamily="2" charset="0"/>
                <a:cs typeface="Arial" panose="020B0604020202020204" pitchFamily="34" charset="0"/>
              </a:rPr>
              <a:t>a </a:t>
            </a:r>
            <a:r>
              <a:rPr lang="pt-BR" sz="1600" b="1" dirty="0">
                <a:latin typeface="Neue Haas Grotesk Text Pro" panose="020B0504020202020204" pitchFamily="34" charset="0"/>
                <a:ea typeface="Inter Medium" panose="02000503000000020004" pitchFamily="2" charset="0"/>
                <a:cs typeface="Arial" panose="020B0604020202020204" pitchFamily="34" charset="0"/>
              </a:rPr>
              <a:t>KS Brno 29 A 25/2023-92 </a:t>
            </a:r>
            <a:endParaRPr lang="cs-CZ" sz="1600" b="1" dirty="0">
              <a:latin typeface="Neue Haas Grotesk Text Pro" panose="020B0504020202020204" pitchFamily="34" charset="0"/>
              <a:ea typeface="Inter Medium" panose="02000503000000020004" pitchFamily="2" charset="0"/>
              <a:cs typeface="Arial" panose="020B0604020202020204" pitchFamily="34" charset="0"/>
            </a:endParaRPr>
          </a:p>
          <a:p>
            <a:pPr lvl="0" algn="just">
              <a:lnSpc>
                <a:spcPct val="150000"/>
              </a:lnSpc>
              <a:spcAft>
                <a:spcPts val="800"/>
              </a:spcAft>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Zásada: </a:t>
            </a:r>
            <a:r>
              <a:rPr lang="cs-CZ" sz="1600" b="1" dirty="0">
                <a:latin typeface="Neue Haas Grotesk Text Pro" panose="020B0504020202020204" pitchFamily="34" charset="0"/>
                <a:ea typeface="Inter Medium" panose="02000503000000020004" pitchFamily="2" charset="0"/>
                <a:cs typeface="Arial" panose="020B0604020202020204" pitchFamily="34" charset="0"/>
              </a:rPr>
              <a:t>V pochybnostech informaci poskytnout. Zneužití práva musí být prokázáno konkrétními skutky, nikoli domněnkou</a:t>
            </a:r>
            <a:r>
              <a:rPr lang="cs-CZ" sz="1600" dirty="0">
                <a:latin typeface="Neue Haas Grotesk Text Pro" panose="020B0504020202020204" pitchFamily="34" charset="0"/>
                <a:ea typeface="Inter Medium" panose="02000503000000020004" pitchFamily="2" charset="0"/>
                <a:cs typeface="Arial" panose="020B0604020202020204" pitchFamily="34" charset="0"/>
              </a:rPr>
              <a:t>.</a:t>
            </a:r>
          </a:p>
          <a:p>
            <a:pPr lvl="0" algn="just">
              <a:lnSpc>
                <a:spcPct val="115000"/>
              </a:lnSpc>
              <a:spcAft>
                <a:spcPts val="800"/>
              </a:spcAft>
              <a:tabLst>
                <a:tab pos="457200" algn="l"/>
              </a:tabLst>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194748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délník 2">
            <a:extLst>
              <a:ext uri="{FF2B5EF4-FFF2-40B4-BE49-F238E27FC236}">
                <a16:creationId xmlns:a16="http://schemas.microsoft.com/office/drawing/2014/main" id="{F6E50490-5029-3CF8-A85F-83BACE15C4E4}"/>
              </a:ext>
            </a:extLst>
          </p:cNvPr>
          <p:cNvSpPr/>
          <p:nvPr/>
        </p:nvSpPr>
        <p:spPr>
          <a:xfrm>
            <a:off x="0" y="510750"/>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A349D96B-52F5-C29D-2B98-1CAF04508D4F}"/>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1" name="TextovéPole 20">
            <a:extLst>
              <a:ext uri="{FF2B5EF4-FFF2-40B4-BE49-F238E27FC236}">
                <a16:creationId xmlns:a16="http://schemas.microsoft.com/office/drawing/2014/main" id="{F571CC8B-0189-7889-F1D6-5ED1E13EA17D}"/>
              </a:ext>
            </a:extLst>
          </p:cNvPr>
          <p:cNvSpPr txBox="1"/>
          <p:nvPr/>
        </p:nvSpPr>
        <p:spPr>
          <a:xfrm>
            <a:off x="227012" y="139486"/>
            <a:ext cx="1097438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Právní předpisy</a:t>
            </a:r>
          </a:p>
        </p:txBody>
      </p:sp>
      <p:sp>
        <p:nvSpPr>
          <p:cNvPr id="5" name="TextovéPole 4">
            <a:extLst>
              <a:ext uri="{FF2B5EF4-FFF2-40B4-BE49-F238E27FC236}">
                <a16:creationId xmlns:a16="http://schemas.microsoft.com/office/drawing/2014/main" id="{500CE5A6-9E69-5EF4-C73C-4A2A9EC57DA0}"/>
              </a:ext>
            </a:extLst>
          </p:cNvPr>
          <p:cNvSpPr txBox="1"/>
          <p:nvPr/>
        </p:nvSpPr>
        <p:spPr>
          <a:xfrm>
            <a:off x="-2506" y="588523"/>
            <a:ext cx="11535004" cy="7328160"/>
          </a:xfrm>
          <a:prstGeom prst="rect">
            <a:avLst/>
          </a:prstGeom>
          <a:noFill/>
        </p:spPr>
        <p:txBody>
          <a:bodyPr wrap="square" lIns="91440" tIns="45720" rIns="91440" bIns="45720" rtlCol="0" anchor="t">
            <a:spAutoFit/>
          </a:bodyPr>
          <a:lstStyle/>
          <a:p>
            <a:pPr>
              <a:lnSpc>
                <a:spcPct val="115000"/>
              </a:lnSpc>
              <a:spcAft>
                <a:spcPts val="800"/>
              </a:spcAft>
            </a:pPr>
            <a:r>
              <a:rPr lang="cs-CZ" b="1" kern="100">
                <a:latin typeface="Neue Haas Grotesk Text Pro"/>
                <a:ea typeface="Aptos" panose="020B0004020202020204" pitchFamily="34" charset="0"/>
                <a:cs typeface="Times New Roman"/>
              </a:rPr>
              <a:t>Zákonná a podzákonná úprava</a:t>
            </a:r>
            <a:endParaRPr lang="cs-CZ" b="1" kern="100">
              <a:effectLst/>
              <a:latin typeface="Neue Haas Grotesk Text Pro"/>
              <a:ea typeface="Aptos" panose="020B0004020202020204" pitchFamily="34" charset="0"/>
              <a:cs typeface="Times New Roman" panose="02020603050405020304" pitchFamily="18" charset="0"/>
            </a:endParaRPr>
          </a:p>
          <a:p>
            <a:pPr>
              <a:lnSpc>
                <a:spcPct val="114999"/>
              </a:lnSpc>
              <a:spcAft>
                <a:spcPts val="800"/>
              </a:spcAft>
            </a:pPr>
            <a:endParaRPr lang="cs-CZ" b="1" kern="100">
              <a:latin typeface="Neue Haas Grotesk Text Pro"/>
              <a:ea typeface="Aptos" panose="020B0004020202020204" pitchFamily="34" charset="0"/>
              <a:cs typeface="Times New Roman"/>
            </a:endParaRPr>
          </a:p>
          <a:p>
            <a:pPr marL="342900" indent="-342900" algn="just">
              <a:lnSpc>
                <a:spcPct val="115000"/>
              </a:lnSpc>
              <a:spcAft>
                <a:spcPts val="800"/>
              </a:spcAft>
              <a:buFont typeface="Arial" panose="020B0604020202020204" pitchFamily="34" charset="0"/>
              <a:buChar char="•"/>
            </a:pPr>
            <a:r>
              <a:rPr lang="cs-CZ" sz="1600" kern="100">
                <a:latin typeface="Neue Haas Grotesk Text Pro"/>
                <a:ea typeface="Aptos" panose="020B0004020202020204" pitchFamily="34" charset="0"/>
                <a:cs typeface="Times New Roman"/>
              </a:rPr>
              <a:t>Zákon č. 106/1999 Sb., o svobodném přístupu k informacím, ve znění pozdějších předpisů</a:t>
            </a:r>
            <a:endParaRPr lang="cs-CZ" sz="1600" kern="100">
              <a:latin typeface="Neue Haas Grotesk Text Pro" panose="020B0504020202020204" pitchFamily="34" charset="-18"/>
              <a:ea typeface="Aptos" panose="020B0004020202020204" pitchFamily="34" charset="0"/>
              <a:cs typeface="Times New Roman" panose="02020603050405020304" pitchFamily="18" charset="0"/>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Aptos" panose="020B0004020202020204" pitchFamily="34" charset="0"/>
                <a:cs typeface="Times New Roman"/>
              </a:rPr>
              <a:t>Listina základních práv a svobod (čl. 17 odst. 5)</a:t>
            </a:r>
            <a:endPar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endParaRPr>
          </a:p>
          <a:p>
            <a:pPr algn="just">
              <a:lnSpc>
                <a:spcPct val="114999"/>
              </a:lnSpc>
              <a:spcAft>
                <a:spcPts val="800"/>
              </a:spcAft>
              <a:tabLst>
                <a:tab pos="457200" algn="l"/>
              </a:tabLst>
            </a:pPr>
            <a:r>
              <a:rPr lang="cs-CZ" sz="1600" kern="100">
                <a:latin typeface="Neue Haas Grotesk Text Pro"/>
                <a:ea typeface="Aptos" panose="020B0004020202020204" pitchFamily="34" charset="0"/>
                <a:cs typeface="Times New Roman"/>
              </a:rPr>
              <a:t>	Státní orgány a orgány územní samosprávy jsou povinny přiměřeným způsobem poskytovat informace o své 	činnosti. Podmínky a provedení stanoví zákon. </a:t>
            </a:r>
          </a:p>
          <a:p>
            <a:pPr marL="285750" indent="-285750" algn="just">
              <a:lnSpc>
                <a:spcPct val="114999"/>
              </a:lnSpc>
              <a:spcAft>
                <a:spcPts val="800"/>
              </a:spcAft>
              <a:buFont typeface="Arial"/>
              <a:buChar char="•"/>
              <a:tabLst>
                <a:tab pos="457200" algn="l"/>
              </a:tabLst>
            </a:pPr>
            <a:r>
              <a:rPr lang="cs-CZ" sz="1600" kern="100">
                <a:latin typeface="Neue Haas Grotesk Text Pro"/>
                <a:ea typeface="Inter Medium" panose="02000503000000020004" pitchFamily="2" charset="0"/>
                <a:cs typeface="Times New Roman"/>
              </a:rPr>
              <a:t> Zákon č. 123/1998 Sb., o právu na informace o životním prostředím</a:t>
            </a:r>
            <a:endParaRPr lang="cs-CZ"/>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 Zvláštní zákony</a:t>
            </a: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Nařízení vlády  č. 173/2006 Sb., o zásadách stanovení úhrad a licenčních odměn za poskytování informací podle zákona o svobodném přístupu k informacím</a:t>
            </a:r>
            <a:endParaRPr lang="cs-CZ" sz="1600" kern="100">
              <a:latin typeface="Neue Haas Grotesk Text Pro" panose="020B0504020202020204" pitchFamily="34" charset="-18"/>
              <a:ea typeface="Inter Medium" panose="02000503000000020004" pitchFamily="2" charset="0"/>
              <a:cs typeface="Times New Roman" panose="02020603050405020304" pitchFamily="18" charset="0"/>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Vyhláška č. 515/2020 Sb., o struktuře informací zveřejňovaných o povinném subjektu a o osnově popisu úkonů vykonávaných v rámci agendy</a:t>
            </a:r>
            <a:endParaRPr lang="cs-CZ" sz="1600" kern="100">
              <a:latin typeface="Neue Haas Grotesk Text Pro" panose="020B0504020202020204" pitchFamily="34" charset="-18"/>
              <a:ea typeface="Inter Medium" panose="02000503000000020004" pitchFamily="2" charset="0"/>
              <a:cs typeface="Times New Roman" panose="02020603050405020304" pitchFamily="18" charset="0"/>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Nařízení vlády č. 364/1999 Sb., kterým se upravuje součinnost orgánů státní správy s obcemi při zajišťování povinností obcí podle zákona č. 106/1999 Sb., o svobodném přístupu k informacím</a:t>
            </a:r>
            <a:endParaRPr lang="cs-CZ" sz="1600" kern="100">
              <a:latin typeface="Neue Haas Grotesk Text Pro" panose="020B0504020202020204" pitchFamily="34" charset="-18"/>
              <a:ea typeface="Inter Medium" panose="02000503000000020004" pitchFamily="2" charset="0"/>
              <a:cs typeface="Times New Roman" panose="02020603050405020304" pitchFamily="18" charset="0"/>
            </a:endParaRPr>
          </a:p>
          <a:p>
            <a:pPr marL="342900" indent="-342900" algn="just">
              <a:lnSpc>
                <a:spcPct val="114999"/>
              </a:lnSpc>
              <a:spcAft>
                <a:spcPts val="800"/>
              </a:spcAft>
              <a:buFont typeface="Arial" panose="020B0604020202020204" pitchFamily="34" charset="0"/>
              <a:buChar char="•"/>
            </a:pPr>
            <a:endParaRPr lang="cs-CZ" sz="1600" kern="100">
              <a:latin typeface="Neue Haas Grotesk Text Pro" panose="020B0504020202020204" pitchFamily="34" charset="-18"/>
              <a:ea typeface="Inter Medium" panose="02000503000000020004" pitchFamily="2" charset="0"/>
              <a:cs typeface="Times New Roman" panose="02020603050405020304" pitchFamily="18" charset="0"/>
            </a:endParaRPr>
          </a:p>
          <a:p>
            <a:pPr marL="342900" indent="-342900">
              <a:lnSpc>
                <a:spcPct val="114999"/>
              </a:lnSpc>
              <a:spcAft>
                <a:spcPts val="800"/>
              </a:spcAft>
              <a:buFont typeface="Arial" panose="020B0604020202020204" pitchFamily="34" charset="0"/>
              <a:buChar char="•"/>
            </a:pPr>
            <a:endParaRPr lang="cs-CZ" sz="1600" kern="100">
              <a:latin typeface="Neue Haas Grotesk Text Pro" panose="020B0504020202020204" pitchFamily="34" charset="-18"/>
              <a:ea typeface="Inter Medium" panose="02000503000000020004" pitchFamily="2" charset="0"/>
              <a:cs typeface="Times New Roman" panose="02020603050405020304" pitchFamily="18" charset="0"/>
            </a:endParaRPr>
          </a:p>
          <a:p>
            <a:pPr marL="342900" indent="-342900">
              <a:lnSpc>
                <a:spcPct val="114999"/>
              </a:lnSpc>
              <a:spcAft>
                <a:spcPts val="800"/>
              </a:spcAft>
              <a:buFont typeface="Arial" panose="020B0604020202020204" pitchFamily="34" charset="0"/>
              <a:buChar char="•"/>
            </a:pPr>
            <a:endParaRPr lang="cs-CZ" sz="1600" kern="100">
              <a:latin typeface="Neue Haas Grotesk Text Pro" panose="020B0504020202020204" pitchFamily="34" charset="-18"/>
              <a:ea typeface="Inter Medium" panose="02000503000000020004" pitchFamily="2" charset="0"/>
              <a:cs typeface="Times New Roman" panose="02020603050405020304" pitchFamily="18" charset="0"/>
            </a:endParaRPr>
          </a:p>
          <a:p>
            <a:pPr marL="342900" indent="-342900">
              <a:lnSpc>
                <a:spcPct val="114999"/>
              </a:lnSpc>
              <a:spcAft>
                <a:spcPts val="800"/>
              </a:spcAft>
              <a:buFont typeface="Arial" panose="020B0604020202020204" pitchFamily="34" charset="0"/>
              <a:buChar char="•"/>
            </a:pPr>
            <a:endParaRPr lang="cs-CZ" sz="1600" kern="100">
              <a:latin typeface="Neue Haas Grotesk Text Pro" panose="020B0504020202020204" pitchFamily="34" charset="-18"/>
              <a:ea typeface="Inter Medium" panose="02000503000000020004" pitchFamily="2" charset="0"/>
              <a:cs typeface="Times New Roman" panose="02020603050405020304" pitchFamily="18" charset="0"/>
            </a:endParaRPr>
          </a:p>
          <a:p>
            <a:pPr marL="342900" indent="-342900">
              <a:lnSpc>
                <a:spcPct val="115000"/>
              </a:lnSpc>
              <a:spcAft>
                <a:spcPts val="800"/>
              </a:spcAft>
              <a:buFont typeface="Arial" panose="020B0604020202020204" pitchFamily="34" charset="0"/>
              <a:buChar char="•"/>
            </a:pPr>
            <a:endParaRPr lang="cs-CZ" sz="1600" kern="100">
              <a:latin typeface="Neue Haas Grotesk Text Pro" panose="020B0504020202020204" pitchFamily="34" charset="-18"/>
              <a:ea typeface="Inter Medium" panose="02000503000000020004" pitchFamily="2" charset="0"/>
              <a:cs typeface="Times New Roman" panose="02020603050405020304" pitchFamily="18" charset="0"/>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
        <p:nvSpPr>
          <p:cNvPr id="7" name="TextBox 6">
            <a:extLst>
              <a:ext uri="{FF2B5EF4-FFF2-40B4-BE49-F238E27FC236}">
                <a16:creationId xmlns:a16="http://schemas.microsoft.com/office/drawing/2014/main" id="{0C17CD53-8FDB-828D-8F91-9C251C80461B}"/>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AB8F0A8E-607D-B869-3995-E6FED2E51B52}"/>
              </a:ext>
            </a:extLst>
          </p:cNvPr>
          <p:cNvSpPr txBox="1"/>
          <p:nvPr/>
        </p:nvSpPr>
        <p:spPr>
          <a:xfrm>
            <a:off x="12450965" y="2502568"/>
            <a:ext cx="184731" cy="369332"/>
          </a:xfrm>
          <a:prstGeom prst="rect">
            <a:avLst/>
          </a:prstGeom>
          <a:noFill/>
        </p:spPr>
        <p:txBody>
          <a:bodyPr wrap="none" rtlCol="0">
            <a:spAutoFit/>
          </a:bodyPr>
          <a:lstStyle/>
          <a:p>
            <a:endParaRPr lang="en-CZ"/>
          </a:p>
        </p:txBody>
      </p:sp>
      <p:pic>
        <p:nvPicPr>
          <p:cNvPr id="3" name="Obrázek 2">
            <a:extLst>
              <a:ext uri="{FF2B5EF4-FFF2-40B4-BE49-F238E27FC236}">
                <a16:creationId xmlns:a16="http://schemas.microsoft.com/office/drawing/2014/main" id="{80A61B13-10F7-0550-86D4-5B5655310F6B}"/>
              </a:ext>
            </a:extLst>
          </p:cNvPr>
          <p:cNvPicPr>
            <a:picLocks noChangeAspect="1"/>
          </p:cNvPicPr>
          <p:nvPr/>
        </p:nvPicPr>
        <p:blipFill>
          <a:blip r:embed="rId3"/>
          <a:stretch>
            <a:fillRect/>
          </a:stretch>
        </p:blipFill>
        <p:spPr>
          <a:xfrm>
            <a:off x="11324403" y="155815"/>
            <a:ext cx="640585" cy="339757"/>
          </a:xfrm>
          <a:prstGeom prst="rect">
            <a:avLst/>
          </a:prstGeom>
        </p:spPr>
      </p:pic>
    </p:spTree>
    <p:extLst>
      <p:ext uri="{BB962C8B-B14F-4D97-AF65-F5344CB8AC3E}">
        <p14:creationId xmlns:p14="http://schemas.microsoft.com/office/powerpoint/2010/main" val="40229657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45870-A56C-9934-60F3-6CD736DFAE81}"/>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6D36F2D7-C8FD-30EF-965D-C8A418993EE3}"/>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D374F01B-3792-30CD-37A7-50FC76D42CC1}"/>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25492A85-0384-C7B3-1D65-ECD60DBBF3A3}"/>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8DC51281-E06F-4CDF-39A4-AE73CFFD2FDA}"/>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117018C3-C72A-179F-C50B-42D04B972A98}"/>
              </a:ext>
            </a:extLst>
          </p:cNvPr>
          <p:cNvSpPr txBox="1"/>
          <p:nvPr/>
        </p:nvSpPr>
        <p:spPr>
          <a:xfrm>
            <a:off x="2078743" y="97115"/>
            <a:ext cx="6817843" cy="646331"/>
          </a:xfrm>
          <a:prstGeom prst="rect">
            <a:avLst/>
          </a:prstGeom>
          <a:noFill/>
        </p:spPr>
        <p:txBody>
          <a:bodyPr wrap="square" rtlCol="0">
            <a:spAutoFit/>
          </a:bodyPr>
          <a:lstStyle/>
          <a:p>
            <a:pPr algn="ctr"/>
            <a:r>
              <a:rPr lang="cs-CZ" b="1" dirty="0">
                <a:solidFill>
                  <a:schemeClr val="bg1"/>
                </a:solidFill>
                <a:latin typeface="Neue Haas Grotesk Text Pro" panose="020B0504020202020204" pitchFamily="34" charset="-18"/>
                <a:cs typeface="Ema SemiBold" pitchFamily="2" charset="0"/>
              </a:rPr>
              <a:t> </a:t>
            </a:r>
            <a:r>
              <a:rPr lang="pt-BR" b="1" dirty="0">
                <a:solidFill>
                  <a:schemeClr val="bg1"/>
                </a:solidFill>
                <a:latin typeface="Neue Haas Grotesk Text Pro" panose="020B0504020202020204" pitchFamily="34" charset="-18"/>
                <a:cs typeface="Ema SemiBold" pitchFamily="2" charset="0"/>
              </a:rPr>
              <a:t>§ 11</a:t>
            </a:r>
            <a:r>
              <a:rPr lang="cs-CZ" b="1" dirty="0">
                <a:solidFill>
                  <a:schemeClr val="bg1"/>
                </a:solidFill>
                <a:latin typeface="Neue Haas Grotesk Text Pro" panose="020B0504020202020204" pitchFamily="34" charset="-18"/>
                <a:cs typeface="Ema SemiBold" pitchFamily="2" charset="0"/>
              </a:rPr>
              <a:t>b </a:t>
            </a:r>
            <a:r>
              <a:rPr lang="pt-BR" b="1" dirty="0">
                <a:solidFill>
                  <a:schemeClr val="bg1"/>
                </a:solidFill>
                <a:latin typeface="Neue Haas Grotesk Text Pro" panose="020B0504020202020204" pitchFamily="34" charset="-18"/>
                <a:cs typeface="Ema SemiBold" pitchFamily="2" charset="0"/>
              </a:rPr>
              <a:t>Neexistující informace</a:t>
            </a:r>
          </a:p>
          <a:p>
            <a:pPr algn="ctr"/>
            <a:endParaRPr lang="cs-CZ" b="1" dirty="0">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AD4438E5-8F21-6E14-5811-21552037E792}"/>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283646CF-E7C2-CFA0-E7FB-8920601941F4}"/>
              </a:ext>
            </a:extLst>
          </p:cNvPr>
          <p:cNvSpPr txBox="1"/>
          <p:nvPr/>
        </p:nvSpPr>
        <p:spPr>
          <a:xfrm>
            <a:off x="72968" y="558764"/>
            <a:ext cx="11801532" cy="5758243"/>
          </a:xfrm>
          <a:prstGeom prst="rect">
            <a:avLst/>
          </a:prstGeom>
          <a:noFill/>
        </p:spPr>
        <p:txBody>
          <a:bodyPr wrap="square" lIns="91440" tIns="45720" rIns="91440" bIns="45720" rtlCol="0" anchor="t">
            <a:spAutoFit/>
          </a:bodyPr>
          <a:lstStyle/>
          <a:p>
            <a:pPr lvl="0" algn="ctr">
              <a:lnSpc>
                <a:spcPct val="115000"/>
              </a:lnSpc>
              <a:spcAft>
                <a:spcPts val="800"/>
              </a:spcAft>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 11b</a:t>
            </a:r>
          </a:p>
          <a:p>
            <a:pPr lvl="0" algn="just">
              <a:spcAft>
                <a:spcPts val="800"/>
              </a:spcAft>
              <a:tabLst>
                <a:tab pos="457200" algn="l"/>
              </a:tabLst>
            </a:pPr>
            <a:r>
              <a:rPr lang="cs-CZ" sz="1600" i="1" dirty="0">
                <a:latin typeface="Neue Haas Grotesk Text Pro" panose="020B0504020202020204" pitchFamily="34" charset="0"/>
                <a:ea typeface="Inter Medium" panose="02000503000000020004" pitchFamily="2" charset="0"/>
                <a:cs typeface="Arial" panose="020B0604020202020204" pitchFamily="34" charset="0"/>
              </a:rPr>
              <a:t>Povinný subjekt může odmítnout žádost o poskytnutí informace, jestliže požadovanou informaci nemá a jestliže mu povinnost ji mít nevyplývá ze zákona; to neplatí, pokud povinný subjekt může požadovanou informaci získat na základě jednoduchých úkonů z jiných informací, které povinný subjekt má, případně poskytnout postupem podle § 4a odst. 1 věty třetí.</a:t>
            </a:r>
          </a:p>
          <a:p>
            <a:pPr lvl="0" algn="just">
              <a:lnSpc>
                <a:spcPct val="115000"/>
              </a:lnSpc>
              <a:spcAft>
                <a:spcPts val="800"/>
              </a:spcAft>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 11b stanoví, že povinný subjekt může žádost odmítnout, pokud:</a:t>
            </a:r>
          </a:p>
          <a:p>
            <a:pPr marL="742950" lvl="1" indent="-285750" algn="just">
              <a:lnSpc>
                <a:spcPct val="115000"/>
              </a:lnSpc>
              <a:spcAft>
                <a:spcPts val="800"/>
              </a:spcAft>
              <a:buFont typeface="Wingdings" panose="05000000000000000000" pitchFamily="2" charset="2"/>
              <a:buChar char="v"/>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požadovanou informaci nemá</a:t>
            </a:r>
            <a:r>
              <a:rPr lang="cs-CZ" sz="1600" dirty="0">
                <a:latin typeface="Neue Haas Grotesk Text Pro" panose="020B0504020202020204" pitchFamily="34" charset="0"/>
                <a:ea typeface="Inter Medium" panose="02000503000000020004" pitchFamily="2" charset="0"/>
                <a:cs typeface="Arial" panose="020B0604020202020204" pitchFamily="34" charset="0"/>
              </a:rPr>
              <a:t>,</a:t>
            </a:r>
          </a:p>
          <a:p>
            <a:pPr marL="742950" lvl="1" indent="-285750" algn="just">
              <a:lnSpc>
                <a:spcPct val="115000"/>
              </a:lnSpc>
              <a:spcAft>
                <a:spcPts val="800"/>
              </a:spcAft>
              <a:buFont typeface="Wingdings" panose="05000000000000000000" pitchFamily="2" charset="2"/>
              <a:buChar char="v"/>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a zároveň mu povinnost takovou informaci mít nevyplývá ze zákona</a:t>
            </a:r>
            <a:r>
              <a:rPr lang="cs-CZ" sz="1600" dirty="0">
                <a:latin typeface="Neue Haas Grotesk Text Pro" panose="020B0504020202020204" pitchFamily="34" charset="0"/>
                <a:ea typeface="Inter Medium" panose="02000503000000020004" pitchFamily="2" charset="0"/>
                <a:cs typeface="Arial" panose="020B0604020202020204" pitchFamily="34" charset="0"/>
              </a:rPr>
              <a:t>.</a:t>
            </a:r>
          </a:p>
          <a:p>
            <a:pPr lvl="0" algn="just">
              <a:lnSpc>
                <a:spcPct val="115000"/>
              </a:lnSpc>
              <a:spcAft>
                <a:spcPts val="800"/>
              </a:spcAft>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Odmítnutí ale není možné, pokud:</a:t>
            </a:r>
          </a:p>
          <a:p>
            <a:pPr lvl="0" algn="just">
              <a:spcAft>
                <a:spcPts val="800"/>
              </a:spcAft>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požadovanou informaci lze získat jednoduchým úkonem (např. součtem či vyfiltrováním údajů, které již má, dotazem            na stavebníka, když požaduje informace ze stavebního deníku apod.), nebo ji lze poskytnout ve formě sdělení,                      že požadovaný údaj nevede, podle § 4a odst. 1 věty třetí InfZ.</a:t>
            </a:r>
          </a:p>
          <a:p>
            <a:pPr lvl="0" algn="just">
              <a:lnSpc>
                <a:spcPct val="115000"/>
              </a:lnSpc>
              <a:spcAft>
                <a:spcPts val="800"/>
              </a:spcAft>
              <a:tabLst>
                <a:tab pos="457200" algn="l"/>
              </a:tabLst>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a:p>
            <a:pPr lvl="0" algn="just">
              <a:lnSpc>
                <a:spcPct val="115000"/>
              </a:lnSpc>
              <a:spcAft>
                <a:spcPts val="800"/>
              </a:spcAft>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Příklad:</a:t>
            </a:r>
            <a:r>
              <a:rPr lang="cs-CZ" sz="1600" dirty="0">
                <a:latin typeface="Neue Haas Grotesk Text Pro" panose="020B0504020202020204" pitchFamily="34" charset="0"/>
                <a:ea typeface="Inter Medium" panose="02000503000000020004" pitchFamily="2" charset="0"/>
                <a:cs typeface="Arial" panose="020B0604020202020204" pitchFamily="34" charset="0"/>
              </a:rPr>
              <a:t> </a:t>
            </a:r>
            <a:r>
              <a:rPr lang="cs-CZ" sz="1600" i="1" dirty="0">
                <a:latin typeface="Neue Haas Grotesk Text Pro" panose="020B0504020202020204" pitchFamily="34" charset="0"/>
                <a:ea typeface="Inter Medium" panose="02000503000000020004" pitchFamily="2" charset="0"/>
                <a:cs typeface="Arial" panose="020B0604020202020204" pitchFamily="34" charset="0"/>
              </a:rPr>
              <a:t>Žadatel chce vědět, kolik lidí denně navštíví obecní úřad</a:t>
            </a:r>
            <a:r>
              <a:rPr lang="cs-CZ" sz="1600" dirty="0">
                <a:latin typeface="Neue Haas Grotesk Text Pro" panose="020B0504020202020204" pitchFamily="34" charset="0"/>
                <a:ea typeface="Inter Medium" panose="02000503000000020004" pitchFamily="2" charset="0"/>
                <a:cs typeface="Arial" panose="020B0604020202020204" pitchFamily="34" charset="0"/>
              </a:rPr>
              <a:t>. </a:t>
            </a:r>
          </a:p>
          <a:p>
            <a:pPr marL="342900" lvl="0" indent="-342900" algn="just">
              <a:lnSpc>
                <a:spcPct val="115000"/>
              </a:lnSpc>
              <a:spcAft>
                <a:spcPts val="800"/>
              </a:spcAft>
              <a:buAutoNum type="arabicPeriod"/>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Obecní úřad žádnou evidenci návštěvnosti nevede a </a:t>
            </a:r>
          </a:p>
          <a:p>
            <a:pPr marL="342900" lvl="0" indent="-342900" algn="just">
              <a:lnSpc>
                <a:spcPct val="115000"/>
              </a:lnSpc>
              <a:spcAft>
                <a:spcPts val="800"/>
              </a:spcAft>
              <a:buAutoNum type="arabicPeriod"/>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nemá zákonnou povinnost ji vést. </a:t>
            </a:r>
          </a:p>
          <a:p>
            <a:pPr marL="342900" lvl="0" indent="-342900" algn="just">
              <a:lnSpc>
                <a:spcPct val="115000"/>
              </a:lnSpc>
              <a:spcAft>
                <a:spcPts val="800"/>
              </a:spcAft>
              <a:buAutoNum type="arabicPeriod"/>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povinný subjekt může žádost odmítnout postupem podle § 15 odst. 1 InfZ s odkazem na § 11b InfZ. </a:t>
            </a:r>
          </a:p>
        </p:txBody>
      </p:sp>
    </p:spTree>
    <p:extLst>
      <p:ext uri="{BB962C8B-B14F-4D97-AF65-F5344CB8AC3E}">
        <p14:creationId xmlns:p14="http://schemas.microsoft.com/office/powerpoint/2010/main" val="9441084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3A844-98D5-6817-4781-4A103AAFE7B3}"/>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48A369D0-2D4A-5B98-AFCA-D75F3025B1E6}"/>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8626CA19-3BB2-B6DA-9B66-903E2E6F6E2A}"/>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EF91F63F-C5D2-CE20-5C89-096EDD95401D}"/>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EEB05EFC-7A0A-C081-CA82-353C212ECA0A}"/>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41E0AD7B-9D68-EEC6-532B-8C8E8A19FAEE}"/>
              </a:ext>
            </a:extLst>
          </p:cNvPr>
          <p:cNvSpPr txBox="1"/>
          <p:nvPr/>
        </p:nvSpPr>
        <p:spPr>
          <a:xfrm>
            <a:off x="2078743" y="97115"/>
            <a:ext cx="6817843" cy="646331"/>
          </a:xfrm>
          <a:prstGeom prst="rect">
            <a:avLst/>
          </a:prstGeom>
          <a:noFill/>
        </p:spPr>
        <p:txBody>
          <a:bodyPr wrap="square" rtlCol="0">
            <a:spAutoFit/>
          </a:bodyPr>
          <a:lstStyle/>
          <a:p>
            <a:pPr algn="ctr"/>
            <a:r>
              <a:rPr lang="cs-CZ" b="1" dirty="0">
                <a:solidFill>
                  <a:schemeClr val="bg1"/>
                </a:solidFill>
                <a:latin typeface="Neue Haas Grotesk Text Pro" panose="020B0504020202020204" pitchFamily="34" charset="-18"/>
                <a:cs typeface="Ema SemiBold" pitchFamily="2" charset="0"/>
              </a:rPr>
              <a:t> </a:t>
            </a:r>
            <a:r>
              <a:rPr lang="pt-BR" b="1" dirty="0">
                <a:solidFill>
                  <a:schemeClr val="bg1"/>
                </a:solidFill>
                <a:latin typeface="Neue Haas Grotesk Text Pro" panose="020B0504020202020204" pitchFamily="34" charset="-18"/>
                <a:cs typeface="Ema SemiBold" pitchFamily="2" charset="0"/>
              </a:rPr>
              <a:t>§ 12 </a:t>
            </a:r>
            <a:r>
              <a:rPr lang="cs-CZ" b="1" dirty="0">
                <a:solidFill>
                  <a:schemeClr val="bg1"/>
                </a:solidFill>
                <a:latin typeface="Neue Haas Grotesk Text Pro" panose="020B0504020202020204" pitchFamily="34" charset="-18"/>
                <a:cs typeface="Ema SemiBold" pitchFamily="2" charset="0"/>
              </a:rPr>
              <a:t> </a:t>
            </a:r>
            <a:r>
              <a:rPr lang="pt-BR" b="1" dirty="0">
                <a:solidFill>
                  <a:schemeClr val="bg1"/>
                </a:solidFill>
                <a:latin typeface="Neue Haas Grotesk Text Pro" panose="020B0504020202020204" pitchFamily="34" charset="-18"/>
                <a:cs typeface="Ema SemiBold" pitchFamily="2" charset="0"/>
              </a:rPr>
              <a:t>Podmínky omezení</a:t>
            </a:r>
          </a:p>
          <a:p>
            <a:pPr algn="ctr"/>
            <a:endParaRPr lang="cs-CZ" b="1" dirty="0">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CC389819-7068-90C4-1ECA-0E061D6751A6}"/>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F28043B0-EAE3-2833-2E9C-5CA3E6591FE2}"/>
              </a:ext>
            </a:extLst>
          </p:cNvPr>
          <p:cNvSpPr txBox="1"/>
          <p:nvPr/>
        </p:nvSpPr>
        <p:spPr>
          <a:xfrm>
            <a:off x="72968" y="558764"/>
            <a:ext cx="11801532" cy="6062237"/>
          </a:xfrm>
          <a:prstGeom prst="rect">
            <a:avLst/>
          </a:prstGeom>
          <a:noFill/>
        </p:spPr>
        <p:txBody>
          <a:bodyPr wrap="square" lIns="91440" tIns="45720" rIns="91440" bIns="45720" rtlCol="0" anchor="t">
            <a:spAutoFit/>
          </a:bodyPr>
          <a:lstStyle/>
          <a:p>
            <a:pPr lvl="0" algn="just">
              <a:lnSpc>
                <a:spcPct val="115000"/>
              </a:lnSpc>
              <a:spcAft>
                <a:spcPts val="800"/>
              </a:spcAft>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Základní rámec pro praktické uplatnění omezení práva na informace a klade na povinné subjekty důraz na </a:t>
            </a:r>
            <a:r>
              <a:rPr lang="cs-CZ" sz="1600" b="1" dirty="0">
                <a:latin typeface="Neue Haas Grotesk Text Pro" panose="020B0504020202020204" pitchFamily="34" charset="0"/>
                <a:ea typeface="Inter Medium" panose="02000503000000020004" pitchFamily="2" charset="0"/>
                <a:cs typeface="Arial" panose="020B0604020202020204" pitchFamily="34" charset="0"/>
              </a:rPr>
              <a:t>restriktivní  (zúžený) výklad, test proporcionality a časové omezení důvodů pro neposkytnutí</a:t>
            </a:r>
            <a:r>
              <a:rPr lang="cs-CZ" sz="1600" dirty="0">
                <a:latin typeface="Neue Haas Grotesk Text Pro" panose="020B0504020202020204" pitchFamily="34" charset="0"/>
                <a:ea typeface="Inter Medium" panose="02000503000000020004" pitchFamily="2" charset="0"/>
                <a:cs typeface="Arial" panose="020B0604020202020204" pitchFamily="34" charset="0"/>
              </a:rPr>
              <a:t>.</a:t>
            </a:r>
          </a:p>
          <a:p>
            <a:pPr lvl="0" algn="just">
              <a:lnSpc>
                <a:spcPct val="115000"/>
              </a:lnSpc>
              <a:spcAft>
                <a:spcPts val="800"/>
              </a:spcAft>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1. Omezení jen v rozsahu nezbytném</a:t>
            </a:r>
          </a:p>
          <a:p>
            <a:pPr marL="628650" lvl="0" indent="-266700" algn="just">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Informace se poskytují v maximálním rozsahu, chráněné části se vyloučí (např. začerněním, vymazáním).</a:t>
            </a:r>
          </a:p>
          <a:p>
            <a:pPr marL="628650" lvl="0" indent="-266700" algn="just">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Povinný subjekt nemá právo zadržet celý dokument, pokud lze části zpřístupnit.</a:t>
            </a:r>
          </a:p>
          <a:p>
            <a:pPr marL="628650" lvl="0" indent="-266700" algn="just">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Vyloučení musí být řádně odůvodněno rozhodnutím podle § 15 InfZ.</a:t>
            </a:r>
          </a:p>
          <a:p>
            <a:pPr lvl="0" algn="just">
              <a:spcAft>
                <a:spcPts val="800"/>
              </a:spcAft>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2. Restriktivní výklad</a:t>
            </a:r>
          </a:p>
          <a:p>
            <a:pPr marL="628650" lvl="0" indent="-266700" algn="just">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Všechna omezení podle § 7 až § 11 InfZ je nutné vykládat ve prospěch práva na informace.</a:t>
            </a:r>
          </a:p>
          <a:p>
            <a:pPr marL="628650" lvl="0" indent="-266700" algn="just">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Pokud existuje více možných výkladů, volí se ten, který nejméně omezuje přístup k informacím.</a:t>
            </a:r>
          </a:p>
          <a:p>
            <a:pPr marL="628650" lvl="0" indent="-266700" algn="just">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Omezení musí být nezbytné v demokratické společnosti – dle čl. 17 odst. 4 LZPS a čl. 10 Úmluvy o ochraně lidských práv.</a:t>
            </a:r>
          </a:p>
          <a:p>
            <a:pPr lvl="0" algn="just">
              <a:spcAft>
                <a:spcPts val="800"/>
              </a:spcAft>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3.</a:t>
            </a:r>
            <a:r>
              <a:rPr lang="cs-CZ" sz="1600" dirty="0">
                <a:latin typeface="Neue Haas Grotesk Text Pro" panose="020B0504020202020204" pitchFamily="34" charset="0"/>
                <a:ea typeface="Inter Medium" panose="02000503000000020004" pitchFamily="2" charset="0"/>
                <a:cs typeface="Arial" panose="020B0604020202020204" pitchFamily="34" charset="0"/>
              </a:rPr>
              <a:t> </a:t>
            </a:r>
            <a:r>
              <a:rPr lang="cs-CZ" sz="1600" b="1" dirty="0">
                <a:latin typeface="Neue Haas Grotesk Text Pro" panose="020B0504020202020204" pitchFamily="34" charset="0"/>
                <a:ea typeface="Inter Medium" panose="02000503000000020004" pitchFamily="2" charset="0"/>
                <a:cs typeface="Arial" panose="020B0604020202020204" pitchFamily="34" charset="0"/>
              </a:rPr>
              <a:t>Test proporcionality - </a:t>
            </a:r>
            <a:r>
              <a:rPr lang="cs-CZ" sz="1600" dirty="0">
                <a:latin typeface="Neue Haas Grotesk Text Pro" panose="020B0504020202020204" pitchFamily="34" charset="0"/>
                <a:ea typeface="Inter Medium" panose="02000503000000020004" pitchFamily="2" charset="0"/>
                <a:cs typeface="Arial" panose="020B0604020202020204" pitchFamily="34" charset="0"/>
              </a:rPr>
              <a:t>V případě střetu práva na informace s jiným chráněným právem je nutné provést test proporcionality, který zahrnuje: </a:t>
            </a:r>
            <a:r>
              <a:rPr lang="cs-CZ" sz="1600" b="1" dirty="0">
                <a:latin typeface="Neue Haas Grotesk Text Pro" panose="020B0504020202020204" pitchFamily="34" charset="0"/>
                <a:ea typeface="Inter Medium" panose="02000503000000020004" pitchFamily="2" charset="0"/>
                <a:cs typeface="Arial" panose="020B0604020202020204" pitchFamily="34" charset="0"/>
              </a:rPr>
              <a:t>vhodnost</a:t>
            </a:r>
            <a:r>
              <a:rPr lang="cs-CZ" sz="1600" dirty="0">
                <a:latin typeface="Neue Haas Grotesk Text Pro" panose="020B0504020202020204" pitchFamily="34" charset="0"/>
                <a:ea typeface="Inter Medium" panose="02000503000000020004" pitchFamily="2" charset="0"/>
                <a:cs typeface="Arial" panose="020B0604020202020204" pitchFamily="34" charset="0"/>
              </a:rPr>
              <a:t> (naplňuje opatření účel?), </a:t>
            </a:r>
            <a:r>
              <a:rPr lang="cs-CZ" sz="1600" b="1" dirty="0">
                <a:latin typeface="Neue Haas Grotesk Text Pro" panose="020B0504020202020204" pitchFamily="34" charset="0"/>
                <a:ea typeface="Inter Medium" panose="02000503000000020004" pitchFamily="2" charset="0"/>
                <a:cs typeface="Arial" panose="020B0604020202020204" pitchFamily="34" charset="0"/>
              </a:rPr>
              <a:t>potřebnost</a:t>
            </a:r>
            <a:r>
              <a:rPr lang="cs-CZ" sz="1600" dirty="0">
                <a:latin typeface="Neue Haas Grotesk Text Pro" panose="020B0504020202020204" pitchFamily="34" charset="0"/>
                <a:ea typeface="Inter Medium" panose="02000503000000020004" pitchFamily="2" charset="0"/>
                <a:cs typeface="Arial" panose="020B0604020202020204" pitchFamily="34" charset="0"/>
              </a:rPr>
              <a:t> (existuje méně omezující prostředek?), </a:t>
            </a:r>
            <a:r>
              <a:rPr lang="cs-CZ" sz="1600" b="1" dirty="0">
                <a:latin typeface="Neue Haas Grotesk Text Pro" panose="020B0504020202020204" pitchFamily="34" charset="0"/>
                <a:ea typeface="Inter Medium" panose="02000503000000020004" pitchFamily="2" charset="0"/>
                <a:cs typeface="Arial" panose="020B0604020202020204" pitchFamily="34" charset="0"/>
              </a:rPr>
              <a:t>přiměřenost</a:t>
            </a:r>
            <a:r>
              <a:rPr lang="cs-CZ" sz="1600" dirty="0">
                <a:latin typeface="Neue Haas Grotesk Text Pro" panose="020B0504020202020204" pitchFamily="34" charset="0"/>
                <a:ea typeface="Inter Medium" panose="02000503000000020004" pitchFamily="2" charset="0"/>
                <a:cs typeface="Arial" panose="020B0604020202020204" pitchFamily="34" charset="0"/>
              </a:rPr>
              <a:t> (nepřevažuje újma nad veřejným zájmem?). Aplikuje se zejména u důvodů podle § 11 	odst. 1 InfZ nebo při poskytování údajů o fyzických osobách.</a:t>
            </a:r>
          </a:p>
          <a:p>
            <a:pPr lvl="0" algn="just">
              <a:spcAft>
                <a:spcPts val="800"/>
              </a:spcAft>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4. Časové omezení důvodů - </a:t>
            </a:r>
            <a:r>
              <a:rPr lang="cs-CZ" sz="1600" dirty="0">
                <a:latin typeface="Neue Haas Grotesk Text Pro" panose="020B0504020202020204" pitchFamily="34" charset="0"/>
                <a:ea typeface="Inter Medium" panose="02000503000000020004" pitchFamily="2" charset="0"/>
                <a:cs typeface="Arial" panose="020B0604020202020204" pitchFamily="34" charset="0"/>
              </a:rPr>
              <a:t>▪ Informaci lze odepřít jen po dobu, kdy důvod trvá. Při nové žádosti o tutéž informaci musí povinný subjekt znovu posoudit, zda důvod odepření stále existuje.  Např. obchodní tajemství může v čase zaniknout.</a:t>
            </a:r>
          </a:p>
          <a:p>
            <a:pPr lvl="0" algn="just">
              <a:lnSpc>
                <a:spcPct val="115000"/>
              </a:lnSpc>
              <a:spcAft>
                <a:spcPts val="800"/>
              </a:spcAft>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5. Povinnost ověřit trvání důvodu - </a:t>
            </a:r>
            <a:r>
              <a:rPr lang="cs-CZ" sz="1600" dirty="0">
                <a:latin typeface="Neue Haas Grotesk Text Pro" panose="020B0504020202020204" pitchFamily="34" charset="0"/>
                <a:ea typeface="Inter Medium" panose="02000503000000020004" pitchFamily="2" charset="0"/>
                <a:cs typeface="Arial" panose="020B0604020202020204" pitchFamily="34" charset="0"/>
              </a:rPr>
              <a:t>V odůvodněných případech (např. když informaci nelze poskytnout bez souhlasu jiné osoby), musí povinný subjekt aktivně ověřit, zda důvod odepření stále trvá.</a:t>
            </a:r>
          </a:p>
        </p:txBody>
      </p:sp>
    </p:spTree>
    <p:extLst>
      <p:ext uri="{BB962C8B-B14F-4D97-AF65-F5344CB8AC3E}">
        <p14:creationId xmlns:p14="http://schemas.microsoft.com/office/powerpoint/2010/main" val="42784879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88648-A8E5-2FCF-B00C-89F499FE5301}"/>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6AEC9772-0E1C-D578-54E7-1649D3BFB4CB}"/>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6836A134-17D1-2E23-0CDF-F4560AC103F2}"/>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E80BEE90-6271-729B-04A7-F8A83E635C78}"/>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BE1417A2-46F9-967C-BA08-72822BA20B2A}"/>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1C56329F-8EF3-E842-C43F-4263C569B2AE}"/>
              </a:ext>
            </a:extLst>
          </p:cNvPr>
          <p:cNvSpPr txBox="1"/>
          <p:nvPr/>
        </p:nvSpPr>
        <p:spPr>
          <a:xfrm>
            <a:off x="2078743" y="97115"/>
            <a:ext cx="6817843" cy="646331"/>
          </a:xfrm>
          <a:prstGeom prst="rect">
            <a:avLst/>
          </a:prstGeom>
          <a:noFill/>
        </p:spPr>
        <p:txBody>
          <a:bodyPr wrap="square" rtlCol="0">
            <a:spAutoFit/>
          </a:bodyPr>
          <a:lstStyle/>
          <a:p>
            <a:pPr algn="ctr"/>
            <a:r>
              <a:rPr lang="cs-CZ" b="1" dirty="0">
                <a:solidFill>
                  <a:schemeClr val="bg1"/>
                </a:solidFill>
                <a:latin typeface="Neue Haas Grotesk Text Pro" panose="020B0504020202020204" pitchFamily="34" charset="-18"/>
                <a:cs typeface="Ema SemiBold" pitchFamily="2" charset="0"/>
              </a:rPr>
              <a:t> Anonymizace</a:t>
            </a:r>
            <a:endParaRPr lang="pt-BR" b="1" dirty="0">
              <a:solidFill>
                <a:schemeClr val="bg1"/>
              </a:solidFill>
              <a:latin typeface="Neue Haas Grotesk Text Pro" panose="020B0504020202020204" pitchFamily="34" charset="-18"/>
              <a:cs typeface="Ema SemiBold" pitchFamily="2" charset="0"/>
            </a:endParaRPr>
          </a:p>
          <a:p>
            <a:pPr algn="ctr"/>
            <a:endParaRPr lang="cs-CZ" b="1" dirty="0">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03A5D019-ED65-438C-84AF-D4FF2FB3FCE8}"/>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B353A5C4-9F58-D297-2E52-22247A81C6B4}"/>
              </a:ext>
            </a:extLst>
          </p:cNvPr>
          <p:cNvSpPr txBox="1"/>
          <p:nvPr/>
        </p:nvSpPr>
        <p:spPr>
          <a:xfrm>
            <a:off x="0" y="638961"/>
            <a:ext cx="11801532" cy="6238696"/>
          </a:xfrm>
          <a:prstGeom prst="rect">
            <a:avLst/>
          </a:prstGeom>
          <a:noFill/>
        </p:spPr>
        <p:txBody>
          <a:bodyPr wrap="square" lIns="91440" tIns="45720" rIns="91440" bIns="45720" rtlCol="0" anchor="t">
            <a:spAutoFit/>
          </a:bodyPr>
          <a:lstStyle/>
          <a:p>
            <a:pPr lvl="0" algn="ctr">
              <a:lnSpc>
                <a:spcPct val="115000"/>
              </a:lnSpc>
              <a:spcAft>
                <a:spcPts val="800"/>
              </a:spcAft>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Úvod do anonymizace (právo na informace vs. ochrana soukromí)</a:t>
            </a:r>
          </a:p>
          <a:p>
            <a:pPr algn="just">
              <a:lnSpc>
                <a:spcPct val="150000"/>
              </a:lnSpc>
              <a:spcAft>
                <a:spcPts val="800"/>
              </a:spcAft>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Anonymizace</a:t>
            </a:r>
            <a:r>
              <a:rPr lang="cs-CZ" sz="1600" dirty="0">
                <a:latin typeface="Neue Haas Grotesk Text Pro" panose="020B0504020202020204" pitchFamily="34" charset="0"/>
                <a:ea typeface="Inter Medium" panose="02000503000000020004" pitchFamily="2" charset="0"/>
                <a:cs typeface="Arial" panose="020B0604020202020204" pitchFamily="34" charset="0"/>
              </a:rPr>
              <a:t> = </a:t>
            </a:r>
            <a:r>
              <a:rPr lang="cs-CZ" sz="1600" b="1" dirty="0">
                <a:latin typeface="Neue Haas Grotesk Text Pro" panose="020B0504020202020204" pitchFamily="34" charset="0"/>
                <a:ea typeface="Inter Medium" panose="02000503000000020004" pitchFamily="2" charset="0"/>
                <a:cs typeface="Arial" panose="020B0604020202020204" pitchFamily="34" charset="0"/>
              </a:rPr>
              <a:t>odstranění nebo znečitelnění identifikátorů fyzických osob</a:t>
            </a:r>
          </a:p>
          <a:p>
            <a:pPr lvl="1" algn="just">
              <a:spcAft>
                <a:spcPts val="800"/>
              </a:spcAft>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Anonymizace je povinným krokem před zpřístupněním informací obsahujících osobní údaje</a:t>
            </a:r>
          </a:p>
          <a:p>
            <a:pPr lvl="1" algn="just">
              <a:spcAft>
                <a:spcPts val="800"/>
              </a:spcAft>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Údaje právnických osob se zpravidla nechrání, výjimkou může být např. obchodní tajemství (§ 9 InfZ)</a:t>
            </a:r>
          </a:p>
          <a:p>
            <a:pPr lvl="0" algn="just">
              <a:lnSpc>
                <a:spcPct val="150000"/>
              </a:lnSpc>
              <a:spcAft>
                <a:spcPts val="800"/>
              </a:spcAft>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Anonymizace v rámci zákona č. 106/1999 Sb., o svobodném přístupu k informacím</a:t>
            </a:r>
          </a:p>
          <a:p>
            <a:pPr marL="742950" lvl="1" indent="-285750" algn="just">
              <a:lnSpc>
                <a:spcPct val="115000"/>
              </a:lnSpc>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Právo na informace – čl. 17 odst. 5 LZPS</a:t>
            </a:r>
          </a:p>
          <a:p>
            <a:pPr marL="742950" lvl="1" indent="-285750" algn="just">
              <a:lnSpc>
                <a:spcPct val="115000"/>
              </a:lnSpc>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InfZ: povinnost poskytovat informace versus povinnost chránit soukromí</a:t>
            </a:r>
          </a:p>
          <a:p>
            <a:pPr marL="742950" lvl="1" indent="-285750" algn="just">
              <a:lnSpc>
                <a:spcPct val="115000"/>
              </a:lnSpc>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 8a InfZ – informace lze poskytnout pouze v souladu s právními předpisy</a:t>
            </a:r>
          </a:p>
          <a:p>
            <a:pPr marL="742950" lvl="1" indent="-285750" algn="just">
              <a:lnSpc>
                <a:spcPct val="115000"/>
              </a:lnSpc>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Ochrana se vztahuje pouze na fyzické osoby</a:t>
            </a:r>
          </a:p>
          <a:p>
            <a:pPr lvl="0" algn="just">
              <a:lnSpc>
                <a:spcPct val="115000"/>
              </a:lnSpc>
              <a:spcAft>
                <a:spcPts val="800"/>
              </a:spcAft>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Relevantní právní oblasti ochrany:</a:t>
            </a:r>
          </a:p>
          <a:p>
            <a:pPr marL="742950" lvl="1" indent="-285750" algn="just">
              <a:lnSpc>
                <a:spcPct val="115000"/>
              </a:lnSpc>
              <a:spcAft>
                <a:spcPts val="800"/>
              </a:spcAft>
              <a:buFont typeface="Wingdings" panose="05000000000000000000" pitchFamily="2" charset="2"/>
              <a:buChar char="v"/>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Osobnostní práva</a:t>
            </a:r>
            <a:r>
              <a:rPr lang="cs-CZ" sz="1600" dirty="0">
                <a:latin typeface="Neue Haas Grotesk Text Pro" panose="020B0504020202020204" pitchFamily="34" charset="0"/>
                <a:ea typeface="Inter Medium" panose="02000503000000020004" pitchFamily="2" charset="0"/>
                <a:cs typeface="Arial" panose="020B0604020202020204" pitchFamily="34" charset="0"/>
              </a:rPr>
              <a:t> podle zákona č. 89/2012 Sb., občanský zákoník (např. § 84–90 )</a:t>
            </a:r>
          </a:p>
          <a:p>
            <a:pPr marL="742950" lvl="1" indent="-285750" algn="just">
              <a:lnSpc>
                <a:spcPct val="115000"/>
              </a:lnSpc>
              <a:spcAft>
                <a:spcPts val="800"/>
              </a:spcAft>
              <a:buFont typeface="Wingdings" panose="05000000000000000000" pitchFamily="2" charset="2"/>
              <a:buChar char="v"/>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Osobní údaje </a:t>
            </a:r>
            <a:r>
              <a:rPr lang="cs-CZ" sz="1600" dirty="0">
                <a:latin typeface="Neue Haas Grotesk Text Pro" panose="020B0504020202020204" pitchFamily="34" charset="0"/>
                <a:ea typeface="Inter Medium" panose="02000503000000020004" pitchFamily="2" charset="0"/>
                <a:cs typeface="Arial" panose="020B0604020202020204" pitchFamily="34" charset="0"/>
              </a:rPr>
              <a:t>podle GDPR a zákona č. 110/2019 Sb., o zpracování osobních údajů</a:t>
            </a:r>
          </a:p>
          <a:p>
            <a:pPr marL="285750" lvl="0" indent="-285750" algn="just">
              <a:lnSpc>
                <a:spcPct val="115000"/>
              </a:lnSpc>
              <a:spcAft>
                <a:spcPts val="800"/>
              </a:spcAft>
              <a:buFont typeface="Arial" panose="020B0604020202020204" pitchFamily="34" charset="0"/>
              <a:buChar char="•"/>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Cílem anonymizace je: </a:t>
            </a:r>
            <a:r>
              <a:rPr lang="cs-CZ" sz="1600" dirty="0">
                <a:latin typeface="Neue Haas Grotesk Text Pro" panose="020B0504020202020204" pitchFamily="34" charset="0"/>
                <a:ea typeface="Inter Medium" panose="02000503000000020004" pitchFamily="2" charset="0"/>
                <a:cs typeface="Arial" panose="020B0604020202020204" pitchFamily="34" charset="0"/>
              </a:rPr>
              <a:t>rovnováha mezi právem veřejnosti na informace a ochranou identity jednotlivce</a:t>
            </a:r>
          </a:p>
          <a:p>
            <a:pPr marL="285750" lvl="0" indent="-285750" algn="just">
              <a:lnSpc>
                <a:spcPct val="115000"/>
              </a:lnSpc>
              <a:spcAft>
                <a:spcPts val="800"/>
              </a:spcAft>
              <a:buFont typeface="Arial" panose="020B0604020202020204" pitchFamily="34" charset="0"/>
              <a:buChar char="•"/>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Účelem anonymizace je:</a:t>
            </a:r>
          </a:p>
          <a:p>
            <a:pPr marL="742950" lvl="1" indent="-285750" algn="just">
              <a:lnSpc>
                <a:spcPct val="115000"/>
              </a:lnSpc>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 1.Vyvážit právo veřejnosti na přístup k informacím s ochranou identity jednotlivce.</a:t>
            </a:r>
          </a:p>
          <a:p>
            <a:pPr marL="742950" lvl="1" indent="-285750" algn="just">
              <a:lnSpc>
                <a:spcPct val="115000"/>
              </a:lnSpc>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2.	Umožnit zveřejnění obsahu dokumentu, aniž by došlo k porušení práv chráněných osob.</a:t>
            </a:r>
          </a:p>
        </p:txBody>
      </p:sp>
    </p:spTree>
    <p:extLst>
      <p:ext uri="{BB962C8B-B14F-4D97-AF65-F5344CB8AC3E}">
        <p14:creationId xmlns:p14="http://schemas.microsoft.com/office/powerpoint/2010/main" val="38443591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EDF60-7401-ADB3-FC29-C9FF024536E2}"/>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BA9808F3-3BB1-5F40-F9C8-0843487725D3}"/>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DDB069E1-E69C-35D7-FF85-10BA265E4C91}"/>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9D5F75AF-DBA9-1B42-4265-675E692FB32C}"/>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817E12E9-511F-5A7A-543D-8AF14E2CC1FE}"/>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E1C94C4C-928A-7466-AC64-3FD168A3A74C}"/>
              </a:ext>
            </a:extLst>
          </p:cNvPr>
          <p:cNvSpPr txBox="1"/>
          <p:nvPr/>
        </p:nvSpPr>
        <p:spPr>
          <a:xfrm>
            <a:off x="2078743" y="97115"/>
            <a:ext cx="6817843" cy="646331"/>
          </a:xfrm>
          <a:prstGeom prst="rect">
            <a:avLst/>
          </a:prstGeom>
          <a:noFill/>
        </p:spPr>
        <p:txBody>
          <a:bodyPr wrap="square" rtlCol="0">
            <a:spAutoFit/>
          </a:bodyPr>
          <a:lstStyle/>
          <a:p>
            <a:pPr algn="ctr"/>
            <a:r>
              <a:rPr lang="cs-CZ" b="1" dirty="0">
                <a:solidFill>
                  <a:schemeClr val="bg1"/>
                </a:solidFill>
                <a:latin typeface="Neue Haas Grotesk Text Pro" panose="020B0504020202020204" pitchFamily="34" charset="-18"/>
                <a:cs typeface="Ema SemiBold" pitchFamily="2" charset="0"/>
              </a:rPr>
              <a:t> Anonymizace</a:t>
            </a:r>
            <a:endParaRPr lang="pt-BR" b="1" dirty="0">
              <a:solidFill>
                <a:schemeClr val="bg1"/>
              </a:solidFill>
              <a:latin typeface="Neue Haas Grotesk Text Pro" panose="020B0504020202020204" pitchFamily="34" charset="-18"/>
              <a:cs typeface="Ema SemiBold" pitchFamily="2" charset="0"/>
            </a:endParaRPr>
          </a:p>
          <a:p>
            <a:pPr algn="ctr"/>
            <a:endParaRPr lang="cs-CZ" b="1" dirty="0">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37F4D4BA-7057-95C9-CCD1-59BE459ADEBE}"/>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68159B5D-8950-E4C4-094C-129AA4175B28}"/>
              </a:ext>
            </a:extLst>
          </p:cNvPr>
          <p:cNvSpPr txBox="1"/>
          <p:nvPr/>
        </p:nvSpPr>
        <p:spPr>
          <a:xfrm>
            <a:off x="195233" y="1079254"/>
            <a:ext cx="11801532" cy="3662606"/>
          </a:xfrm>
          <a:prstGeom prst="rect">
            <a:avLst/>
          </a:prstGeom>
          <a:noFill/>
        </p:spPr>
        <p:txBody>
          <a:bodyPr wrap="square" lIns="91440" tIns="45720" rIns="91440" bIns="45720" rtlCol="0" anchor="t">
            <a:spAutoFit/>
          </a:bodyPr>
          <a:lstStyle/>
          <a:p>
            <a:pPr lvl="0" algn="ctr">
              <a:lnSpc>
                <a:spcPct val="115000"/>
              </a:lnSpc>
              <a:spcAft>
                <a:spcPts val="800"/>
              </a:spcAft>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Povinnost chránit osobní údaje </a:t>
            </a:r>
          </a:p>
          <a:p>
            <a:pPr lvl="0" algn="just">
              <a:lnSpc>
                <a:spcPct val="115000"/>
              </a:lnSpc>
              <a:spcAft>
                <a:spcPts val="800"/>
              </a:spcAft>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Vyplývá</a:t>
            </a:r>
            <a:r>
              <a:rPr lang="cs-CZ" sz="1600" dirty="0">
                <a:latin typeface="Neue Haas Grotesk Text Pro" panose="020B0504020202020204" pitchFamily="34" charset="0"/>
                <a:ea typeface="Inter Medium" panose="02000503000000020004" pitchFamily="2" charset="0"/>
                <a:cs typeface="Arial" panose="020B0604020202020204" pitchFamily="34" charset="0"/>
              </a:rPr>
              <a:t>:</a:t>
            </a:r>
          </a:p>
          <a:p>
            <a:pPr marL="742950" lvl="1" indent="-285750" algn="just">
              <a:lnSpc>
                <a:spcPct val="200000"/>
              </a:lnSpc>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čl. 10 a čl. 17 odst. 5 LZPS</a:t>
            </a:r>
          </a:p>
          <a:p>
            <a:pPr marL="742950" lvl="1" indent="-285750" algn="just">
              <a:lnSpc>
                <a:spcPct val="200000"/>
              </a:lnSpc>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zákona č. 106/1999 Sb. (InfZ)</a:t>
            </a:r>
          </a:p>
          <a:p>
            <a:pPr marL="742950" lvl="1" indent="-285750" algn="just">
              <a:lnSpc>
                <a:spcPct val="200000"/>
              </a:lnSpc>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Obecného nařízení o ochraně osobních údajů (GDPR) – definice osobního údaje, zásady zpracování</a:t>
            </a:r>
          </a:p>
          <a:p>
            <a:pPr marL="742950" lvl="1" indent="-285750" algn="just">
              <a:lnSpc>
                <a:spcPct val="200000"/>
              </a:lnSpc>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zákon č. 110/2019 Sb., o zpracování osobních údajů</a:t>
            </a:r>
          </a:p>
          <a:p>
            <a:pPr marL="742950" lvl="1" indent="-285750" algn="just">
              <a:lnSpc>
                <a:spcPct val="200000"/>
              </a:lnSpc>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zákona č. 89/2012 Sb., občanský zákoník</a:t>
            </a:r>
          </a:p>
        </p:txBody>
      </p:sp>
    </p:spTree>
    <p:extLst>
      <p:ext uri="{BB962C8B-B14F-4D97-AF65-F5344CB8AC3E}">
        <p14:creationId xmlns:p14="http://schemas.microsoft.com/office/powerpoint/2010/main" val="28557401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6A960-F384-F306-776B-14CA06C84732}"/>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5E9E2E13-7528-B659-BF7B-74823F7D8314}"/>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EE0BB1AA-7075-6886-D719-35EB3B1644EC}"/>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F5D25DD2-857E-2150-EB97-FBAE6AE4B3EC}"/>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310D234A-1CFE-35B9-0802-EE8CB7A47299}"/>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DA872D8A-B773-0CB9-D27B-B01E6EEE99A3}"/>
              </a:ext>
            </a:extLst>
          </p:cNvPr>
          <p:cNvSpPr txBox="1"/>
          <p:nvPr/>
        </p:nvSpPr>
        <p:spPr>
          <a:xfrm>
            <a:off x="2078743" y="97115"/>
            <a:ext cx="6817843" cy="646331"/>
          </a:xfrm>
          <a:prstGeom prst="rect">
            <a:avLst/>
          </a:prstGeom>
          <a:noFill/>
        </p:spPr>
        <p:txBody>
          <a:bodyPr wrap="square" rtlCol="0">
            <a:spAutoFit/>
          </a:bodyPr>
          <a:lstStyle/>
          <a:p>
            <a:pPr algn="ctr"/>
            <a:r>
              <a:rPr lang="cs-CZ" b="1" dirty="0">
                <a:solidFill>
                  <a:schemeClr val="bg1"/>
                </a:solidFill>
                <a:latin typeface="Neue Haas Grotesk Text Pro" panose="020B0504020202020204" pitchFamily="34" charset="-18"/>
                <a:cs typeface="Ema SemiBold" pitchFamily="2" charset="0"/>
              </a:rPr>
              <a:t> Anonymizace</a:t>
            </a:r>
            <a:endParaRPr lang="pt-BR" b="1" dirty="0">
              <a:solidFill>
                <a:schemeClr val="bg1"/>
              </a:solidFill>
              <a:latin typeface="Neue Haas Grotesk Text Pro" panose="020B0504020202020204" pitchFamily="34" charset="-18"/>
              <a:cs typeface="Ema SemiBold" pitchFamily="2" charset="0"/>
            </a:endParaRPr>
          </a:p>
          <a:p>
            <a:pPr algn="ctr"/>
            <a:endParaRPr lang="cs-CZ" b="1" dirty="0">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6717AC8D-60B6-45BD-9CFF-C35B15AF84A8}"/>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5B9AFC88-3B8B-07D7-2066-9DF648F2BA01}"/>
              </a:ext>
            </a:extLst>
          </p:cNvPr>
          <p:cNvSpPr txBox="1"/>
          <p:nvPr/>
        </p:nvSpPr>
        <p:spPr>
          <a:xfrm>
            <a:off x="-2" y="584196"/>
            <a:ext cx="11668838" cy="6303842"/>
          </a:xfrm>
          <a:prstGeom prst="rect">
            <a:avLst/>
          </a:prstGeom>
          <a:noFill/>
        </p:spPr>
        <p:txBody>
          <a:bodyPr wrap="square" lIns="91440" tIns="45720" rIns="91440" bIns="45720" rtlCol="0" anchor="t">
            <a:spAutoFit/>
          </a:bodyPr>
          <a:lstStyle/>
          <a:p>
            <a:pPr lvl="0" algn="ctr">
              <a:lnSpc>
                <a:spcPct val="115000"/>
              </a:lnSpc>
              <a:spcAft>
                <a:spcPts val="800"/>
              </a:spcAft>
              <a:tabLst>
                <a:tab pos="457200" algn="l"/>
              </a:tabLst>
            </a:pPr>
            <a:r>
              <a:rPr lang="cs-CZ" b="1" dirty="0">
                <a:latin typeface="Neue Haas Grotesk Text Pro" panose="020B0504020202020204" pitchFamily="34" charset="0"/>
                <a:ea typeface="Inter Medium" panose="02000503000000020004" pitchFamily="2" charset="0"/>
                <a:cs typeface="Arial" panose="020B0604020202020204" pitchFamily="34" charset="0"/>
              </a:rPr>
              <a:t>Co anonymizujeme?</a:t>
            </a:r>
          </a:p>
          <a:p>
            <a:pPr lvl="0" algn="just">
              <a:lnSpc>
                <a:spcPct val="115000"/>
              </a:lnSpc>
              <a:spcAft>
                <a:spcPts val="800"/>
              </a:spcAft>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Osobní údaj podle GDPR</a:t>
            </a:r>
            <a:r>
              <a:rPr lang="cs-CZ" sz="1600" dirty="0">
                <a:latin typeface="Neue Haas Grotesk Text Pro" panose="020B0504020202020204" pitchFamily="34" charset="0"/>
                <a:ea typeface="Inter Medium" panose="02000503000000020004" pitchFamily="2" charset="0"/>
                <a:cs typeface="Arial" panose="020B0604020202020204" pitchFamily="34" charset="0"/>
              </a:rPr>
              <a:t>:</a:t>
            </a:r>
          </a:p>
          <a:p>
            <a:pPr marL="285750" lvl="0" indent="-285750" algn="just">
              <a:lnSpc>
                <a:spcPct val="150000"/>
              </a:lnSpc>
              <a:spcAft>
                <a:spcPts val="800"/>
              </a:spcAft>
              <a:buFont typeface="Arial" panose="020B0604020202020204" pitchFamily="34" charset="0"/>
              <a:buChar char="•"/>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Jakákoli informace o identifikované nebo identifikovatelné fyzické osobě,</a:t>
            </a:r>
          </a:p>
          <a:p>
            <a:pPr marL="285750" lvl="0" indent="-285750" algn="just">
              <a:lnSpc>
                <a:spcPct val="150000"/>
              </a:lnSpc>
              <a:spcAft>
                <a:spcPts val="800"/>
              </a:spcAft>
              <a:buFont typeface="Arial" panose="020B0604020202020204" pitchFamily="34" charset="0"/>
              <a:buChar char="•"/>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Osobní údaj = údaj, který přímo nebo nepřímo vede ke konkrétní osobě.</a:t>
            </a:r>
          </a:p>
          <a:p>
            <a:pPr lvl="0" algn="just">
              <a:lnSpc>
                <a:spcPct val="150000"/>
              </a:lnSpc>
              <a:spcAft>
                <a:spcPts val="800"/>
              </a:spcAft>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Typické příklady osobních údajů</a:t>
            </a:r>
            <a:r>
              <a:rPr lang="cs-CZ" sz="1600" dirty="0">
                <a:latin typeface="Neue Haas Grotesk Text Pro" panose="020B0504020202020204" pitchFamily="34" charset="0"/>
                <a:ea typeface="Inter Medium" panose="02000503000000020004" pitchFamily="2" charset="0"/>
                <a:cs typeface="Arial" panose="020B0604020202020204" pitchFamily="34" charset="0"/>
              </a:rPr>
              <a:t>:</a:t>
            </a:r>
          </a:p>
          <a:p>
            <a:pPr marL="628650" lvl="0" indent="-266700" algn="just">
              <a:lnSpc>
                <a:spcPct val="200000"/>
              </a:lnSpc>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jméno, rodné číslo, datum narození, číslo občanského průkazu</a:t>
            </a:r>
          </a:p>
          <a:p>
            <a:pPr marL="628650" lvl="0" indent="-266700" algn="just">
              <a:lnSpc>
                <a:spcPct val="200000"/>
              </a:lnSpc>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adresa, obec trvalého pobytu, SPZ</a:t>
            </a:r>
          </a:p>
          <a:p>
            <a:pPr marL="628650" lvl="0" indent="-266700" algn="just">
              <a:lnSpc>
                <a:spcPct val="200000"/>
              </a:lnSpc>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telefonní číslo, e-mail, IP adresa, cookies ukládané v počítači, poloha GPS, lokační údaje,</a:t>
            </a:r>
          </a:p>
          <a:p>
            <a:pPr marL="628650" lvl="0" indent="-266700" algn="just">
              <a:lnSpc>
                <a:spcPct val="200000"/>
              </a:lnSpc>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majetkové poměry, příjmy, sociální dávky,</a:t>
            </a:r>
          </a:p>
          <a:p>
            <a:pPr marL="628650" lvl="0" indent="-266700" algn="just">
              <a:lnSpc>
                <a:spcPct val="200000"/>
              </a:lnSpc>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pracovní zařazení, vzdělání,</a:t>
            </a:r>
          </a:p>
          <a:p>
            <a:pPr marL="628650" lvl="0" indent="-266700" algn="just">
              <a:lnSpc>
                <a:spcPct val="200000"/>
              </a:lnSpc>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projevy osobní povahy (názory, hodnocení, výpovědi),</a:t>
            </a:r>
          </a:p>
          <a:p>
            <a:pPr marL="628650" lvl="0" indent="-266700" algn="just">
              <a:lnSpc>
                <a:spcPct val="200000"/>
              </a:lnSpc>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kombinace více údajů (např. jméno + funkce + malá obec).</a:t>
            </a:r>
          </a:p>
        </p:txBody>
      </p:sp>
    </p:spTree>
    <p:extLst>
      <p:ext uri="{BB962C8B-B14F-4D97-AF65-F5344CB8AC3E}">
        <p14:creationId xmlns:p14="http://schemas.microsoft.com/office/powerpoint/2010/main" val="40493157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F2EA6-B8CC-2175-CD2E-10EBC7628B09}"/>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12C43AD3-34BF-80E4-2648-D00E0A472546}"/>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32AD167B-ABFB-35CE-7F38-4938E59C945A}"/>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ACDA3F69-1BED-C150-6269-225E8ED9016B}"/>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483E172E-F1F2-E34A-5C78-4929A6D808AF}"/>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92560D30-E531-EFEF-7358-F5CF91FD52C3}"/>
              </a:ext>
            </a:extLst>
          </p:cNvPr>
          <p:cNvSpPr txBox="1"/>
          <p:nvPr/>
        </p:nvSpPr>
        <p:spPr>
          <a:xfrm>
            <a:off x="2078743" y="97115"/>
            <a:ext cx="6817843" cy="646331"/>
          </a:xfrm>
          <a:prstGeom prst="rect">
            <a:avLst/>
          </a:prstGeom>
          <a:noFill/>
        </p:spPr>
        <p:txBody>
          <a:bodyPr wrap="square" rtlCol="0">
            <a:spAutoFit/>
          </a:bodyPr>
          <a:lstStyle/>
          <a:p>
            <a:pPr algn="ctr"/>
            <a:r>
              <a:rPr lang="cs-CZ" b="1" dirty="0">
                <a:solidFill>
                  <a:schemeClr val="bg1"/>
                </a:solidFill>
                <a:latin typeface="Neue Haas Grotesk Text Pro" panose="020B0504020202020204" pitchFamily="34" charset="-18"/>
                <a:cs typeface="Ema SemiBold" pitchFamily="2" charset="0"/>
              </a:rPr>
              <a:t> Anonymizace</a:t>
            </a:r>
            <a:endParaRPr lang="pt-BR" b="1" dirty="0">
              <a:solidFill>
                <a:schemeClr val="bg1"/>
              </a:solidFill>
              <a:latin typeface="Neue Haas Grotesk Text Pro" panose="020B0504020202020204" pitchFamily="34" charset="-18"/>
              <a:cs typeface="Ema SemiBold" pitchFamily="2" charset="0"/>
            </a:endParaRPr>
          </a:p>
          <a:p>
            <a:pPr algn="ctr"/>
            <a:endParaRPr lang="cs-CZ" b="1" dirty="0">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E1A28E52-85C5-1C13-C2E0-CB9CB834C16B}"/>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8A758C3B-6685-F96B-B9B0-9133BEF29B16}"/>
              </a:ext>
            </a:extLst>
          </p:cNvPr>
          <p:cNvSpPr txBox="1"/>
          <p:nvPr/>
        </p:nvSpPr>
        <p:spPr>
          <a:xfrm>
            <a:off x="0" y="584196"/>
            <a:ext cx="11696132" cy="7386189"/>
          </a:xfrm>
          <a:prstGeom prst="rect">
            <a:avLst/>
          </a:prstGeom>
          <a:noFill/>
        </p:spPr>
        <p:txBody>
          <a:bodyPr wrap="square" lIns="91440" tIns="45720" rIns="91440" bIns="45720" rtlCol="0" anchor="t">
            <a:spAutoFit/>
          </a:bodyPr>
          <a:lstStyle/>
          <a:p>
            <a:pPr lvl="0" algn="ctr">
              <a:lnSpc>
                <a:spcPct val="115000"/>
              </a:lnSpc>
              <a:spcAft>
                <a:spcPts val="800"/>
              </a:spcAft>
              <a:tabLst>
                <a:tab pos="457200" algn="l"/>
              </a:tabLst>
            </a:pPr>
            <a:r>
              <a:rPr lang="cs-CZ" b="1" dirty="0">
                <a:latin typeface="Neue Haas Grotesk Text Pro" panose="020B0504020202020204" pitchFamily="34" charset="0"/>
                <a:ea typeface="Inter Medium" panose="02000503000000020004" pitchFamily="2" charset="0"/>
                <a:cs typeface="Arial" panose="020B0604020202020204" pitchFamily="34" charset="0"/>
              </a:rPr>
              <a:t>Praktický příklad anonymizace </a:t>
            </a:r>
          </a:p>
          <a:p>
            <a:pPr lvl="0" algn="just">
              <a:lnSpc>
                <a:spcPct val="115000"/>
              </a:lnSpc>
              <a:spcAft>
                <a:spcPts val="800"/>
              </a:spcAft>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Původní text (před anonymizací): Dne 15. 2. 2024 podal pan Jan Novák, nar. 12. 3. 1980, trvale bytem Jabloňová 14, Praha 10, stížnost na rozhodnutí stavebního úřadu. Ve svém podání uvedl, že stavba pana Karla Dvořáka na pozemku                parc. č. 1245/2 výrazně omezuje přístup na jeho pozemek.</a:t>
            </a:r>
          </a:p>
          <a:p>
            <a:pPr lvl="0" algn="just">
              <a:lnSpc>
                <a:spcPct val="115000"/>
              </a:lnSpc>
              <a:spcAft>
                <a:spcPts val="800"/>
              </a:spcAft>
              <a:tabLst>
                <a:tab pos="457200" algn="l"/>
              </a:tabLst>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a:p>
            <a:pPr lvl="0" algn="just">
              <a:lnSpc>
                <a:spcPct val="115000"/>
              </a:lnSpc>
              <a:spcAft>
                <a:spcPts val="800"/>
              </a:spcAft>
              <a:tabLst>
                <a:tab pos="457200" algn="l"/>
              </a:tabLst>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a:p>
            <a:pPr lvl="0" algn="just">
              <a:lnSpc>
                <a:spcPct val="115000"/>
              </a:lnSpc>
              <a:spcAft>
                <a:spcPts val="800"/>
              </a:spcAft>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Dne 15. 2. 2024 podal stěžovatel, nar. </a:t>
            </a:r>
            <a:r>
              <a:rPr lang="cs-CZ" sz="1600" dirty="0">
                <a:highlight>
                  <a:srgbClr val="000000"/>
                </a:highlight>
                <a:latin typeface="Neue Haas Grotesk Text Pro" panose="020B0504020202020204" pitchFamily="34" charset="0"/>
                <a:ea typeface="Inter Medium" panose="02000503000000020004" pitchFamily="2" charset="0"/>
                <a:cs typeface="Arial" panose="020B0604020202020204" pitchFamily="34" charset="0"/>
              </a:rPr>
              <a:t>XX. XX. XXXX</a:t>
            </a:r>
            <a:r>
              <a:rPr lang="cs-CZ" sz="1600" dirty="0">
                <a:latin typeface="Neue Haas Grotesk Text Pro" panose="020B0504020202020204" pitchFamily="34" charset="0"/>
                <a:ea typeface="Inter Medium" panose="02000503000000020004" pitchFamily="2" charset="0"/>
                <a:cs typeface="Arial" panose="020B0604020202020204" pitchFamily="34" charset="0"/>
              </a:rPr>
              <a:t>, trvale bytem </a:t>
            </a:r>
            <a:r>
              <a:rPr lang="cs-CZ" sz="1600" dirty="0">
                <a:highlight>
                  <a:srgbClr val="000000"/>
                </a:highlight>
                <a:latin typeface="Neue Haas Grotesk Text Pro" panose="020B0504020202020204" pitchFamily="34" charset="0"/>
                <a:ea typeface="Inter Medium" panose="02000503000000020004" pitchFamily="2" charset="0"/>
                <a:cs typeface="Arial" panose="020B0604020202020204" pitchFamily="34" charset="0"/>
              </a:rPr>
              <a:t>XXX</a:t>
            </a:r>
            <a:r>
              <a:rPr lang="cs-CZ" sz="1600" dirty="0">
                <a:latin typeface="Neue Haas Grotesk Text Pro" panose="020B0504020202020204" pitchFamily="34" charset="0"/>
                <a:ea typeface="Inter Medium" panose="02000503000000020004" pitchFamily="2" charset="0"/>
                <a:cs typeface="Arial" panose="020B0604020202020204" pitchFamily="34" charset="0"/>
              </a:rPr>
              <a:t>, stížnost na rozhodnutí stavebního úřadu. Ve svém podání uvedl, že stavba jiné osoby na pozemku </a:t>
            </a:r>
            <a:r>
              <a:rPr lang="cs-CZ" sz="1600" dirty="0">
                <a:highlight>
                  <a:srgbClr val="000000"/>
                </a:highlight>
                <a:latin typeface="Neue Haas Grotesk Text Pro" panose="020B0504020202020204" pitchFamily="34" charset="0"/>
                <a:ea typeface="Inter Medium" panose="02000503000000020004" pitchFamily="2" charset="0"/>
                <a:cs typeface="Arial" panose="020B0604020202020204" pitchFamily="34" charset="0"/>
              </a:rPr>
              <a:t>[anonymizováno]</a:t>
            </a:r>
            <a:r>
              <a:rPr lang="cs-CZ" sz="1600" dirty="0">
                <a:latin typeface="Neue Haas Grotesk Text Pro" panose="020B0504020202020204" pitchFamily="34" charset="0"/>
                <a:ea typeface="Inter Medium" panose="02000503000000020004" pitchFamily="2" charset="0"/>
                <a:cs typeface="Arial" panose="020B0604020202020204" pitchFamily="34" charset="0"/>
              </a:rPr>
              <a:t> výrazně omezuje přístup na jeho pozemek.</a:t>
            </a:r>
          </a:p>
          <a:p>
            <a:pPr lvl="0" algn="just">
              <a:lnSpc>
                <a:spcPct val="115000"/>
              </a:lnSpc>
              <a:spcAft>
                <a:spcPts val="800"/>
              </a:spcAft>
              <a:tabLst>
                <a:tab pos="457200" algn="l"/>
              </a:tabLst>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a:p>
            <a:pPr lvl="0" algn="just">
              <a:lnSpc>
                <a:spcPct val="115000"/>
              </a:lnSpc>
              <a:spcAft>
                <a:spcPts val="800"/>
              </a:spcAft>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Povinný subjekt by k této anonymizaci mohl dále např. doplnit poznámku: V souladu s § 8a zákona č. 106/1999 Sb.,                o svobodném přístupu k informacím, byly z dokumentu anonymizovány osobní údaje fyzických osob. Anonymizace byla provedena v rozsahu nezbytném k ochraně soukromí dotčených osob tak, aby bylo možné poskytnout požadovanou informaci, aniž by došlo k porušení práv na ochranu osobních údajů podle GDPR a zákona č. 110/2019 Sb., o zpracování osobních údajů.</a:t>
            </a:r>
          </a:p>
          <a:p>
            <a:pPr lvl="0" algn="just">
              <a:lnSpc>
                <a:spcPct val="115000"/>
              </a:lnSpc>
              <a:spcAft>
                <a:spcPts val="800"/>
              </a:spcAft>
              <a:tabLst>
                <a:tab pos="457200" algn="l"/>
              </a:tabLst>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a:p>
            <a:pPr lvl="0" algn="just">
              <a:lnSpc>
                <a:spcPct val="115000"/>
              </a:lnSpc>
              <a:spcAft>
                <a:spcPts val="800"/>
              </a:spcAft>
              <a:tabLst>
                <a:tab pos="457200" algn="l"/>
              </a:tabLst>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a:p>
            <a:pPr lvl="0" algn="just">
              <a:lnSpc>
                <a:spcPct val="115000"/>
              </a:lnSpc>
              <a:spcAft>
                <a:spcPts val="800"/>
              </a:spcAft>
              <a:tabLst>
                <a:tab pos="457200" algn="l"/>
              </a:tabLst>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a:p>
            <a:pPr lvl="0" algn="just">
              <a:lnSpc>
                <a:spcPct val="115000"/>
              </a:lnSpc>
              <a:spcAft>
                <a:spcPts val="800"/>
              </a:spcAft>
              <a:tabLst>
                <a:tab pos="457200" algn="l"/>
              </a:tabLst>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a:p>
            <a:pPr lvl="0" algn="just">
              <a:lnSpc>
                <a:spcPct val="115000"/>
              </a:lnSpc>
              <a:spcAft>
                <a:spcPts val="800"/>
              </a:spcAft>
              <a:tabLst>
                <a:tab pos="457200" algn="l"/>
              </a:tabLst>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a:p>
            <a:pPr lvl="0" algn="just">
              <a:lnSpc>
                <a:spcPct val="115000"/>
              </a:lnSpc>
              <a:spcAft>
                <a:spcPts val="800"/>
              </a:spcAft>
              <a:tabLst>
                <a:tab pos="457200" algn="l"/>
              </a:tabLst>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a:p>
            <a:pPr lvl="0" algn="just">
              <a:lnSpc>
                <a:spcPct val="115000"/>
              </a:lnSpc>
              <a:spcAft>
                <a:spcPts val="800"/>
              </a:spcAft>
              <a:tabLst>
                <a:tab pos="457200" algn="l"/>
              </a:tabLst>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5085391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E00FB-448F-8559-F605-163A1CD2075A}"/>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5213DF50-00BE-2C94-888F-51E64E63310E}"/>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DAB5FF82-6F41-FB54-9106-CD52915E2FD1}"/>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93B1EF81-17FF-1B9B-0CBF-BAF8E7A1F07A}"/>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A3E485BC-A8AD-D1CC-2C0C-2D8402FCC20B}"/>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EEFE6240-8478-3F7D-1D0A-A54FD976C6F2}"/>
              </a:ext>
            </a:extLst>
          </p:cNvPr>
          <p:cNvSpPr txBox="1"/>
          <p:nvPr/>
        </p:nvSpPr>
        <p:spPr>
          <a:xfrm>
            <a:off x="1" y="97115"/>
            <a:ext cx="11324400" cy="677108"/>
          </a:xfrm>
          <a:prstGeom prst="rect">
            <a:avLst/>
          </a:prstGeom>
          <a:noFill/>
        </p:spPr>
        <p:txBody>
          <a:bodyPr wrap="square" rtlCol="0">
            <a:spAutoFit/>
          </a:bodyPr>
          <a:lstStyle/>
          <a:p>
            <a:pPr algn="ctr"/>
            <a:r>
              <a:rPr lang="cs-CZ" b="1" dirty="0">
                <a:solidFill>
                  <a:schemeClr val="bg1"/>
                </a:solidFill>
                <a:latin typeface="Neue Haas Grotesk Text Pro" panose="020B0504020202020204" pitchFamily="34" charset="-18"/>
                <a:cs typeface="Ema SemiBold" pitchFamily="2" charset="0"/>
              </a:rPr>
              <a:t> </a:t>
            </a:r>
            <a:r>
              <a:rPr lang="cs-CZ" sz="2000" b="1" dirty="0">
                <a:solidFill>
                  <a:schemeClr val="bg1"/>
                </a:solidFill>
                <a:latin typeface="Neue Haas Grotesk Text Pro" panose="020B0504020202020204" pitchFamily="34" charset="-18"/>
                <a:cs typeface="Ema SemiBold" pitchFamily="2" charset="0"/>
              </a:rPr>
              <a:t>Anonymizace</a:t>
            </a:r>
            <a:endParaRPr lang="pt-BR" sz="2000" b="1" dirty="0">
              <a:solidFill>
                <a:schemeClr val="bg1"/>
              </a:solidFill>
              <a:latin typeface="Neue Haas Grotesk Text Pro" panose="020B0504020202020204" pitchFamily="34" charset="-18"/>
              <a:cs typeface="Ema SemiBold" pitchFamily="2" charset="0"/>
            </a:endParaRPr>
          </a:p>
          <a:p>
            <a:pPr algn="ctr"/>
            <a:endParaRPr lang="cs-CZ" b="1" dirty="0">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E71D3857-F197-68FA-0983-5A949F04B309}"/>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DEA50609-3964-B478-4D42-D09F7773F8A0}"/>
              </a:ext>
            </a:extLst>
          </p:cNvPr>
          <p:cNvSpPr txBox="1"/>
          <p:nvPr/>
        </p:nvSpPr>
        <p:spPr>
          <a:xfrm>
            <a:off x="0" y="583817"/>
            <a:ext cx="11801532" cy="6028830"/>
          </a:xfrm>
          <a:prstGeom prst="rect">
            <a:avLst/>
          </a:prstGeom>
          <a:noFill/>
        </p:spPr>
        <p:txBody>
          <a:bodyPr wrap="square" lIns="91440" tIns="45720" rIns="91440" bIns="45720" rtlCol="0" anchor="t">
            <a:spAutoFit/>
          </a:bodyPr>
          <a:lstStyle/>
          <a:p>
            <a:pPr lvl="0" algn="ctr">
              <a:lnSpc>
                <a:spcPct val="115000"/>
              </a:lnSpc>
              <a:spcAft>
                <a:spcPts val="800"/>
              </a:spcAft>
              <a:tabLst>
                <a:tab pos="457200" algn="l"/>
              </a:tabLst>
            </a:pPr>
            <a:r>
              <a:rPr lang="cs-CZ" b="1" dirty="0">
                <a:latin typeface="Neue Haas Grotesk Text Pro" panose="020B0504020202020204" pitchFamily="34" charset="0"/>
                <a:ea typeface="Inter Medium" panose="02000503000000020004" pitchFamily="2" charset="0"/>
                <a:cs typeface="Arial" panose="020B0604020202020204" pitchFamily="34" charset="0"/>
              </a:rPr>
              <a:t>Výjimky z anonymizace</a:t>
            </a: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a:p>
            <a:pPr lvl="0" algn="just">
              <a:lnSpc>
                <a:spcPct val="115000"/>
              </a:lnSpc>
              <a:spcAft>
                <a:spcPts val="800"/>
              </a:spcAft>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 8a odst. 2 InfZ – Veřejně činné osoby</a:t>
            </a:r>
          </a:p>
          <a:p>
            <a:pPr lvl="0" algn="just">
              <a:spcAft>
                <a:spcPts val="800"/>
              </a:spcAft>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Údaj lze poskytnout, pokud se týká:</a:t>
            </a:r>
          </a:p>
          <a:p>
            <a:pPr marL="628650" lvl="0" indent="-266700" algn="just">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veřejného funkcionáře nebo</a:t>
            </a:r>
          </a:p>
          <a:p>
            <a:pPr marL="628650" lvl="0" indent="-266700" algn="just">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zaměstnance veřejné správy a vypovídá o jeho funkci, pracovním zařazení nebo úřední činnosti</a:t>
            </a:r>
          </a:p>
          <a:p>
            <a:pPr lvl="0" algn="just">
              <a:spcAft>
                <a:spcPts val="800"/>
              </a:spcAft>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Příklady:</a:t>
            </a:r>
            <a:r>
              <a:rPr lang="cs-CZ" sz="1600" dirty="0">
                <a:latin typeface="Neue Haas Grotesk Text Pro" panose="020B0504020202020204" pitchFamily="34" charset="0"/>
                <a:ea typeface="Inter Medium" panose="02000503000000020004" pitchFamily="2" charset="0"/>
                <a:cs typeface="Arial" panose="020B0604020202020204" pitchFamily="34" charset="0"/>
              </a:rPr>
              <a:t> vzdělání, stranická příslušnost, kázeňské řízení, pracovní zařazení</a:t>
            </a:r>
          </a:p>
          <a:p>
            <a:pPr lvl="0" algn="just">
              <a:spcAft>
                <a:spcPts val="800"/>
              </a:spcAft>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 8b InfZ – Příjemci veřejných prostředků</a:t>
            </a:r>
          </a:p>
          <a:p>
            <a:pPr lvl="0" algn="just">
              <a:spcAft>
                <a:spcPts val="800"/>
              </a:spcAft>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Povinnost zveřejnit tyto údaje:</a:t>
            </a:r>
          </a:p>
          <a:p>
            <a:pPr marL="628650" lvl="0" indent="-266700" algn="just">
              <a:spcAft>
                <a:spcPts val="800"/>
              </a:spcAft>
              <a:buFont typeface="Wingdings" panose="05000000000000000000" pitchFamily="2" charset="2"/>
              <a:buChar char="v"/>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jméno </a:t>
            </a:r>
            <a:r>
              <a:rPr lang="cs-CZ" sz="1600" dirty="0">
                <a:latin typeface="Neue Haas Grotesk Text Pro" panose="020B0504020202020204" pitchFamily="34" charset="0"/>
                <a:ea typeface="Inter Medium" panose="02000503000000020004" pitchFamily="2" charset="0"/>
                <a:cs typeface="Arial" panose="020B0604020202020204" pitchFamily="34" charset="0"/>
              </a:rPr>
              <a:t>a příjmení, – obec trvalého pobytu, – výše, účel a podmínky poskytnuté částky</a:t>
            </a:r>
          </a:p>
          <a:p>
            <a:pPr lvl="0" algn="just">
              <a:spcAft>
                <a:spcPts val="800"/>
              </a:spcAft>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Výjimky: informace se nesdělují, pokud se týkají</a:t>
            </a:r>
            <a:r>
              <a:rPr lang="cs-CZ" sz="1600" dirty="0">
                <a:latin typeface="Neue Haas Grotesk Text Pro" panose="020B0504020202020204" pitchFamily="34" charset="0"/>
                <a:ea typeface="Inter Medium" panose="02000503000000020004" pitchFamily="2" charset="0"/>
                <a:cs typeface="Arial" panose="020B0604020202020204" pitchFamily="34" charset="0"/>
              </a:rPr>
              <a:t>:</a:t>
            </a:r>
          </a:p>
          <a:p>
            <a:pPr marL="628650" lvl="0" indent="-266700" algn="just">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sociálních dávek</a:t>
            </a:r>
          </a:p>
          <a:p>
            <a:pPr marL="628650" lvl="0" indent="-266700" algn="just">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zdravotních služeb</a:t>
            </a:r>
          </a:p>
          <a:p>
            <a:pPr marL="628650" lvl="0" indent="-266700" algn="just">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podpory v nezaměstnanosti</a:t>
            </a:r>
          </a:p>
          <a:p>
            <a:pPr marL="628650" lvl="0" indent="-266700" algn="just">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stavebního spoření</a:t>
            </a:r>
          </a:p>
          <a:p>
            <a:pPr marL="628650" lvl="0" indent="-266700" algn="just">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obnovy území (např. po živelných pohromách)</a:t>
            </a:r>
          </a:p>
          <a:p>
            <a:pPr lvl="0" algn="just">
              <a:spcAft>
                <a:spcPts val="800"/>
              </a:spcAft>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 8c InfZ – Platy a odměny - </a:t>
            </a:r>
            <a:r>
              <a:rPr lang="cs-CZ" sz="1600" dirty="0">
                <a:latin typeface="Neue Haas Grotesk Text Pro" panose="020B0504020202020204" pitchFamily="34" charset="0"/>
                <a:ea typeface="Inter Medium" panose="02000503000000020004" pitchFamily="2" charset="0"/>
                <a:cs typeface="Arial" panose="020B0604020202020204" pitchFamily="34" charset="0"/>
              </a:rPr>
              <a:t> </a:t>
            </a:r>
            <a:r>
              <a:rPr lang="cs-CZ" sz="1600" b="1" dirty="0">
                <a:latin typeface="Neue Haas Grotesk Text Pro" panose="020B0504020202020204" pitchFamily="34" charset="0"/>
                <a:ea typeface="Inter Medium" panose="02000503000000020004" pitchFamily="2" charset="0"/>
                <a:cs typeface="Arial" panose="020B0604020202020204" pitchFamily="34" charset="0"/>
              </a:rPr>
              <a:t>Veřejní funkcionáři </a:t>
            </a:r>
            <a:r>
              <a:rPr lang="cs-CZ" sz="1600" dirty="0">
                <a:latin typeface="Neue Haas Grotesk Text Pro" panose="020B0504020202020204" pitchFamily="34" charset="0"/>
                <a:ea typeface="Inter Medium" panose="02000503000000020004" pitchFamily="2" charset="0"/>
                <a:cs typeface="Arial" panose="020B0604020202020204" pitchFamily="34" charset="0"/>
              </a:rPr>
              <a:t>– informace o příjmech se poskytují bez dalšího zkoumání, </a:t>
            </a:r>
            <a:r>
              <a:rPr lang="cs-CZ" sz="1600" b="1" dirty="0">
                <a:latin typeface="Neue Haas Grotesk Text Pro" panose="020B0504020202020204" pitchFamily="34" charset="0"/>
                <a:ea typeface="Inter Medium" panose="02000503000000020004" pitchFamily="2" charset="0"/>
                <a:cs typeface="Arial" panose="020B0604020202020204" pitchFamily="34" charset="0"/>
              </a:rPr>
              <a:t>ex lege</a:t>
            </a:r>
          </a:p>
          <a:p>
            <a:pPr lvl="0" algn="just">
              <a:spcAft>
                <a:spcPts val="800"/>
              </a:spcAft>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           Jiní zaměstnanci </a:t>
            </a:r>
            <a:r>
              <a:rPr lang="cs-CZ" sz="1600" dirty="0">
                <a:latin typeface="Neue Haas Grotesk Text Pro" panose="020B0504020202020204" pitchFamily="34" charset="0"/>
                <a:ea typeface="Inter Medium" panose="02000503000000020004" pitchFamily="2" charset="0"/>
                <a:cs typeface="Arial" panose="020B0604020202020204" pitchFamily="34" charset="0"/>
              </a:rPr>
              <a:t>– informace se poskytují pouze při prokázání veřejného zájmu a po testu proporcionality</a:t>
            </a:r>
          </a:p>
        </p:txBody>
      </p:sp>
    </p:spTree>
    <p:extLst>
      <p:ext uri="{BB962C8B-B14F-4D97-AF65-F5344CB8AC3E}">
        <p14:creationId xmlns:p14="http://schemas.microsoft.com/office/powerpoint/2010/main" val="37569223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C16C8-54D6-6F79-D568-A1C3890A0AFB}"/>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90DCA8DF-0718-8E7F-E44D-795B14644CA8}"/>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65C87572-E835-FF12-A964-1BF9870596A1}"/>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5E341C61-FA5E-20DC-13BF-41B645B40638}"/>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A4D9F5F3-E1EF-836E-DA72-9C2C13BD0160}"/>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69863929-1D3E-AA82-F65C-303C20719FD4}"/>
              </a:ext>
            </a:extLst>
          </p:cNvPr>
          <p:cNvSpPr txBox="1"/>
          <p:nvPr/>
        </p:nvSpPr>
        <p:spPr>
          <a:xfrm>
            <a:off x="1" y="97115"/>
            <a:ext cx="11324400" cy="677108"/>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 </a:t>
            </a:r>
            <a:r>
              <a:rPr lang="cs-CZ" sz="2000" b="1">
                <a:solidFill>
                  <a:schemeClr val="bg1"/>
                </a:solidFill>
                <a:latin typeface="Neue Haas Grotesk Text Pro" panose="020B0504020202020204" pitchFamily="34" charset="-18"/>
                <a:cs typeface="Ema SemiBold" pitchFamily="2" charset="0"/>
              </a:rPr>
              <a:t>Anonymizace</a:t>
            </a:r>
            <a:endParaRPr lang="pt-BR" sz="2000" b="1">
              <a:solidFill>
                <a:schemeClr val="bg1"/>
              </a:solidFill>
              <a:latin typeface="Neue Haas Grotesk Text Pro" panose="020B0504020202020204" pitchFamily="34" charset="-18"/>
              <a:cs typeface="Ema SemiBold" pitchFamily="2" charset="0"/>
            </a:endParaRPr>
          </a:p>
          <a:p>
            <a:pPr algn="ct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88288C86-79E9-1C5A-0A4A-03A84C0EA13D}"/>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9F913FD4-0F35-046F-9E33-C744A64F73A4}"/>
              </a:ext>
            </a:extLst>
          </p:cNvPr>
          <p:cNvSpPr txBox="1"/>
          <p:nvPr/>
        </p:nvSpPr>
        <p:spPr>
          <a:xfrm>
            <a:off x="0" y="583817"/>
            <a:ext cx="11801532" cy="6586931"/>
          </a:xfrm>
          <a:prstGeom prst="rect">
            <a:avLst/>
          </a:prstGeom>
          <a:noFill/>
        </p:spPr>
        <p:txBody>
          <a:bodyPr wrap="square" lIns="91440" tIns="45720" rIns="91440" bIns="45720" rtlCol="0" anchor="t">
            <a:spAutoFit/>
          </a:bodyPr>
          <a:lstStyle/>
          <a:p>
            <a:pPr lvl="0" algn="ctr">
              <a:lnSpc>
                <a:spcPct val="115000"/>
              </a:lnSpc>
              <a:spcAft>
                <a:spcPts val="800"/>
              </a:spcAft>
              <a:tabLst>
                <a:tab pos="457200" algn="l"/>
              </a:tabLst>
            </a:pPr>
            <a:r>
              <a:rPr lang="cs-CZ" b="1" dirty="0">
                <a:latin typeface="Neue Haas Grotesk Text Pro" panose="020B0504020202020204" pitchFamily="34" charset="0"/>
                <a:ea typeface="Inter Medium" panose="02000503000000020004" pitchFamily="2" charset="0"/>
                <a:cs typeface="Arial" panose="020B0604020202020204" pitchFamily="34" charset="0"/>
              </a:rPr>
              <a:t>§ 15 odst. 3 „upravené“ informace bez rozhodnutí“</a:t>
            </a:r>
          </a:p>
          <a:p>
            <a:pPr lvl="0" algn="just">
              <a:spcAft>
                <a:spcPts val="800"/>
              </a:spcAft>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Co říká zákon?</a:t>
            </a:r>
            <a:r>
              <a:rPr lang="cs-CZ" sz="1600" dirty="0">
                <a:latin typeface="Neue Haas Grotesk Text Pro" panose="020B0504020202020204" pitchFamily="34" charset="0"/>
                <a:ea typeface="Inter Medium" panose="02000503000000020004" pitchFamily="2" charset="0"/>
                <a:cs typeface="Arial" panose="020B0604020202020204" pitchFamily="34" charset="0"/>
              </a:rPr>
              <a:t> § 15 odst. 3 InfZ umožňuje částečné poskytnutí informace bez vydání rozhodnutí o odmítnutí části žádosti, pokud byly odstraněny chráněné části dokumentu (např. anonymizací nebo začerněním).</a:t>
            </a:r>
          </a:p>
          <a:p>
            <a:pPr lvl="0" algn="just">
              <a:spcAft>
                <a:spcPts val="800"/>
              </a:spcAft>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Typicky  upravené údaje: </a:t>
            </a:r>
          </a:p>
          <a:p>
            <a:pPr marL="285750" lvl="0" indent="-285750" algn="just">
              <a:spcAft>
                <a:spcPts val="800"/>
              </a:spcAft>
              <a:buFont typeface="Arial" panose="020B0604020202020204" pitchFamily="34" charset="0"/>
              <a:buChar char="•"/>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osobní údaje (§ 8a),</a:t>
            </a:r>
          </a:p>
          <a:p>
            <a:pPr marL="285750" lvl="0" indent="-285750" algn="just">
              <a:spcAft>
                <a:spcPts val="800"/>
              </a:spcAft>
              <a:buFont typeface="Arial" panose="020B0604020202020204" pitchFamily="34" charset="0"/>
              <a:buChar char="•"/>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obchodní tajemství (§ 9),</a:t>
            </a:r>
          </a:p>
          <a:p>
            <a:pPr marL="285750" lvl="0" indent="-285750" algn="just">
              <a:spcAft>
                <a:spcPts val="800"/>
              </a:spcAft>
              <a:buFont typeface="Arial" panose="020B0604020202020204" pitchFamily="34" charset="0"/>
              <a:buChar char="•"/>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jiné chráněné informace (např. bankovní tajemství, bezpečnostní informace),</a:t>
            </a:r>
          </a:p>
          <a:p>
            <a:pPr marL="285750" lvl="0" indent="-285750" algn="just">
              <a:spcAft>
                <a:spcPts val="800"/>
              </a:spcAft>
              <a:buFont typeface="Arial" panose="020B0604020202020204" pitchFamily="34" charset="0"/>
              <a:buChar char="•"/>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údaje ze správního, daňového či kontrolního řízení.</a:t>
            </a:r>
          </a:p>
          <a:p>
            <a:pPr lvl="0" algn="just">
              <a:spcAft>
                <a:spcPts val="800"/>
              </a:spcAft>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Kdy není třeba vydat rozhodnutí o odmítnutí:</a:t>
            </a:r>
          </a:p>
          <a:p>
            <a:pPr marL="285750" lvl="0" indent="-285750" algn="just">
              <a:spcAft>
                <a:spcPts val="800"/>
              </a:spcAft>
              <a:buFont typeface="Arial" panose="020B0604020202020204" pitchFamily="34" charset="0"/>
              <a:buChar char="•"/>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povinný subjekt informaci částečně poskytne,</a:t>
            </a:r>
          </a:p>
          <a:p>
            <a:pPr marL="285750" lvl="0" indent="-285750" algn="just">
              <a:spcAft>
                <a:spcPts val="800"/>
              </a:spcAft>
              <a:buFont typeface="Arial" panose="020B0604020202020204" pitchFamily="34" charset="0"/>
              <a:buChar char="•"/>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chráněné části jsou vynechány,</a:t>
            </a:r>
          </a:p>
          <a:p>
            <a:pPr marL="285750" lvl="0" indent="-285750" algn="just">
              <a:spcAft>
                <a:spcPts val="800"/>
              </a:spcAft>
              <a:buFont typeface="Arial" panose="020B0604020202020204" pitchFamily="34" charset="0"/>
              <a:buChar char="•"/>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informace je zpřístupněna v rozsahu, v jakém je to možné.</a:t>
            </a:r>
          </a:p>
          <a:p>
            <a:pPr lvl="0" algn="just">
              <a:spcAft>
                <a:spcPts val="800"/>
              </a:spcAft>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Procesní práva žadatele: </a:t>
            </a:r>
          </a:p>
          <a:p>
            <a:pPr marL="285750" lvl="0" indent="-285750" algn="just">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Žadatel může požadovat vydání rozhodnutí o neposkytnuté části už v žádosti</a:t>
            </a:r>
          </a:p>
          <a:p>
            <a:pPr marL="285750" lvl="0" indent="-285750" algn="just">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 nebo do 15 dnů  od doručení odpovědi. Povinný subjekt je pak povinen rozhodnutí vydat!</a:t>
            </a:r>
          </a:p>
          <a:p>
            <a:pPr lvl="0" algn="just">
              <a:spcAft>
                <a:spcPts val="800"/>
              </a:spcAft>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Lhůty pro rozhodnutí</a:t>
            </a:r>
            <a:r>
              <a:rPr lang="cs-CZ" sz="1600" dirty="0">
                <a:latin typeface="Neue Haas Grotesk Text Pro" panose="020B0504020202020204" pitchFamily="34" charset="0"/>
                <a:ea typeface="Inter Medium" panose="02000503000000020004" pitchFamily="2" charset="0"/>
                <a:cs typeface="Arial" panose="020B0604020202020204" pitchFamily="34" charset="0"/>
              </a:rPr>
              <a:t>:</a:t>
            </a:r>
          </a:p>
          <a:p>
            <a:pPr lvl="0" algn="just">
              <a:spcAft>
                <a:spcPts val="800"/>
              </a:spcAft>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	pokud žadatel trvá na rozhodnutí již v žádosti → použije se běžná 15 denní lhůta dle § 14 odst. 5 InfZ,</a:t>
            </a:r>
          </a:p>
          <a:p>
            <a:pPr lvl="0" algn="just">
              <a:spcAft>
                <a:spcPts val="800"/>
              </a:spcAft>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	pokud tak učiní až po částečném poskytnutí informace → běží nová 15 denní lhůta od doručení žádosti o rozhodnutí.</a:t>
            </a:r>
          </a:p>
          <a:p>
            <a:pPr lvl="0" algn="just">
              <a:spcAft>
                <a:spcPts val="800"/>
              </a:spcAft>
              <a:tabLst>
                <a:tab pos="457200" algn="l"/>
              </a:tabLst>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870529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F3609-3DBE-8075-13C4-DEA4928A5F79}"/>
            </a:ext>
          </a:extLst>
        </p:cNvPr>
        <p:cNvGrpSpPr/>
        <p:nvPr/>
      </p:nvGrpSpPr>
      <p:grpSpPr>
        <a:xfrm>
          <a:off x="0" y="0"/>
          <a:ext cx="0" cy="0"/>
          <a:chOff x="0" y="0"/>
          <a:chExt cx="0" cy="0"/>
        </a:xfrm>
      </p:grpSpPr>
      <p:sp>
        <p:nvSpPr>
          <p:cNvPr id="2" name="Obdélník 2">
            <a:extLst>
              <a:ext uri="{FF2B5EF4-FFF2-40B4-BE49-F238E27FC236}">
                <a16:creationId xmlns:a16="http://schemas.microsoft.com/office/drawing/2014/main" id="{D3691235-9D02-C3C6-814F-A50B2E19DB07}"/>
              </a:ext>
            </a:extLst>
          </p:cNvPr>
          <p:cNvSpPr/>
          <p:nvPr/>
        </p:nvSpPr>
        <p:spPr>
          <a:xfrm>
            <a:off x="0" y="0"/>
            <a:ext cx="12191999" cy="6858000"/>
          </a:xfrm>
          <a:prstGeom prst="rect">
            <a:avLst/>
          </a:prstGeom>
          <a:solidFill>
            <a:srgbClr val="13A5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6" name="TextovéPole 14">
            <a:extLst>
              <a:ext uri="{FF2B5EF4-FFF2-40B4-BE49-F238E27FC236}">
                <a16:creationId xmlns:a16="http://schemas.microsoft.com/office/drawing/2014/main" id="{D81AE69A-7402-4BD0-F50C-EFD69B03DA9E}"/>
              </a:ext>
            </a:extLst>
          </p:cNvPr>
          <p:cNvSpPr txBox="1"/>
          <p:nvPr/>
        </p:nvSpPr>
        <p:spPr>
          <a:xfrm>
            <a:off x="192088" y="2716080"/>
            <a:ext cx="11844338" cy="1831463"/>
          </a:xfrm>
          <a:prstGeom prst="rect">
            <a:avLst/>
          </a:prstGeom>
          <a:noFill/>
        </p:spPr>
        <p:txBody>
          <a:bodyPr wrap="square" rtlCol="0">
            <a:spAutoFit/>
          </a:bodyPr>
          <a:lstStyle/>
          <a:p>
            <a:pPr algn="ctr">
              <a:lnSpc>
                <a:spcPct val="150000"/>
              </a:lnSpc>
            </a:pPr>
            <a:r>
              <a:rPr lang="cs-CZ" sz="4000" b="1" kern="100">
                <a:solidFill>
                  <a:schemeClr val="bg1"/>
                </a:solidFill>
                <a:latin typeface="Neue Haas Grotesk Text Pro" panose="020B0504020202020204" pitchFamily="34" charset="-18"/>
                <a:ea typeface="Aptos" panose="020B0004020202020204" pitchFamily="34" charset="0"/>
                <a:cs typeface="Times New Roman" panose="02020603050405020304" pitchFamily="18" charset="0"/>
              </a:rPr>
              <a:t>Úhrada nákladů spojených s poskytováním informací</a:t>
            </a:r>
            <a:endParaRPr lang="cs-CZ" sz="4000" b="1" kern="100">
              <a:solidFill>
                <a:schemeClr val="bg1"/>
              </a:solidFill>
              <a:effectLst/>
              <a:latin typeface="Neue Haas Grotesk Text Pro" panose="020B0504020202020204" pitchFamily="34" charset="-18"/>
              <a:ea typeface="Aptos" panose="020B0004020202020204" pitchFamily="34" charset="0"/>
              <a:cs typeface="Times New Roman" panose="02020603050405020304" pitchFamily="18" charset="0"/>
            </a:endParaRPr>
          </a:p>
        </p:txBody>
      </p:sp>
      <p:pic>
        <p:nvPicPr>
          <p:cNvPr id="3" name="Obrázek 2">
            <a:extLst>
              <a:ext uri="{FF2B5EF4-FFF2-40B4-BE49-F238E27FC236}">
                <a16:creationId xmlns:a16="http://schemas.microsoft.com/office/drawing/2014/main" id="{AFDFD4CD-9E2C-486B-8D45-03228236C0E1}"/>
              </a:ext>
            </a:extLst>
          </p:cNvPr>
          <p:cNvPicPr>
            <a:picLocks noChangeAspect="1"/>
          </p:cNvPicPr>
          <p:nvPr/>
        </p:nvPicPr>
        <p:blipFill>
          <a:blip r:embed="rId2"/>
          <a:stretch>
            <a:fillRect/>
          </a:stretch>
        </p:blipFill>
        <p:spPr>
          <a:xfrm>
            <a:off x="11324403" y="155815"/>
            <a:ext cx="640585" cy="339757"/>
          </a:xfrm>
          <a:prstGeom prst="rect">
            <a:avLst/>
          </a:prstGeom>
        </p:spPr>
      </p:pic>
    </p:spTree>
    <p:extLst>
      <p:ext uri="{BB962C8B-B14F-4D97-AF65-F5344CB8AC3E}">
        <p14:creationId xmlns:p14="http://schemas.microsoft.com/office/powerpoint/2010/main" val="157717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D26E5-0CC6-A519-431D-90BC2F2E9FDE}"/>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91AE0699-CEEC-F280-B414-C4353E4652E9}"/>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474AC17F-52F2-FA73-2BD0-EA1021231D2E}"/>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0763105E-5AF9-07FA-057F-6CE571103BFA}"/>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37DFE456-C7BE-52E0-BC9F-C426401D0D08}"/>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149CB867-4562-98C3-E6D9-61F6295B0BA1}"/>
              </a:ext>
            </a:extLst>
          </p:cNvPr>
          <p:cNvSpPr txBox="1"/>
          <p:nvPr/>
        </p:nvSpPr>
        <p:spPr>
          <a:xfrm>
            <a:off x="227012" y="139486"/>
            <a:ext cx="1095533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Úhrada nákladů za poskytování informací</a:t>
            </a:r>
          </a:p>
        </p:txBody>
      </p:sp>
      <p:pic>
        <p:nvPicPr>
          <p:cNvPr id="5" name="Obrázek 4">
            <a:extLst>
              <a:ext uri="{FF2B5EF4-FFF2-40B4-BE49-F238E27FC236}">
                <a16:creationId xmlns:a16="http://schemas.microsoft.com/office/drawing/2014/main" id="{D73200DA-5F64-E787-ECE6-FF5E94D6C7EF}"/>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7B629388-DA31-2824-95DE-98EA8CCE53AC}"/>
              </a:ext>
            </a:extLst>
          </p:cNvPr>
          <p:cNvSpPr txBox="1"/>
          <p:nvPr/>
        </p:nvSpPr>
        <p:spPr>
          <a:xfrm>
            <a:off x="227012" y="873125"/>
            <a:ext cx="11571727" cy="3698513"/>
          </a:xfrm>
          <a:prstGeom prst="rect">
            <a:avLst/>
          </a:prstGeom>
          <a:noFill/>
        </p:spPr>
        <p:txBody>
          <a:bodyPr wrap="square" lIns="91440" tIns="45720" rIns="91440" bIns="45720" rtlCol="0" anchor="t">
            <a:spAutoFit/>
          </a:bodyPr>
          <a:lstStyle/>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Soukromoprávní nárok</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(Konf 115/2009, NSS č. j. 2 As 34/2008; I. ÚS 1083/16)</a:t>
            </a:r>
          </a:p>
          <a:p>
            <a:pPr marL="285750" indent="-285750">
              <a:lnSpc>
                <a:spcPct val="115000"/>
              </a:lnSpc>
              <a:spcAft>
                <a:spcPts val="800"/>
              </a:spcAft>
              <a:buFont typeface="Arial" panose="020B0604020202020204" pitchFamily="34" charset="0"/>
              <a:buChar char="•"/>
            </a:pP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Ú</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hrada je omezená jen na zákonem stanovené náklady:</a:t>
            </a:r>
          </a:p>
          <a:p>
            <a:pPr marL="714375" indent="-171450">
              <a:lnSpc>
                <a:spcPct val="115000"/>
              </a:lnSpc>
              <a:buFont typeface="Wingdings" panose="05000000000000000000" pitchFamily="2" charset="2"/>
              <a:buChar char="ü"/>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za pořízení kopií</a:t>
            </a:r>
          </a:p>
          <a:p>
            <a:pPr marL="714375" indent="-171450">
              <a:lnSpc>
                <a:spcPct val="115000"/>
              </a:lnSpc>
              <a:buFont typeface="Wingdings" panose="05000000000000000000" pitchFamily="2" charset="2"/>
              <a:buChar char="ü"/>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za odeslání informace žadateli</a:t>
            </a:r>
          </a:p>
          <a:p>
            <a:pPr marL="714375" indent="-171450">
              <a:lnSpc>
                <a:spcPct val="115000"/>
              </a:lnSpc>
              <a:buFont typeface="Wingdings" panose="05000000000000000000" pitchFamily="2" charset="2"/>
              <a:buChar char="ü"/>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za opatření technického nosiče dat</a:t>
            </a:r>
          </a:p>
          <a:p>
            <a:pPr marL="714375" indent="-171450">
              <a:lnSpc>
                <a:spcPct val="115000"/>
              </a:lnSpc>
              <a:buFont typeface="Wingdings" panose="05000000000000000000" pitchFamily="2" charset="2"/>
              <a:buChar char="ü"/>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za mimořádně rozsáhlé vyhledávání informace</a:t>
            </a: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Sazby se stanoví v sazebníku úhrad za poskytování informací dle pravidel plynoucích z NV č. 173/2006 Sb.</a:t>
            </a:r>
          </a:p>
          <a:p>
            <a:pPr marL="285750" indent="-285750">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Povinný subjekt nemusí úhradu žádat, resp. žádat v plné výši.</a:t>
            </a:r>
          </a:p>
          <a:p>
            <a:pPr marL="285750" indent="-285750">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Povinný subjekt má povinnost zvolit co nejhospodárnější a nejlevnější způsob vyhledávání informací. </a:t>
            </a:r>
          </a:p>
          <a:p>
            <a:pPr marL="285750" indent="-285750">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Uplatňuje se zásada rovného (ne)uplatňování úhrady nákladů (ve všech případech postupovat stejně, nelze „znevýhodňovat“ žadatele např. kvůli podávání většího množství žádostí.</a:t>
            </a:r>
          </a:p>
        </p:txBody>
      </p:sp>
    </p:spTree>
    <p:extLst>
      <p:ext uri="{BB962C8B-B14F-4D97-AF65-F5344CB8AC3E}">
        <p14:creationId xmlns:p14="http://schemas.microsoft.com/office/powerpoint/2010/main" val="1596690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C0DB7-BE61-C3F2-77C6-F8421B4005B5}"/>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9DF32F7F-01AF-5826-48EC-83FE63B02F93}"/>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809D4884-7822-750F-4048-43C34CF99E61}"/>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E2B7BE67-6195-E85B-F28C-07CD552384B9}"/>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B769A2D2-7BE4-E1B3-C1EB-B132CDA75FC4}"/>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B429FD16-9915-C1D3-01C2-B4D1024C1238}"/>
              </a:ext>
            </a:extLst>
          </p:cNvPr>
          <p:cNvSpPr txBox="1"/>
          <p:nvPr/>
        </p:nvSpPr>
        <p:spPr>
          <a:xfrm>
            <a:off x="227012" y="139486"/>
            <a:ext cx="6817843"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Základní rámec</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6E90586E-CDB6-6F61-EF72-8886A30326EE}"/>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DD6E8CFB-42FF-DEAF-685D-39F652087E09}"/>
              </a:ext>
            </a:extLst>
          </p:cNvPr>
          <p:cNvSpPr txBox="1"/>
          <p:nvPr/>
        </p:nvSpPr>
        <p:spPr>
          <a:xfrm>
            <a:off x="80121" y="781318"/>
            <a:ext cx="11709437" cy="2936188"/>
          </a:xfrm>
          <a:prstGeom prst="rect">
            <a:avLst/>
          </a:prstGeom>
          <a:noFill/>
        </p:spPr>
        <p:txBody>
          <a:bodyPr wrap="square" lIns="91440" tIns="45720" rIns="91440" bIns="45720" rtlCol="0" anchor="t">
            <a:spAutoFit/>
          </a:bodyPr>
          <a:lstStyle/>
          <a:p>
            <a:pPr marL="342900" indent="-342900">
              <a:lnSpc>
                <a:spcPct val="115000"/>
              </a:lnSpc>
              <a:spcAft>
                <a:spcPts val="800"/>
              </a:spcAft>
              <a:buFont typeface="Arial" panose="020B0604020202020204" pitchFamily="34" charset="0"/>
              <a:buChar char="•"/>
            </a:pPr>
            <a:endParaRPr lang="cs-CZ" sz="1600" kern="100">
              <a:effectLst/>
              <a:latin typeface="Neue Haas Grotesk Text Pro"/>
              <a:ea typeface="Aptos" panose="020B0004020202020204" pitchFamily="34" charset="0"/>
              <a:cs typeface="Times New Roman" panose="02020603050405020304" pitchFamily="18" charset="0"/>
            </a:endParaRPr>
          </a:p>
          <a:p>
            <a:pPr marL="342900" indent="-342900" algn="just">
              <a:lnSpc>
                <a:spcPct val="114999"/>
              </a:lnSpc>
              <a:spcAft>
                <a:spcPts val="800"/>
              </a:spcAft>
              <a:buFont typeface="Arial" panose="020B0604020202020204" pitchFamily="34" charset="0"/>
              <a:buChar char="•"/>
              <a:tabLst>
                <a:tab pos="457200" algn="l"/>
              </a:tabLst>
            </a:pPr>
            <a:r>
              <a:rPr lang="cs-CZ" sz="1600" kern="100">
                <a:latin typeface="Neue Haas Grotesk Text Pro"/>
                <a:ea typeface="Inter Medium" panose="02000503000000020004" pitchFamily="2" charset="0"/>
                <a:cs typeface="Times New Roman"/>
              </a:rPr>
              <a:t>Státní orgány a orgány územní samosprávy jsou povinny přiměřeným způsobem poskytovat informace o své činnosti. Podmínky a provedení stanoví zákon (čl. 17 odst. 5 Listiny základních práv a svobod).</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Poskytování informací není správním řízením.</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Na dokumenty o poskytování informací se aplikují předpisy o spisové službě.</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Základní pravidlo je informace poskytnout vyjma informací, u nichž to zákon vylučuje.</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endParaRPr lang="cs-CZ" sz="1600" kern="100">
              <a:latin typeface="Neue Haas Grotesk Text Pro" panose="020B0504020202020204" pitchFamily="34" charset="0"/>
              <a:ea typeface="Inter Medium" panose="02000503000000020004" pitchFamily="2" charset="0"/>
              <a:cs typeface="Times New Roman"/>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5069614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072AF-C907-4BD2-C9D0-E92985DE5607}"/>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9B68C560-1F9A-5A36-3DB1-A401F94FAA8F}"/>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CB3CF980-C129-2B5D-4E44-AD6D25B2C7B7}"/>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4772E3B2-7359-83AF-E752-BFF9BE22591A}"/>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48C4C34A-EAFE-82A0-4725-9F7DA997452D}"/>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3ECBC7CF-D1DB-3284-7DAD-1CAFF409FAC5}"/>
              </a:ext>
            </a:extLst>
          </p:cNvPr>
          <p:cNvSpPr txBox="1"/>
          <p:nvPr/>
        </p:nvSpPr>
        <p:spPr>
          <a:xfrm>
            <a:off x="227012" y="139486"/>
            <a:ext cx="11097391"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Úhrada nákladů za poskytování informací</a:t>
            </a:r>
          </a:p>
        </p:txBody>
      </p:sp>
      <p:pic>
        <p:nvPicPr>
          <p:cNvPr id="5" name="Obrázek 4">
            <a:extLst>
              <a:ext uri="{FF2B5EF4-FFF2-40B4-BE49-F238E27FC236}">
                <a16:creationId xmlns:a16="http://schemas.microsoft.com/office/drawing/2014/main" id="{53CBC5D0-C03C-CAC0-5C34-EB10A7CED8BD}"/>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04B13E31-D4B0-CA36-FF79-3C211E462B39}"/>
              </a:ext>
            </a:extLst>
          </p:cNvPr>
          <p:cNvSpPr txBox="1"/>
          <p:nvPr/>
        </p:nvSpPr>
        <p:spPr>
          <a:xfrm>
            <a:off x="227012" y="873125"/>
            <a:ext cx="11571727" cy="6563848"/>
          </a:xfrm>
          <a:prstGeom prst="rect">
            <a:avLst/>
          </a:prstGeom>
          <a:noFill/>
        </p:spPr>
        <p:txBody>
          <a:bodyPr wrap="square" lIns="91440" tIns="45720" rIns="91440" bIns="45720" rtlCol="0" anchor="t">
            <a:spAutoFit/>
          </a:bodyPr>
          <a:lstStyle/>
          <a:p>
            <a:pPr algn="just">
              <a:lnSpc>
                <a:spcPct val="115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Podmínky pro uplatnění náhrady nákladů</a:t>
            </a:r>
          </a:p>
          <a:p>
            <a:pPr marL="285750" indent="-285750" algn="just">
              <a:lnSpc>
                <a:spcPct val="115000"/>
              </a:lnSpc>
              <a:spcAft>
                <a:spcPts val="800"/>
              </a:spcAft>
              <a:buFont typeface="Wingdings" panose="05000000000000000000" pitchFamily="2" charset="2"/>
              <a:buChar char="ü"/>
            </a:pPr>
            <a:r>
              <a:rPr lang="cs-CZ" sz="1600" kern="100">
                <a:effectLst/>
                <a:latin typeface="Aptos" panose="020B0004020202020204" pitchFamily="34" charset="0"/>
                <a:ea typeface="Aptos" panose="020B0004020202020204" pitchFamily="34" charset="0"/>
                <a:cs typeface="Times New Roman" panose="02020603050405020304" pitchFamily="18" charset="0"/>
              </a:rPr>
              <a:t>Stanovený a zveřejněný sazebník úhrad nákladů (dostupný v úřadovně a na webových stránkách)</a:t>
            </a:r>
          </a:p>
          <a:p>
            <a:pPr marL="285750" indent="-285750" algn="just">
              <a:lnSpc>
                <a:spcPct val="115000"/>
              </a:lnSpc>
              <a:spcAft>
                <a:spcPts val="800"/>
              </a:spcAft>
              <a:buFont typeface="Wingdings" panose="05000000000000000000" pitchFamily="2" charset="2"/>
              <a:buChar char="ü"/>
            </a:pPr>
            <a:r>
              <a:rPr lang="cs-CZ" sz="1600" kern="100">
                <a:effectLst/>
                <a:latin typeface="Aptos" panose="020B0004020202020204" pitchFamily="34" charset="0"/>
                <a:ea typeface="Aptos" panose="020B0004020202020204" pitchFamily="34" charset="0"/>
                <a:cs typeface="Times New Roman" panose="02020603050405020304" pitchFamily="18" charset="0"/>
              </a:rPr>
              <a:t>Výzva k úhradě podle § 17 odst. 3 </a:t>
            </a:r>
            <a:r>
              <a:rPr lang="cs-CZ" sz="1600" kern="100" err="1">
                <a:effectLst/>
                <a:latin typeface="Aptos" panose="020B0004020202020204" pitchFamily="34" charset="0"/>
                <a:ea typeface="Aptos" panose="020B0004020202020204" pitchFamily="34" charset="0"/>
                <a:cs typeface="Times New Roman" panose="02020603050405020304" pitchFamily="18" charset="0"/>
              </a:rPr>
              <a:t>InfZ</a:t>
            </a:r>
            <a:r>
              <a:rPr lang="cs-CZ" sz="1600" kern="100">
                <a:effectLst/>
                <a:latin typeface="Aptos" panose="020B0004020202020204" pitchFamily="34" charset="0"/>
                <a:ea typeface="Aptos" panose="020B0004020202020204" pitchFamily="34" charset="0"/>
                <a:cs typeface="Times New Roman" panose="02020603050405020304" pitchFamily="18" charset="0"/>
              </a:rPr>
              <a:t> se všemi náležitostmi</a:t>
            </a:r>
            <a:endParaRPr lang="cs-CZ" sz="1600" kern="100">
              <a:latin typeface="Aptos" panose="020B0004020202020204" pitchFamily="34" charset="0"/>
              <a:ea typeface="Aptos" panose="020B0004020202020204" pitchFamily="34" charset="0"/>
              <a:cs typeface="Times New Roman" panose="02020603050405020304" pitchFamily="18" charset="0"/>
            </a:endParaRPr>
          </a:p>
          <a:p>
            <a:pPr marL="285750" indent="-285750" algn="just">
              <a:lnSpc>
                <a:spcPct val="115000"/>
              </a:lnSpc>
              <a:spcAft>
                <a:spcPts val="800"/>
              </a:spcAft>
              <a:buFont typeface="Wingdings" panose="05000000000000000000" pitchFamily="2" charset="2"/>
              <a:buChar char="ü"/>
            </a:pPr>
            <a:r>
              <a:rPr lang="cs-CZ" sz="1600" kern="100">
                <a:effectLst/>
                <a:latin typeface="Aptos" panose="020B0004020202020204" pitchFamily="34" charset="0"/>
                <a:ea typeface="Aptos" panose="020B0004020202020204" pitchFamily="34" charset="0"/>
                <a:cs typeface="Times New Roman" panose="02020603050405020304" pitchFamily="18" charset="0"/>
              </a:rPr>
              <a:t> Požadavek na úhradu musí být uplatněn „před poskytnutím informace“ (§ 17 odst. 4 </a:t>
            </a:r>
            <a:r>
              <a:rPr lang="cs-CZ" sz="1600" kern="100" err="1">
                <a:effectLst/>
                <a:latin typeface="Aptos" panose="020B0004020202020204" pitchFamily="34" charset="0"/>
                <a:ea typeface="Aptos" panose="020B0004020202020204" pitchFamily="34" charset="0"/>
                <a:cs typeface="Times New Roman" panose="02020603050405020304" pitchFamily="18" charset="0"/>
              </a:rPr>
              <a:t>InfZ</a:t>
            </a:r>
            <a:r>
              <a:rPr lang="cs-CZ" sz="1600" kern="100">
                <a:effectLst/>
                <a:latin typeface="Aptos" panose="020B0004020202020204" pitchFamily="34" charset="0"/>
                <a:ea typeface="Aptos" panose="020B0004020202020204" pitchFamily="34" charset="0"/>
                <a:cs typeface="Times New Roman" panose="02020603050405020304" pitchFamily="18" charset="0"/>
              </a:rPr>
              <a:t>)</a:t>
            </a:r>
          </a:p>
          <a:p>
            <a:pPr marL="285750" indent="-285750" algn="just">
              <a:lnSpc>
                <a:spcPct val="115000"/>
              </a:lnSpc>
              <a:spcAft>
                <a:spcPts val="800"/>
              </a:spcAft>
              <a:buFont typeface="Arial" panose="020B0604020202020204" pitchFamily="34" charset="0"/>
              <a:buChar char="•"/>
            </a:pPr>
            <a:r>
              <a:rPr lang="cs-CZ" sz="1600" kern="100">
                <a:effectLst/>
                <a:latin typeface="Aptos" panose="020B0004020202020204" pitchFamily="34" charset="0"/>
                <a:ea typeface="Aptos" panose="020B0004020202020204" pitchFamily="34" charset="0"/>
                <a:cs typeface="Times New Roman" panose="02020603050405020304" pitchFamily="18" charset="0"/>
              </a:rPr>
              <a:t>Výzvu je nutné odeslat (postačí odeslat!) před uplynutím lhůty pro poskytnutí informace, pozdější odeslání vede k zániku práva na úhradu nákladů (I. ÚS 1083/16, NSS č. j. 8 As 35/2020)</a:t>
            </a:r>
          </a:p>
          <a:p>
            <a:pPr marL="285750" indent="-285750" algn="just">
              <a:lnSpc>
                <a:spcPct val="115000"/>
              </a:lnSpc>
              <a:spcAft>
                <a:spcPts val="800"/>
              </a:spcAft>
              <a:buFont typeface="Arial" panose="020B0604020202020204" pitchFamily="34" charset="0"/>
              <a:buChar char="•"/>
            </a:pPr>
            <a:r>
              <a:rPr lang="cs-CZ" sz="1600" kern="100">
                <a:effectLst/>
                <a:latin typeface="Aptos" panose="020B0004020202020204" pitchFamily="34" charset="0"/>
                <a:ea typeface="Aptos" panose="020B0004020202020204" pitchFamily="34" charset="0"/>
                <a:cs typeface="Times New Roman" panose="02020603050405020304" pitchFamily="18" charset="0"/>
              </a:rPr>
              <a:t>Pokud „v prvním kole“ povinný subjekt žádost vyřídil jinak bez úhrady, avšak v zákonné lhůtě, a nejednalo se o obstrukční postup, pak při novém vyřízení žádosti lze úhradu uplatnit (NSS č.j. 8 As 35/2020).</a:t>
            </a:r>
          </a:p>
          <a:p>
            <a:pPr marL="285750" indent="-285750" algn="just">
              <a:lnSpc>
                <a:spcPct val="115000"/>
              </a:lnSpc>
              <a:spcAft>
                <a:spcPts val="800"/>
              </a:spcAft>
              <a:buFont typeface="Arial" panose="020B0604020202020204" pitchFamily="34" charset="0"/>
              <a:buChar char="•"/>
            </a:pPr>
            <a:r>
              <a:rPr lang="cs-CZ" sz="1600" kern="100">
                <a:effectLst/>
                <a:latin typeface="Aptos" panose="020B0004020202020204" pitchFamily="34" charset="0"/>
                <a:ea typeface="Aptos" panose="020B0004020202020204" pitchFamily="34" charset="0"/>
                <a:cs typeface="Times New Roman" panose="02020603050405020304" pitchFamily="18" charset="0"/>
              </a:rPr>
              <a:t>Sazby musí (měly by) odpovídat skutečným nákladů, jejich výši nelze „volně“ odhadovat.</a:t>
            </a:r>
          </a:p>
          <a:p>
            <a:pPr marL="285750" indent="-285750" algn="just">
              <a:lnSpc>
                <a:spcPct val="115000"/>
              </a:lnSpc>
              <a:spcAft>
                <a:spcPts val="800"/>
              </a:spcAft>
              <a:buFont typeface="Arial" panose="020B0604020202020204" pitchFamily="34" charset="0"/>
              <a:buChar char="•"/>
            </a:pPr>
            <a:r>
              <a:rPr lang="cs-CZ" sz="1600" kern="100">
                <a:latin typeface="Aptos" panose="020B0004020202020204" pitchFamily="34" charset="0"/>
                <a:ea typeface="Aptos" panose="020B0004020202020204" pitchFamily="34" charset="0"/>
                <a:cs typeface="Times New Roman" panose="02020603050405020304" pitchFamily="18" charset="0"/>
              </a:rPr>
              <a:t>Sazba za kopie se určí výpočtem ze skutečných nákladů užívaných kopírovacích strojů (materiálové náklady), přičemž lze připočíst i náklady personální (náklad spojený s obsluhou kopírovacího stroje). Sazby nelze určit ve výši správních poplatků! Lze vyjít i ze sazeb např. v copy centru.</a:t>
            </a:r>
          </a:p>
          <a:p>
            <a:pPr marL="285750" indent="-285750" algn="just">
              <a:lnSpc>
                <a:spcPct val="115000"/>
              </a:lnSpc>
              <a:spcAft>
                <a:spcPts val="800"/>
              </a:spcAft>
              <a:buFont typeface="Arial" panose="020B0604020202020204" pitchFamily="34" charset="0"/>
              <a:buChar char="•"/>
            </a:pPr>
            <a:r>
              <a:rPr lang="cs-CZ" sz="1600" kern="100">
                <a:latin typeface="Aptos" panose="020B0004020202020204" pitchFamily="34" charset="0"/>
                <a:ea typeface="Aptos" panose="020B0004020202020204" pitchFamily="34" charset="0"/>
                <a:cs typeface="Times New Roman" panose="02020603050405020304" pitchFamily="18" charset="0"/>
              </a:rPr>
              <a:t>Náklady na odeslání lze určit odkazem na ceny provozovatelů poštovních služeb. Tyto ceny mohou být pro větší přehlednost i zejména lepší informovanost žadatelů zaneseny i přímo v sazebníku náhrad.</a:t>
            </a:r>
          </a:p>
          <a:p>
            <a:pPr marL="285750" indent="-285750" algn="just">
              <a:lnSpc>
                <a:spcPct val="115000"/>
              </a:lnSpc>
              <a:spcAft>
                <a:spcPts val="800"/>
              </a:spcAft>
              <a:buFont typeface="Arial" panose="020B0604020202020204" pitchFamily="34" charset="0"/>
              <a:buChar char="•"/>
            </a:pPr>
            <a:r>
              <a:rPr lang="cs-CZ" sz="1600" kern="100">
                <a:effectLst/>
                <a:latin typeface="Aptos" panose="020B0004020202020204" pitchFamily="34" charset="0"/>
                <a:ea typeface="Aptos" panose="020B0004020202020204" pitchFamily="34" charset="0"/>
                <a:cs typeface="Times New Roman" panose="02020603050405020304" pitchFamily="18" charset="0"/>
              </a:rPr>
              <a:t>Sazba za mimořádně rozsáhlé vyhledání informací musí odpovídat reálnému hodinovému nákladu, nesmí být neodůvodněně nepřiměřená oproti hodinovým nákladům na práci administrativního pracovníka (např. celkové rozpočtové prostředky na platy a rok dělit počtem pracovních hodin v roce a počtem pracovníků</a:t>
            </a:r>
            <a:r>
              <a:rPr lang="cs-CZ" sz="1600" kern="100">
                <a:latin typeface="Aptos" panose="020B0004020202020204" pitchFamily="34" charset="0"/>
                <a:ea typeface="Aptos" panose="020B0004020202020204" pitchFamily="34" charset="0"/>
                <a:cs typeface="Times New Roman" panose="02020603050405020304" pitchFamily="18" charset="0"/>
              </a:rPr>
              <a:t> </a:t>
            </a:r>
            <a:r>
              <a:rPr lang="cs-CZ" sz="1600" kern="100">
                <a:effectLst/>
                <a:latin typeface="Aptos" panose="020B0004020202020204" pitchFamily="34" charset="0"/>
                <a:ea typeface="Aptos" panose="020B0004020202020204" pitchFamily="34" charset="0"/>
                <a:cs typeface="Times New Roman" panose="02020603050405020304" pitchFamily="18" charset="0"/>
              </a:rPr>
              <a:t>– jen platy zaměstnanců vyřizujících žádosti).</a:t>
            </a:r>
          </a:p>
          <a:p>
            <a:pPr marL="285750" indent="-285750">
              <a:lnSpc>
                <a:spcPct val="115000"/>
              </a:lnSpc>
              <a:spcAft>
                <a:spcPts val="800"/>
              </a:spcAft>
              <a:buFont typeface="Arial" panose="020B0604020202020204" pitchFamily="34" charset="0"/>
              <a:buChar char="•"/>
            </a:pPr>
            <a:endParaRPr lang="cs-CZ" sz="1600" kern="100">
              <a:effectLst/>
              <a:latin typeface="Aptos" panose="020B0004020202020204" pitchFamily="34" charset="0"/>
              <a:ea typeface="Aptos" panose="020B0004020202020204" pitchFamily="34" charset="0"/>
              <a:cs typeface="Times New Roman" panose="02020603050405020304" pitchFamily="18" charset="0"/>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5482951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10908-271F-498B-7477-14F823DD503C}"/>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6582DFCD-F117-C180-E63A-50BF5B56E1AE}"/>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A661F8D4-80AD-310A-4C4A-08EC45C35646}"/>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06513B67-25B5-9297-5AAF-42F10835BFAC}"/>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6C973B5B-A5C5-F637-9308-106633D777E2}"/>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CA1087EF-FBBD-F57C-4D7C-519D57289D3D}"/>
              </a:ext>
            </a:extLst>
          </p:cNvPr>
          <p:cNvSpPr txBox="1"/>
          <p:nvPr/>
        </p:nvSpPr>
        <p:spPr>
          <a:xfrm>
            <a:off x="227012" y="139486"/>
            <a:ext cx="11097391"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Úhrada nákladů za poskytování informací</a:t>
            </a:r>
          </a:p>
        </p:txBody>
      </p:sp>
      <p:pic>
        <p:nvPicPr>
          <p:cNvPr id="5" name="Obrázek 4">
            <a:extLst>
              <a:ext uri="{FF2B5EF4-FFF2-40B4-BE49-F238E27FC236}">
                <a16:creationId xmlns:a16="http://schemas.microsoft.com/office/drawing/2014/main" id="{BAF64969-C3A4-02FD-1E3B-1952D94A7005}"/>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C22B87C0-8CFF-C5E4-9CC2-0BB63943E6C2}"/>
              </a:ext>
            </a:extLst>
          </p:cNvPr>
          <p:cNvSpPr txBox="1"/>
          <p:nvPr/>
        </p:nvSpPr>
        <p:spPr>
          <a:xfrm>
            <a:off x="227012" y="873125"/>
            <a:ext cx="11571727" cy="6012993"/>
          </a:xfrm>
          <a:prstGeom prst="rect">
            <a:avLst/>
          </a:prstGeom>
          <a:noFill/>
        </p:spPr>
        <p:txBody>
          <a:bodyPr wrap="square" lIns="91440" tIns="45720" rIns="91440" bIns="45720" rtlCol="0" anchor="t">
            <a:spAutoFit/>
          </a:bodyPr>
          <a:lstStyle/>
          <a:p>
            <a:pPr algn="just">
              <a:lnSpc>
                <a:spcPct val="115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Určení výše úhrady</a:t>
            </a:r>
            <a:endParaRPr lang="cs-CZ" sz="1600" kern="100">
              <a:effectLst/>
              <a:latin typeface="Aptos" panose="020B0004020202020204" pitchFamily="34" charset="0"/>
              <a:ea typeface="Aptos" panose="020B0004020202020204" pitchFamily="34" charset="0"/>
              <a:cs typeface="Times New Roman" panose="02020603050405020304" pitchFamily="18" charset="0"/>
            </a:endParaRP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Nelze žádat zálohu na úhradu nákladů.</a:t>
            </a:r>
          </a:p>
          <a:p>
            <a:pPr marL="285750" indent="-285750" algn="just">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Judikatura připouští provedení „kvalifikovaného výpočtu“ či „odhadu“ nákladů řízení. </a:t>
            </a:r>
            <a:r>
              <a:rPr lang="cs-CZ" sz="1600" i="1">
                <a:latin typeface="Neue Haas Grotesk Text Pro" panose="020B0504020202020204" pitchFamily="34" charset="0"/>
                <a:ea typeface="Inter Medium" panose="02000503000000020004" pitchFamily="2" charset="0"/>
                <a:cs typeface="Arial" panose="020B0604020202020204" pitchFamily="34" charset="0"/>
              </a:rPr>
              <a:t>Např. v případech, kdy je nutné projít větší počet dokumentů, lze vyjít z počtu dokumentů, průměrného času na projití stránky atd., není nutné mít konkrétní žádost dopředu zcela zpracovanou. Odhad by ale neměl překročit skutečné náklady. Užije se hlavně při mimořádně rozsáhlém vyhledávání – počty kopií a poštovné lze vypočítat přesně.</a:t>
            </a:r>
          </a:p>
          <a:p>
            <a:pPr marL="285750" indent="-285750" algn="just">
              <a:lnSpc>
                <a:spcPct val="115000"/>
              </a:lnSpc>
              <a:spcAft>
                <a:spcPts val="800"/>
              </a:spcAft>
              <a:buFont typeface="Arial" panose="020B0604020202020204" pitchFamily="34" charset="0"/>
              <a:buChar char="•"/>
            </a:pPr>
            <a:endParaRPr lang="cs-CZ" sz="1600" i="1">
              <a:latin typeface="Neue Haas Grotesk Text Pro" panose="020B0504020202020204" pitchFamily="34" charset="0"/>
              <a:ea typeface="Inter Medium" panose="02000503000000020004" pitchFamily="2" charset="0"/>
              <a:cs typeface="Arial" panose="020B0604020202020204" pitchFamily="34" charset="0"/>
            </a:endParaRPr>
          </a:p>
          <a:p>
            <a:pPr algn="just">
              <a:lnSpc>
                <a:spcPct val="115000"/>
              </a:lnSpc>
              <a:spcAft>
                <a:spcPts val="800"/>
              </a:spcAft>
            </a:pPr>
            <a:r>
              <a:rPr lang="cs-CZ" sz="1600" b="1">
                <a:latin typeface="Neue Haas Grotesk Text Pro" panose="020B0504020202020204" pitchFamily="34" charset="0"/>
                <a:ea typeface="Inter Medium" panose="02000503000000020004" pitchFamily="2" charset="0"/>
                <a:cs typeface="Arial" panose="020B0604020202020204" pitchFamily="34" charset="0"/>
              </a:rPr>
              <a:t>Sazebník</a:t>
            </a:r>
          </a:p>
          <a:p>
            <a:pPr marL="285750" indent="-285750" algn="just">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Vydání sazebníku náhrad a uvedení konkrétního typu náhrady, který bude následně požadován (neuvedený typ náhrad nelze požadovat). V případě obcí spadá vydání sazebníku do zbytkové působnosti rady obce dle § 102 odst. 3 zákona o obcích (není-li rada volena, přechází tato pravomoc na starostu obce).</a:t>
            </a:r>
          </a:p>
          <a:p>
            <a:pPr marL="285750" indent="-285750" algn="just">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V sazebníku lze určit částku, do které nebude úhrada požadována.</a:t>
            </a:r>
          </a:p>
          <a:p>
            <a:pPr marL="285750" indent="-285750" algn="just">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Sazebník musí být vydán předem, nelze podle něj postupovat, pokud byl vydán až v reakci na obdrženou žádost.</a:t>
            </a:r>
          </a:p>
          <a:p>
            <a:pPr marL="285750" indent="-285750" algn="just">
              <a:lnSpc>
                <a:spcPct val="115000"/>
              </a:lnSpc>
              <a:spcAft>
                <a:spcPts val="800"/>
              </a:spcAft>
              <a:buFont typeface="Arial" panose="020B0604020202020204" pitchFamily="34" charset="0"/>
              <a:buChar char="•"/>
            </a:pPr>
            <a:endParaRPr lang="cs-CZ" sz="1600" b="1">
              <a:latin typeface="Neue Haas Grotesk Text Pro" panose="020B0504020202020204" pitchFamily="34" charset="0"/>
              <a:ea typeface="Inter Medium" panose="02000503000000020004" pitchFamily="2" charset="0"/>
              <a:cs typeface="Arial" panose="020B0604020202020204" pitchFamily="34" charset="0"/>
            </a:endParaRPr>
          </a:p>
          <a:p>
            <a:pPr marL="285750" indent="-285750" algn="just">
              <a:lnSpc>
                <a:spcPct val="115000"/>
              </a:lnSpc>
              <a:spcAft>
                <a:spcPts val="800"/>
              </a:spcAft>
              <a:buFont typeface="Arial" panose="020B0604020202020204" pitchFamily="34" charset="0"/>
              <a:buChar char="•"/>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marL="285750" indent="-285750" algn="just">
              <a:lnSpc>
                <a:spcPct val="115000"/>
              </a:lnSpc>
              <a:spcAft>
                <a:spcPts val="800"/>
              </a:spcAft>
              <a:buFont typeface="Arial" panose="020B0604020202020204" pitchFamily="34" charset="0"/>
              <a:buChar char="•"/>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marL="285750" indent="-285750">
              <a:lnSpc>
                <a:spcPct val="115000"/>
              </a:lnSpc>
              <a:spcAft>
                <a:spcPts val="800"/>
              </a:spcAft>
              <a:buFont typeface="Arial" panose="020B0604020202020204" pitchFamily="34" charset="0"/>
              <a:buChar char="•"/>
            </a:pPr>
            <a:endParaRPr lang="cs-CZ" sz="1600" i="1">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16628298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7F93A-B2CA-AD67-AEAA-2E26C0E8ACF0}"/>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8AAAECC1-73B8-0295-58B9-A9ED41FEB42D}"/>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EC43722C-DCD6-8EFE-31CA-D41992647806}"/>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33AAA7F1-C9F7-9A3B-25CD-F4B671F468CD}"/>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D87545E4-7553-56C1-2C49-31116FB02ACA}"/>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44241DC6-9E55-0F52-0C6C-0441A6738E45}"/>
              </a:ext>
            </a:extLst>
          </p:cNvPr>
          <p:cNvSpPr txBox="1"/>
          <p:nvPr/>
        </p:nvSpPr>
        <p:spPr>
          <a:xfrm>
            <a:off x="227012" y="139486"/>
            <a:ext cx="11097391"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Úhrada nákladů za poskytování informací</a:t>
            </a:r>
          </a:p>
        </p:txBody>
      </p:sp>
      <p:pic>
        <p:nvPicPr>
          <p:cNvPr id="5" name="Obrázek 4">
            <a:extLst>
              <a:ext uri="{FF2B5EF4-FFF2-40B4-BE49-F238E27FC236}">
                <a16:creationId xmlns:a16="http://schemas.microsoft.com/office/drawing/2014/main" id="{2FD85362-02B6-914A-8C05-C7630FD685AA}"/>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4C0B823C-F94D-F029-50C6-BD8A40114D9F}"/>
              </a:ext>
            </a:extLst>
          </p:cNvPr>
          <p:cNvSpPr txBox="1"/>
          <p:nvPr/>
        </p:nvSpPr>
        <p:spPr>
          <a:xfrm>
            <a:off x="227012" y="873125"/>
            <a:ext cx="11571727" cy="5988371"/>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Výzva k úhradě</a:t>
            </a:r>
            <a:endParaRPr lang="cs-CZ" sz="16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17 odst. 3 </a:t>
            </a:r>
            <a:r>
              <a:rPr lang="cs-CZ" sz="1600" kern="100" err="1">
                <a:effectLst/>
                <a:latin typeface="Neue Haas Grotesk Text Pro" panose="020B0504020202020204" pitchFamily="34" charset="-18"/>
                <a:ea typeface="Aptos" panose="020B0004020202020204" pitchFamily="34" charset="0"/>
                <a:cs typeface="Times New Roman" panose="02020603050405020304" pitchFamily="18" charset="0"/>
              </a:rPr>
              <a:t>InfZ</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a:t>
            </a:r>
            <a:r>
              <a:rPr lang="cs-CZ" sz="1600" i="1" kern="100">
                <a:effectLst/>
                <a:latin typeface="Neue Haas Grotesk Text Pro" panose="020B0504020202020204" pitchFamily="34" charset="-18"/>
                <a:ea typeface="Aptos" panose="020B0004020202020204" pitchFamily="34" charset="0"/>
                <a:cs typeface="Times New Roman" panose="02020603050405020304" pitchFamily="18" charset="0"/>
              </a:rPr>
              <a:t>V případě, že bude povinný subjekt za poskytnutí informace požadovat úhradu, písemně oznámí tuto skutečnost spolu s výší úhrady žadateli před poskytnutím informace. Z oznámení musí být zřejmé, na základě jakých skutečností a jakým způsobem byla výše úhrady povinným subjektem vyčíslena.</a:t>
            </a:r>
          </a:p>
          <a:p>
            <a:pPr algn="just">
              <a:lnSpc>
                <a:spcPct val="115000"/>
              </a:lnSpc>
              <a:spcAft>
                <a:spcPts val="800"/>
              </a:spcAft>
            </a:pPr>
            <a:r>
              <a:rPr lang="cs-CZ" sz="1600" i="1" kern="100">
                <a:effectLst/>
                <a:latin typeface="Neue Haas Grotesk Text Pro" panose="020B0504020202020204" pitchFamily="34" charset="-18"/>
                <a:ea typeface="Aptos" panose="020B0004020202020204" pitchFamily="34" charset="0"/>
                <a:cs typeface="Times New Roman" panose="02020603050405020304" pitchFamily="18" charset="0"/>
              </a:rPr>
              <a:t>Součástí oznámení musí být poučení o možnosti podat proti požadavku úhrady nákladů za poskytnutí informace stížnost podle § 16a odst. 1 písm. d), ze kterého je patrné, v jaké lhůtě lze stížnost podat, od kterého dne se tato lhůta počítá, který nadřízený orgán o ní rozhoduje a u kterého povinného subjektu se podává.</a:t>
            </a:r>
          </a:p>
          <a:p>
            <a:pPr algn="just">
              <a:lnSpc>
                <a:spcPct val="115000"/>
              </a:lnSpc>
              <a:spcAft>
                <a:spcPts val="800"/>
              </a:spcAft>
            </a:pPr>
            <a:endParaRPr lang="cs-CZ" sz="1600" kern="100">
              <a:latin typeface="Neue Haas Grotesk Text Pro" panose="020B0504020202020204" pitchFamily="34" charset="-18"/>
              <a:ea typeface="Inter Medium" panose="02000503000000020004" pitchFamily="2" charset="0"/>
              <a:cs typeface="Times New Roman" panose="02020603050405020304" pitchFamily="18" charset="0"/>
            </a:endParaRPr>
          </a:p>
          <a:p>
            <a:pPr marL="285750" indent="-285750" algn="just">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V oznámení je nutné adekvátně odůvodnit, tzn. vysvětlit, jak k celkové výši úhrady povinný subjekt dospěl a do spisu je nutné založit (doložit), jak povinný subjekt k úhradě dospěl (výše musí být přezkoumatelná) – např. záznamem osoby, která informace vyhledávala (co dělala, jak dlouho apod.).</a:t>
            </a:r>
          </a:p>
          <a:p>
            <a:pPr marL="285750" indent="-285750" algn="just">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Oznámení musí být provedeno před poskytnutím informace, jinak povinný subjekt ztrácí nárok na úhradu nákladů.</a:t>
            </a:r>
          </a:p>
          <a:p>
            <a:pPr marL="285750" indent="-285750" algn="just">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Oznámením požadavku na úhradu nákladů dochází k odložení (stavení/přerušení) lhůty pro poskytnutí informace (§ 17 odst. 5 </a:t>
            </a:r>
            <a:r>
              <a:rPr lang="cs-CZ" sz="1600" err="1">
                <a:latin typeface="Neue Haas Grotesk Text Pro" panose="020B0504020202020204" pitchFamily="34" charset="0"/>
                <a:ea typeface="Inter Medium" panose="02000503000000020004" pitchFamily="2" charset="0"/>
                <a:cs typeface="Arial" panose="020B0604020202020204" pitchFamily="34" charset="0"/>
              </a:rPr>
              <a:t>InfZ</a:t>
            </a:r>
            <a:r>
              <a:rPr lang="cs-CZ" sz="1600">
                <a:latin typeface="Neue Haas Grotesk Text Pro" panose="020B0504020202020204" pitchFamily="34" charset="0"/>
                <a:ea typeface="Inter Medium" panose="02000503000000020004" pitchFamily="2" charset="0"/>
                <a:cs typeface="Arial" panose="020B0604020202020204" pitchFamily="34" charset="0"/>
              </a:rPr>
              <a:t>). Pokud žadatel do 60 dnů ode dne oznámení výše požadované úhrady úhradu nezaplatí, povinný subjekt žádost odloží. Po dobu vyřizování stížnosti proti výši požadované úhrady lhůta podle věty druhé neběží.</a:t>
            </a:r>
          </a:p>
          <a:p>
            <a:pPr marL="285750" indent="-285750" algn="just">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Odložení má formu usnesení (NSS č.j. 2 As 34/2008), které se jen zaznamená do spisu a vyrozumí se žadatel. Proti usnesení se nelze se odvolat; lze proto proti němu přímo podat správní žalobu.</a:t>
            </a:r>
          </a:p>
          <a:p>
            <a:pPr marL="285750" indent="-285750" algn="just">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Poučení, jak se lze proti požadavku úhrady bránit.</a:t>
            </a:r>
          </a:p>
        </p:txBody>
      </p:sp>
    </p:spTree>
    <p:extLst>
      <p:ext uri="{BB962C8B-B14F-4D97-AF65-F5344CB8AC3E}">
        <p14:creationId xmlns:p14="http://schemas.microsoft.com/office/powerpoint/2010/main" val="24732476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A6228-F37B-174B-B347-BB366D9FA2AA}"/>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7C832A79-747D-D617-63AA-1F4125F779F8}"/>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23E131C9-997F-90F2-F199-76B19AC6B4B9}"/>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69BD50D9-0BF4-A3AF-8512-131E87B5E742}"/>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91262A74-77E4-2CBF-5D06-C50B3DCA0976}"/>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CED4B7A1-DB21-CB15-1784-292A75277B43}"/>
              </a:ext>
            </a:extLst>
          </p:cNvPr>
          <p:cNvSpPr txBox="1"/>
          <p:nvPr/>
        </p:nvSpPr>
        <p:spPr>
          <a:xfrm>
            <a:off x="227012" y="139486"/>
            <a:ext cx="11097391"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Úhrada nákladů za poskytování informací</a:t>
            </a:r>
          </a:p>
        </p:txBody>
      </p:sp>
      <p:pic>
        <p:nvPicPr>
          <p:cNvPr id="5" name="Obrázek 4">
            <a:extLst>
              <a:ext uri="{FF2B5EF4-FFF2-40B4-BE49-F238E27FC236}">
                <a16:creationId xmlns:a16="http://schemas.microsoft.com/office/drawing/2014/main" id="{1F3F04C9-C9A9-2EDA-C358-D45050F4FF79}"/>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9C8440F4-6E27-2F88-210A-4A50742E295C}"/>
              </a:ext>
            </a:extLst>
          </p:cNvPr>
          <p:cNvSpPr txBox="1"/>
          <p:nvPr/>
        </p:nvSpPr>
        <p:spPr>
          <a:xfrm>
            <a:off x="227012" y="873125"/>
            <a:ext cx="11571727" cy="5123454"/>
          </a:xfrm>
          <a:prstGeom prst="rect">
            <a:avLst/>
          </a:prstGeom>
          <a:noFill/>
        </p:spPr>
        <p:txBody>
          <a:bodyPr wrap="square" lIns="91440" tIns="45720" rIns="91440" bIns="45720" rtlCol="0" anchor="t">
            <a:spAutoFit/>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cs-CZ" sz="1600" b="1" i="0" u="none" strike="noStrike" kern="1200" cap="none" spc="0" normalizeH="0" baseline="0" noProof="0">
                <a:ln>
                  <a:noFill/>
                </a:ln>
                <a:solidFill>
                  <a:prstClr val="black"/>
                </a:solidFill>
                <a:effectLst/>
                <a:uLnTx/>
                <a:uFillTx/>
                <a:latin typeface="Neue Haas Grotesk Text Pro" panose="020B0504020202020204" pitchFamily="34" charset="0"/>
                <a:ea typeface="Inter Medium" panose="02000503000000020004" pitchFamily="2" charset="0"/>
                <a:cs typeface="Arial" panose="020B0604020202020204" pitchFamily="34" charset="0"/>
              </a:rPr>
              <a:t>Mimořádně rozsáhlé vyhledávání</a:t>
            </a:r>
          </a:p>
          <a:p>
            <a:pPr marL="285750" marR="0" lvl="0" indent="-285750" algn="just"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cs-CZ" sz="1600" b="0" i="0" u="none" strike="noStrike" kern="1200" cap="none" spc="0" normalizeH="0" baseline="0" noProof="0">
                <a:ln>
                  <a:noFill/>
                </a:ln>
                <a:solidFill>
                  <a:prstClr val="black"/>
                </a:solidFill>
                <a:effectLst/>
                <a:uLnTx/>
                <a:uFillTx/>
                <a:latin typeface="Neue Haas Grotesk Text Pro" panose="020B0504020202020204" pitchFamily="34" charset="0"/>
                <a:ea typeface="Inter Medium" panose="02000503000000020004" pitchFamily="2" charset="0"/>
                <a:cs typeface="Arial" panose="020B0604020202020204" pitchFamily="34" charset="0"/>
              </a:rPr>
              <a:t>V zásadě se jedná o úhradu za práci úředníka spojenou s vyřízením žádosti.</a:t>
            </a:r>
          </a:p>
          <a:p>
            <a:pPr marL="285750" marR="0" lvl="0" indent="-285750" algn="just"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cs-CZ" sz="1600" b="0" i="0" u="none" strike="noStrike" kern="1200" cap="none" spc="0" normalizeH="0" baseline="0" noProof="0">
                <a:ln>
                  <a:noFill/>
                </a:ln>
                <a:solidFill>
                  <a:prstClr val="black"/>
                </a:solidFill>
                <a:effectLst/>
                <a:uLnTx/>
                <a:uFillTx/>
                <a:latin typeface="Neue Haas Grotesk Text Pro" panose="020B0504020202020204" pitchFamily="34" charset="0"/>
                <a:ea typeface="Inter Medium" panose="02000503000000020004" pitchFamily="2" charset="0"/>
                <a:cs typeface="Arial" panose="020B0604020202020204" pitchFamily="34" charset="0"/>
              </a:rPr>
              <a:t>Zákon pojem nijak nedefinuje. Dle judikatury jde o případy, v nichž je z hlediska konkrétního povinného subjektu nutné vynaložit větší než obvykle pracovní aktivity k uspokojení žadatele. </a:t>
            </a:r>
          </a:p>
          <a:p>
            <a:pPr marL="285750" marR="0" lvl="0" indent="-285750" algn="just"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cs-CZ" sz="1600" b="0" i="0" u="none" strike="noStrike" kern="1200" cap="none" spc="0" normalizeH="0" baseline="0" noProof="0">
                <a:ln>
                  <a:noFill/>
                </a:ln>
                <a:solidFill>
                  <a:prstClr val="black"/>
                </a:solidFill>
                <a:effectLst/>
                <a:uLnTx/>
                <a:uFillTx/>
                <a:latin typeface="Neue Haas Grotesk Text Pro" panose="020B0504020202020204" pitchFamily="34" charset="0"/>
                <a:ea typeface="Inter Medium" panose="02000503000000020004" pitchFamily="2" charset="0"/>
                <a:cs typeface="Arial" panose="020B0604020202020204" pitchFamily="34" charset="0"/>
              </a:rPr>
              <a:t>Nelze jej definovat obecně (počtem hodin), neboť reálná míra zátěže je u každého povinného subjektu odlišná (vyřizování žádostí v podmínkách KÚ vs vyřizování žádosti na malé obci, kde je jediným „úředníkem“ neuvolněný starosta).</a:t>
            </a:r>
          </a:p>
          <a:p>
            <a:pPr marL="285750" marR="0" lvl="0" indent="-285750" algn="just"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cs-CZ" sz="1600" b="0" i="0" u="none" strike="noStrike" kern="1200" cap="none" spc="0" normalizeH="0" baseline="0" noProof="0">
                <a:ln>
                  <a:noFill/>
                </a:ln>
                <a:solidFill>
                  <a:prstClr val="black"/>
                </a:solidFill>
                <a:effectLst/>
                <a:uLnTx/>
                <a:uFillTx/>
                <a:latin typeface="Neue Haas Grotesk Text Pro" panose="020B0504020202020204" pitchFamily="34" charset="0"/>
                <a:ea typeface="Inter Medium" panose="02000503000000020004" pitchFamily="2" charset="0"/>
                <a:cs typeface="Arial" panose="020B0604020202020204" pitchFamily="34" charset="0"/>
              </a:rPr>
              <a:t>Vyhledávání v sobě zahrnuje nejen samotné vyhledávání informací (např. v archivu), ale pročítání listin obsahujících informace či jejich třídění do struktury požadované žadatelem.</a:t>
            </a:r>
          </a:p>
          <a:p>
            <a:pPr marL="285750" marR="0" lvl="0" indent="-285750" algn="just"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cs-CZ" sz="1600" b="0" i="0" u="none" strike="noStrike" kern="1200" cap="none" spc="0" normalizeH="0" baseline="0" noProof="0">
                <a:ln>
                  <a:noFill/>
                </a:ln>
                <a:solidFill>
                  <a:prstClr val="black"/>
                </a:solidFill>
                <a:effectLst/>
                <a:uLnTx/>
                <a:uFillTx/>
                <a:latin typeface="Neue Haas Grotesk Text Pro" panose="020B0504020202020204" pitchFamily="34" charset="0"/>
                <a:ea typeface="Inter Medium" panose="02000503000000020004" pitchFamily="2" charset="0"/>
                <a:cs typeface="Arial" panose="020B0604020202020204" pitchFamily="34" charset="0"/>
              </a:rPr>
              <a:t>Zároveň však platí, že k tíži žadatele nemůže jít skutečnost, že povinný subjekt nemá efektivní organizační systém (tj. pokud zodpovězení i triviálního dotazu zabírá velké množství času, jdou tyto náklady k tíži povinného subjektu).</a:t>
            </a:r>
          </a:p>
          <a:p>
            <a:pPr marL="285750" marR="0" lvl="0" indent="-285750" algn="just"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cs-CZ" sz="1600" b="0" i="0" u="none" strike="noStrike" kern="1200" cap="none" spc="0" normalizeH="0" baseline="0" noProof="0">
                <a:ln>
                  <a:noFill/>
                </a:ln>
                <a:solidFill>
                  <a:prstClr val="black"/>
                </a:solidFill>
                <a:effectLst/>
                <a:uLnTx/>
                <a:uFillTx/>
                <a:latin typeface="Neue Haas Grotesk Text Pro" panose="020B0504020202020204" pitchFamily="34" charset="0"/>
                <a:ea typeface="Inter Medium" panose="02000503000000020004" pitchFamily="2" charset="0"/>
                <a:cs typeface="Arial" panose="020B0604020202020204" pitchFamily="34" charset="0"/>
              </a:rPr>
              <a:t>Úhradu lze žádat i v případě, že vyhledávání činí externí subjekt, avšak úhradu lze žádat jen za tolik hodin, kolik by vyhledávání trvalo povinnému subjektu. </a:t>
            </a:r>
          </a:p>
          <a:p>
            <a:pPr marL="285750" marR="0" lvl="0" indent="-285750" algn="just"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endParaRPr kumimoji="0" lang="cs-CZ" sz="1600" b="0" i="0" u="none" strike="noStrike" kern="1200" cap="none" spc="0" normalizeH="0" baseline="0" noProof="0">
              <a:ln>
                <a:noFill/>
              </a:ln>
              <a:solidFill>
                <a:prstClr val="black"/>
              </a:solidFill>
              <a:effectLst/>
              <a:uLnTx/>
              <a:uFillTx/>
              <a:latin typeface="Neue Haas Grotesk Text Pro" panose="020B0504020202020204" pitchFamily="34" charset="0"/>
              <a:ea typeface="Inter Medium" panose="02000503000000020004" pitchFamily="2" charset="0"/>
              <a:cs typeface="Arial" panose="020B0604020202020204" pitchFamily="34" charset="0"/>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6351997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9BDA7-BFCD-CB90-45C7-92D0F5722B37}"/>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32CB3E5F-3E58-9A33-B758-E6DF0F6088FB}"/>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AC132C2A-4FC5-F9E8-070B-0CAFD0413201}"/>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F59F62A1-C74E-4210-4A37-B5A2F280A98E}"/>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740FE3D6-270F-15B9-EC67-A7ACF178204E}"/>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2674558B-C67E-2CAE-9B1F-CD5339D83FBB}"/>
              </a:ext>
            </a:extLst>
          </p:cNvPr>
          <p:cNvSpPr txBox="1"/>
          <p:nvPr/>
        </p:nvSpPr>
        <p:spPr>
          <a:xfrm>
            <a:off x="227012" y="139486"/>
            <a:ext cx="1102201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Úhrada nákladů za poskytování informací</a:t>
            </a:r>
          </a:p>
        </p:txBody>
      </p:sp>
      <p:pic>
        <p:nvPicPr>
          <p:cNvPr id="5" name="Obrázek 4">
            <a:extLst>
              <a:ext uri="{FF2B5EF4-FFF2-40B4-BE49-F238E27FC236}">
                <a16:creationId xmlns:a16="http://schemas.microsoft.com/office/drawing/2014/main" id="{FE4606FC-91D9-9001-2C5B-FC435CD495E8}"/>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C61053BB-6FF3-1955-5B59-B294AA9972DA}"/>
              </a:ext>
            </a:extLst>
          </p:cNvPr>
          <p:cNvSpPr txBox="1"/>
          <p:nvPr/>
        </p:nvSpPr>
        <p:spPr>
          <a:xfrm>
            <a:off x="227012" y="868755"/>
            <a:ext cx="11571727" cy="4777783"/>
          </a:xfrm>
          <a:prstGeom prst="rect">
            <a:avLst/>
          </a:prstGeom>
          <a:noFill/>
        </p:spPr>
        <p:txBody>
          <a:bodyPr wrap="square" lIns="91440" tIns="45720" rIns="91440" bIns="45720" rtlCol="0" anchor="t">
            <a:spAutoFit/>
          </a:bodyPr>
          <a:lstStyle/>
          <a:p>
            <a:pPr algn="just">
              <a:lnSpc>
                <a:spcPct val="115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Které úkony lze považovat za „vyhledávání informace“?</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zjišťování, kde informace leží, pokud žadatel nepožaduje konkretizovaný dokument (Žadateli nelze dávat k tíži stav spisové služby/spisový nepořádek.) </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fyzické shromažďování dokumentů (informací)</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zpracování odpovědi na žádost (např. sestavování tabulky)</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příprava software pro automatizované vyhledání dat v databázi povinného subjektu, resp. doba spojená s extrahováním dat z informačního systému  </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vylučování chráněných informací z dokumentů (anonymizace)</a:t>
            </a:r>
          </a:p>
          <a:p>
            <a:pPr algn="just">
              <a:lnSpc>
                <a:spcPct val="115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Které úkony nelze považovat za „vyhledávání informace“?</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kopírování (v úhradě za kopie!)</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právní posuzování</a:t>
            </a:r>
          </a:p>
          <a:p>
            <a:pPr marL="285750" indent="-285750" algn="just">
              <a:lnSpc>
                <a:spcPct val="115000"/>
              </a:lnSpc>
              <a:spcAft>
                <a:spcPts val="800"/>
              </a:spcAft>
              <a:buFont typeface="Arial" panose="020B0604020202020204" pitchFamily="34" charset="0"/>
              <a:buChar char="•"/>
            </a:pPr>
            <a:r>
              <a:rPr lang="cs-CZ" sz="1600" kern="100">
                <a:latin typeface="Neue Haas Grotesk Text Pro" panose="020B0504020202020204" pitchFamily="34" charset="-18"/>
                <a:ea typeface="Inter Medium" panose="02000503000000020004" pitchFamily="2" charset="0"/>
                <a:cs typeface="Times New Roman" panose="02020603050405020304" pitchFamily="18" charset="0"/>
              </a:rPr>
              <a:t>příprava rozhodnutí o odmítnutí žádosti</a:t>
            </a:r>
          </a:p>
          <a:p>
            <a:pPr algn="just">
              <a:lnSpc>
                <a:spcPct val="115000"/>
              </a:lnSpc>
              <a:spcAft>
                <a:spcPts val="800"/>
              </a:spcAf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4076904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727B3-DB9F-FE55-32DD-AF4FED461296}"/>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86EC0AD7-E822-9DA1-9E82-DD277A818586}"/>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A3166690-0AA6-4FFE-D4DB-8CE7B54DA2BF}"/>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ADB255BC-0357-000C-7C48-6D7D5043314A}"/>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EE1F5037-3693-DBAB-7B3B-6E7592F21431}"/>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3A3FB83F-5094-62B4-10C4-40C15D7AE107}"/>
              </a:ext>
            </a:extLst>
          </p:cNvPr>
          <p:cNvSpPr txBox="1"/>
          <p:nvPr/>
        </p:nvSpPr>
        <p:spPr>
          <a:xfrm>
            <a:off x="227012" y="139486"/>
            <a:ext cx="11097391"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Úhrada nákladů za poskytování informací</a:t>
            </a:r>
          </a:p>
        </p:txBody>
      </p:sp>
      <p:pic>
        <p:nvPicPr>
          <p:cNvPr id="5" name="Obrázek 4">
            <a:extLst>
              <a:ext uri="{FF2B5EF4-FFF2-40B4-BE49-F238E27FC236}">
                <a16:creationId xmlns:a16="http://schemas.microsoft.com/office/drawing/2014/main" id="{A950D986-7938-89A7-86A4-D7C39A7D4235}"/>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8DDE10D1-F24D-22A7-BBA1-57F7E3D0C20D}"/>
              </a:ext>
            </a:extLst>
          </p:cNvPr>
          <p:cNvSpPr txBox="1"/>
          <p:nvPr/>
        </p:nvSpPr>
        <p:spPr>
          <a:xfrm>
            <a:off x="227012" y="873125"/>
            <a:ext cx="11571727" cy="3817455"/>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Doložení mimořádně rozsáhlého vyhledávání</a:t>
            </a:r>
            <a:endParaRPr lang="cs-CZ" sz="1600" kern="100">
              <a:effectLst/>
              <a:latin typeface="Aptos" panose="020B0004020202020204" pitchFamily="34" charset="0"/>
              <a:ea typeface="Aptos" panose="020B0004020202020204" pitchFamily="34" charset="0"/>
              <a:cs typeface="Times New Roman" panose="02020603050405020304" pitchFamily="18" charset="0"/>
            </a:endParaRPr>
          </a:p>
          <a:p>
            <a:pPr marL="285750" indent="-285750" algn="just">
              <a:spcBef>
                <a:spcPts val="600"/>
              </a:spcBef>
              <a:buSzPct val="100000"/>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Osoby, které informaci vyhledávaly, o tom pořídí písemný záznam. V něm se popíše způsob vyhledávání (typ aktivity) a časový rozsah.</a:t>
            </a:r>
          </a:p>
          <a:p>
            <a:pPr marL="285750" indent="-285750" algn="just">
              <a:spcBef>
                <a:spcPts val="600"/>
              </a:spcBef>
              <a:buSzPct val="100000"/>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Toto zdůvodnění se následně „převede“ do odůvodnění výzvy podle § 17 odst. 3 (požadavek na adekvátní odůvodnění, včetně mimořádně rozsáhlého vyhledávání).</a:t>
            </a:r>
          </a:p>
          <a:p>
            <a:pPr marL="285750" indent="-285750" algn="just">
              <a:spcBef>
                <a:spcPts val="600"/>
              </a:spcBef>
              <a:buSzPct val="100000"/>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Pokud byly náklady odhadovány, je třeba adekvátně vysvětlit, jak se k výši nákladů dospělo (např. vyhledáváno ze 100 spisů, čas na jeden spis průměrně 10 minut, celkem tedy 100x10 minut…)</a:t>
            </a:r>
          </a:p>
          <a:p>
            <a:pPr marL="285750" indent="-285750" algn="just">
              <a:spcBef>
                <a:spcPts val="600"/>
              </a:spcBef>
              <a:buSzPct val="100000"/>
              <a:buFont typeface="Arial" panose="020B0604020202020204" pitchFamily="34" charset="0"/>
              <a:buChar char="•"/>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algn="just">
              <a:spcBef>
                <a:spcPts val="600"/>
              </a:spcBef>
              <a:buSzPct val="100000"/>
            </a:pPr>
            <a:r>
              <a:rPr lang="cs-CZ" sz="1600">
                <a:latin typeface="Neue Haas Grotesk Text Pro" panose="020B0504020202020204" pitchFamily="34" charset="0"/>
                <a:ea typeface="Inter Medium" panose="02000503000000020004" pitchFamily="2" charset="0"/>
                <a:cs typeface="Arial" panose="020B0604020202020204" pitchFamily="34" charset="0"/>
              </a:rPr>
              <a:t>! Z judikatury vychází pravidlo, pokud žádost směřuje k mimořádně rozsáhlému vyhledávání informací, avšak povinný subjekt informacemi obdobnými disponuje tak, že by je mohl poskytnout bezplatně, musí na to žadatele upozornit a dát mu možnost modifikovat žádost tak, aby informace mohly být poskytnuty s co nejmenšími náklady (eventuálně zdarma).</a:t>
            </a:r>
          </a:p>
          <a:p>
            <a:pPr marL="285750" indent="-285750" algn="just">
              <a:buSzPct val="100000"/>
              <a:buFont typeface="Arial" panose="020B0604020202020204" pitchFamily="34" charset="0"/>
              <a:buChar char="•"/>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a:buSzPct val="100000"/>
            </a:pPr>
            <a:endParaRPr lang="cs-CZ" sz="1600" b="1">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6552500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BAB2C-33A5-567D-4C5C-36FD181DD0BC}"/>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0A54F220-F520-1F53-8FEE-0D963D24E59E}"/>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69389ABE-E858-52F9-034C-252DCACF1EEB}"/>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BF39AD04-2B7A-B53A-74F2-E0112D38AEB1}"/>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ABF4B878-D06E-7DA0-0C21-E8A89D473BC6}"/>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C8BDD488-A8AE-58EA-EE25-82A8615B29B1}"/>
              </a:ext>
            </a:extLst>
          </p:cNvPr>
          <p:cNvSpPr txBox="1"/>
          <p:nvPr/>
        </p:nvSpPr>
        <p:spPr>
          <a:xfrm>
            <a:off x="227012" y="139486"/>
            <a:ext cx="11097391"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Úhrada nákladů za poskytování informací</a:t>
            </a:r>
          </a:p>
        </p:txBody>
      </p:sp>
      <p:pic>
        <p:nvPicPr>
          <p:cNvPr id="5" name="Obrázek 4">
            <a:extLst>
              <a:ext uri="{FF2B5EF4-FFF2-40B4-BE49-F238E27FC236}">
                <a16:creationId xmlns:a16="http://schemas.microsoft.com/office/drawing/2014/main" id="{426299A4-75EC-340A-0CAE-A3358B8C089F}"/>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CFA77E8B-0828-7974-6B85-93AB89F7E959}"/>
              </a:ext>
            </a:extLst>
          </p:cNvPr>
          <p:cNvSpPr txBox="1"/>
          <p:nvPr/>
        </p:nvSpPr>
        <p:spPr>
          <a:xfrm>
            <a:off x="227012" y="873125"/>
            <a:ext cx="11571727" cy="6309420"/>
          </a:xfrm>
          <a:prstGeom prst="rect">
            <a:avLst/>
          </a:prstGeom>
          <a:noFill/>
        </p:spPr>
        <p:txBody>
          <a:bodyPr wrap="square" lIns="91440" tIns="45720" rIns="91440" bIns="45720" rtlCol="0" anchor="t">
            <a:spAutoFit/>
          </a:bodyPr>
          <a:lstStyle/>
          <a:p>
            <a:pPr>
              <a:buSzPct val="100000"/>
            </a:pPr>
            <a:r>
              <a:rPr lang="cs-CZ" sz="1800" b="1">
                <a:latin typeface="Neue Haas Grotesk Text Pro" panose="020B0504020202020204" pitchFamily="34" charset="0"/>
                <a:ea typeface="Inter Medium" panose="02000503000000020004" pitchFamily="2" charset="0"/>
                <a:cs typeface="Arial" panose="020B0604020202020204" pitchFamily="34" charset="0"/>
              </a:rPr>
              <a:t>Příklady</a:t>
            </a:r>
          </a:p>
          <a:p>
            <a:pPr>
              <a:buSzPct val="100000"/>
            </a:pPr>
            <a:endParaRPr lang="cs-CZ" sz="1800" b="1">
              <a:latin typeface="Neue Haas Grotesk Text Pro" panose="020B0504020202020204" pitchFamily="34" charset="0"/>
              <a:ea typeface="Inter Medium" panose="02000503000000020004" pitchFamily="2" charset="0"/>
              <a:cs typeface="Arial" panose="020B0604020202020204" pitchFamily="34" charset="0"/>
            </a:endParaRPr>
          </a:p>
          <a:p>
            <a:pPr algn="just">
              <a:buSzPct val="100000"/>
            </a:pPr>
            <a:r>
              <a:rPr lang="cs-CZ" sz="1600" i="1">
                <a:latin typeface="Neue Haas Grotesk Text Pro" panose="020B0504020202020204" pitchFamily="34" charset="0"/>
                <a:ea typeface="Inter Medium" panose="02000503000000020004" pitchFamily="2" charset="0"/>
                <a:cs typeface="Arial" panose="020B0604020202020204" pitchFamily="34" charset="0"/>
              </a:rPr>
              <a:t>Z důvodu požadovaného dlouhého časového období 10 let bude třeba provést vyhledávání v mnoha spisem s časovou náročností 10 hodin, když úhrada je sazebníkem stanovena na 200 Kč za hodinu vyhledávání. Celkem se jedná o 100 přestupkových řízení. Projití jednoho přestupkového spisu trvá v průměru 6 minut. Žadatelka požadovala kromě informace o počtu případů týrání zvířat, kterou je možné odvodit z každoročního výkazu přestupků a je tedy relativně snadno dohledatelná, i informace o postupu v daných případech, opatřeních a sankcích vůči majitelům zvířat či jiným osobám, které se měly dopustit týrání zvířat. Vzhledem k tomu, že tyto údaje nejsou součástí výkazu o přestupcích, nejsou součástí ani žádného jiného přehledu, povinný subjekt je nemá (a ani není povinen mít) k dispozici v elektronické podobě a je třeba z důvodu jejich zjištění projít jednotlivé spisy, lze vyhledávání požadovaných informací hodnotit jako mimořádně rozsáhlé. </a:t>
            </a:r>
          </a:p>
          <a:p>
            <a:pPr algn="just">
              <a:buSzPct val="100000"/>
            </a:pPr>
            <a:endParaRPr lang="cs-CZ" sz="1600" i="1">
              <a:latin typeface="Neue Haas Grotesk Text Pro" panose="020B0504020202020204" pitchFamily="34" charset="0"/>
              <a:ea typeface="Inter Medium" panose="02000503000000020004" pitchFamily="2" charset="0"/>
              <a:cs typeface="Arial" panose="020B0604020202020204" pitchFamily="34" charset="0"/>
            </a:endParaRPr>
          </a:p>
          <a:p>
            <a:pPr algn="just">
              <a:buSzPct val="100000"/>
            </a:pPr>
            <a:r>
              <a:rPr lang="cs-CZ" sz="1600" i="1">
                <a:latin typeface="Neue Haas Grotesk Text Pro" panose="020B0504020202020204" pitchFamily="34" charset="0"/>
                <a:ea typeface="Inter Medium" panose="02000503000000020004" pitchFamily="2" charset="0"/>
                <a:cs typeface="Arial" panose="020B0604020202020204" pitchFamily="34" charset="0"/>
              </a:rPr>
              <a:t>Ze sdělení povinného subjektu vyplývá, že požadovaná informace se týká cca 1000 bytových či nebytových jednotek ve vlastnictví města a dalších nemovitostí. Požadovanými informacemi sice povinný subjekt disponuje, ty však nejsou soustředěny v jedné databázi, ale vyskytují se v různých evidencích, které jsou oddělené. Jednotlivé agendy jsou vedeny odlišnými odbory a odděleními rozdílným způsobem, který se liší ve způsobu zpracování požadovaných údajů pro potřeby daného odboru. V rámci procesu vyřízení žádosti o informace musel tedy povinný subjekt přistoupit ke zpracování velkého množství údajů spočívajícím v kombinaci několika různých evidencí a zpracováním dílčích údajů (např. plocha jednotlivých bytů, název správcovské společnosti, délka pronájmu, výše nájmu v případě poskytnutí slev), přičemž u některých údajů tak muselo být učiněno manuálně. Bez této mimořádně rozsáhlé činnosti, která se svým charakterem vymyká běžnému pojetí poskytování informací, by nebylo možné žádaný ucelený přehled poskytnout. Sestavení požadovaného přehledu vyžadovalo nasazení dvou pracovníků oddělení správy bytů, kteří vyhledáváním a zpracováním údajů strávili každý 16 hodin.</a:t>
            </a:r>
          </a:p>
          <a:p>
            <a:pPr>
              <a:buSzPct val="100000"/>
            </a:pPr>
            <a:r>
              <a:rPr lang="cs-CZ" sz="1600" i="1">
                <a:latin typeface="Neue Haas Grotesk Text Pro" panose="020B0504020202020204" pitchFamily="34" charset="0"/>
                <a:ea typeface="Inter Medium" panose="02000503000000020004" pitchFamily="2" charset="0"/>
                <a:cs typeface="Arial" panose="020B0604020202020204" pitchFamily="34" charset="0"/>
              </a:rPr>
              <a:t> </a:t>
            </a: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11452653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4824F-5FD4-1749-697F-E5D0524552DB}"/>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9F1C771D-02C4-C309-3C63-58F04B47A50C}"/>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45DE81C6-045A-0774-5924-9D10A4D8DB09}"/>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D0027EA7-6566-70CF-3EFD-79E198E307DB}"/>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03444358-9253-1B13-09EE-3D5C6AD286E5}"/>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7CEA6EC6-B1E2-576C-27F6-7A6FAF55B4CA}"/>
              </a:ext>
            </a:extLst>
          </p:cNvPr>
          <p:cNvSpPr txBox="1"/>
          <p:nvPr/>
        </p:nvSpPr>
        <p:spPr>
          <a:xfrm>
            <a:off x="227012" y="139486"/>
            <a:ext cx="11097391"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Úhrada nákladů za poskytování informací</a:t>
            </a:r>
          </a:p>
        </p:txBody>
      </p:sp>
      <p:pic>
        <p:nvPicPr>
          <p:cNvPr id="5" name="Obrázek 4">
            <a:extLst>
              <a:ext uri="{FF2B5EF4-FFF2-40B4-BE49-F238E27FC236}">
                <a16:creationId xmlns:a16="http://schemas.microsoft.com/office/drawing/2014/main" id="{3B1C12F7-9457-FA38-348E-BA4BDA579DE1}"/>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94905763-B6DF-F256-679D-AA6EF62459FA}"/>
              </a:ext>
            </a:extLst>
          </p:cNvPr>
          <p:cNvSpPr txBox="1"/>
          <p:nvPr/>
        </p:nvSpPr>
        <p:spPr>
          <a:xfrm>
            <a:off x="227012" y="873125"/>
            <a:ext cx="11571727" cy="3385542"/>
          </a:xfrm>
          <a:prstGeom prst="rect">
            <a:avLst/>
          </a:prstGeom>
          <a:noFill/>
        </p:spPr>
        <p:txBody>
          <a:bodyPr wrap="square" lIns="91440" tIns="45720" rIns="91440" bIns="45720" rtlCol="0" anchor="t">
            <a:spAutoFit/>
          </a:bodyPr>
          <a:lstStyle/>
          <a:p>
            <a:pPr>
              <a:buSzPct val="100000"/>
            </a:pPr>
            <a:r>
              <a:rPr lang="cs-CZ" sz="1800" b="1">
                <a:latin typeface="Neue Haas Grotesk Text Pro" panose="020B0504020202020204" pitchFamily="34" charset="0"/>
                <a:ea typeface="Inter Medium" panose="02000503000000020004" pitchFamily="2" charset="0"/>
                <a:cs typeface="Arial" panose="020B0604020202020204" pitchFamily="34" charset="0"/>
              </a:rPr>
              <a:t>Postupy žadatele po výzvě k úhradě nákladů</a:t>
            </a:r>
          </a:p>
          <a:p>
            <a:pPr>
              <a:buSzPct val="100000"/>
            </a:pPr>
            <a:r>
              <a:rPr lang="cs-CZ" sz="1600" i="1">
                <a:latin typeface="Neue Haas Grotesk Text Pro" panose="020B0504020202020204" pitchFamily="34" charset="0"/>
                <a:ea typeface="Inter Medium" panose="02000503000000020004" pitchFamily="2" charset="0"/>
                <a:cs typeface="Arial" panose="020B0604020202020204" pitchFamily="34" charset="0"/>
              </a:rPr>
              <a:t> </a:t>
            </a:r>
          </a:p>
          <a:p>
            <a:pPr marL="285750" indent="-285750" algn="just">
              <a:spcAft>
                <a:spcPts val="600"/>
              </a:spcAft>
              <a:buSzPct val="100000"/>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Proti výši úhrady se žadatel může bránit stížností podle § 16a InfZ. Do rozhodnutí o stížnosti není nutné informaci poskytnout ani nelze žádost odložit podle § 17 odst. 5 InfZ. </a:t>
            </a:r>
          </a:p>
          <a:p>
            <a:pPr marL="285750" indent="-285750" algn="just">
              <a:spcAft>
                <a:spcPts val="600"/>
              </a:spcAft>
              <a:buSzPct val="100000"/>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Podat stížnost lze i v případě, kdy  žadatel úhradu zaplatí </a:t>
            </a:r>
            <a:r>
              <a:rPr lang="cs-CZ" sz="1600">
                <a:latin typeface="Arial" panose="020B0604020202020204" pitchFamily="34" charset="0"/>
                <a:ea typeface="Inter Medium" panose="02000503000000020004" pitchFamily="2" charset="0"/>
                <a:cs typeface="Arial" panose="020B0604020202020204" pitchFamily="34" charset="0"/>
              </a:rPr>
              <a:t>→</a:t>
            </a:r>
            <a:r>
              <a:rPr lang="cs-CZ" sz="1600">
                <a:latin typeface="Neue Haas Grotesk Text Pro" panose="020B0504020202020204" pitchFamily="34" charset="0"/>
                <a:ea typeface="Inter Medium" panose="02000503000000020004" pitchFamily="2" charset="0"/>
                <a:cs typeface="Arial" panose="020B0604020202020204" pitchFamily="34" charset="0"/>
              </a:rPr>
              <a:t> povinný subjekt musí vydat informace a případně posléze vrátit úhradu, bude-li stížnost úspěšná</a:t>
            </a:r>
          </a:p>
          <a:p>
            <a:pPr marL="285750" indent="-285750" algn="just">
              <a:spcAft>
                <a:spcPts val="600"/>
              </a:spcAft>
              <a:buSzPct val="100000"/>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Při přezkumu se řeší důvodnost úhrady, správnost její výše a je-li namítnuto, i výše sazeb (dle sazebníku).</a:t>
            </a:r>
          </a:p>
          <a:p>
            <a:pPr marL="285750" indent="-285750" algn="just">
              <a:spcAft>
                <a:spcPts val="600"/>
              </a:spcAft>
              <a:buSzPct val="100000"/>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Žadatel může úhradu zaplatit a následně se obrátit na civilní soud a domáhat se vydání bezdůvodného obohacení. Může tak učinit poté, kdy úhradu provedl, tato možnost není podmíněna předchozím podáním stížnosti. Stejně tak se může obrátit na soud, pokud bude výše úhrady nadřízeným orgánem potvrzena.</a:t>
            </a:r>
          </a:p>
          <a:p>
            <a:pPr marL="285750" indent="-285750" algn="just">
              <a:spcAft>
                <a:spcPts val="600"/>
              </a:spcAft>
              <a:buSzPct val="100000"/>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Proti odložení podle § 17 odst. 5 InfZ lze podat žalobu ke správnímu soudu. V případě, že k odložení „včas“ nedojde, lze uplatnit ochranu před nečinností podle § 80 správního řádu.</a:t>
            </a:r>
          </a:p>
        </p:txBody>
      </p:sp>
    </p:spTree>
    <p:extLst>
      <p:ext uri="{BB962C8B-B14F-4D97-AF65-F5344CB8AC3E}">
        <p14:creationId xmlns:p14="http://schemas.microsoft.com/office/powerpoint/2010/main" val="12908450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598C6-044D-24BB-DEF1-A798C8C161F9}"/>
            </a:ext>
          </a:extLst>
        </p:cNvPr>
        <p:cNvGrpSpPr/>
        <p:nvPr/>
      </p:nvGrpSpPr>
      <p:grpSpPr>
        <a:xfrm>
          <a:off x="0" y="0"/>
          <a:ext cx="0" cy="0"/>
          <a:chOff x="0" y="0"/>
          <a:chExt cx="0" cy="0"/>
        </a:xfrm>
      </p:grpSpPr>
      <p:sp>
        <p:nvSpPr>
          <p:cNvPr id="2" name="Obdélník 2">
            <a:extLst>
              <a:ext uri="{FF2B5EF4-FFF2-40B4-BE49-F238E27FC236}">
                <a16:creationId xmlns:a16="http://schemas.microsoft.com/office/drawing/2014/main" id="{7E7AD36D-38FE-C769-904C-7895085B6314}"/>
              </a:ext>
            </a:extLst>
          </p:cNvPr>
          <p:cNvSpPr/>
          <p:nvPr/>
        </p:nvSpPr>
        <p:spPr>
          <a:xfrm>
            <a:off x="0" y="0"/>
            <a:ext cx="12191999" cy="6858000"/>
          </a:xfrm>
          <a:prstGeom prst="rect">
            <a:avLst/>
          </a:prstGeom>
          <a:solidFill>
            <a:srgbClr val="13A5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6" name="TextovéPole 14">
            <a:extLst>
              <a:ext uri="{FF2B5EF4-FFF2-40B4-BE49-F238E27FC236}">
                <a16:creationId xmlns:a16="http://schemas.microsoft.com/office/drawing/2014/main" id="{A284A6F4-E8FF-D6F7-D388-6CFA35E7950E}"/>
              </a:ext>
            </a:extLst>
          </p:cNvPr>
          <p:cNvSpPr txBox="1"/>
          <p:nvPr/>
        </p:nvSpPr>
        <p:spPr>
          <a:xfrm>
            <a:off x="192088" y="2716080"/>
            <a:ext cx="11844338" cy="913327"/>
          </a:xfrm>
          <a:prstGeom prst="rect">
            <a:avLst/>
          </a:prstGeom>
          <a:noFill/>
        </p:spPr>
        <p:txBody>
          <a:bodyPr wrap="square" rtlCol="0">
            <a:spAutoFit/>
          </a:bodyPr>
          <a:lstStyle/>
          <a:p>
            <a:pPr algn="ctr">
              <a:lnSpc>
                <a:spcPct val="150000"/>
              </a:lnSpc>
            </a:pPr>
            <a:r>
              <a:rPr lang="cs-CZ" sz="4000" b="1" kern="100">
                <a:solidFill>
                  <a:schemeClr val="bg1"/>
                </a:solidFill>
                <a:latin typeface="Neue Haas Grotesk Text Pro" panose="020B0504020202020204" pitchFamily="34" charset="-18"/>
                <a:ea typeface="Aptos" panose="020B0004020202020204" pitchFamily="34" charset="0"/>
                <a:cs typeface="Times New Roman" panose="02020603050405020304" pitchFamily="18" charset="0"/>
              </a:rPr>
              <a:t>Opravné prostředky</a:t>
            </a:r>
            <a:endParaRPr lang="cs-CZ" sz="4000" b="1" kern="100">
              <a:solidFill>
                <a:schemeClr val="bg1"/>
              </a:solidFill>
              <a:effectLst/>
              <a:latin typeface="Neue Haas Grotesk Text Pro" panose="020B0504020202020204" pitchFamily="34" charset="-18"/>
              <a:ea typeface="Aptos" panose="020B0004020202020204" pitchFamily="34" charset="0"/>
              <a:cs typeface="Times New Roman" panose="02020603050405020304" pitchFamily="18" charset="0"/>
            </a:endParaRPr>
          </a:p>
        </p:txBody>
      </p:sp>
      <p:pic>
        <p:nvPicPr>
          <p:cNvPr id="3" name="Obrázek 2">
            <a:extLst>
              <a:ext uri="{FF2B5EF4-FFF2-40B4-BE49-F238E27FC236}">
                <a16:creationId xmlns:a16="http://schemas.microsoft.com/office/drawing/2014/main" id="{3BB35653-B88F-AC91-E270-328B88BF52F9}"/>
              </a:ext>
            </a:extLst>
          </p:cNvPr>
          <p:cNvPicPr>
            <a:picLocks noChangeAspect="1"/>
          </p:cNvPicPr>
          <p:nvPr/>
        </p:nvPicPr>
        <p:blipFill>
          <a:blip r:embed="rId2"/>
          <a:stretch>
            <a:fillRect/>
          </a:stretch>
        </p:blipFill>
        <p:spPr>
          <a:xfrm>
            <a:off x="11324403" y="155815"/>
            <a:ext cx="640585" cy="339757"/>
          </a:xfrm>
          <a:prstGeom prst="rect">
            <a:avLst/>
          </a:prstGeom>
        </p:spPr>
      </p:pic>
    </p:spTree>
    <p:extLst>
      <p:ext uri="{BB962C8B-B14F-4D97-AF65-F5344CB8AC3E}">
        <p14:creationId xmlns:p14="http://schemas.microsoft.com/office/powerpoint/2010/main" val="28603417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6355C-1293-3A50-D4CB-FCD683B8AA97}"/>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8FFF6FF3-5ABF-A51B-1A65-83EB99944EB9}"/>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3B5BE2A5-288F-6D2C-2B48-8464908D0406}"/>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CB2C8577-597D-1D13-CB50-9F8848F86879}"/>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012DF5C5-9528-015C-972E-73F223C8FECB}"/>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99B735ED-D867-551E-19EA-BE9EF254C41A}"/>
              </a:ext>
            </a:extLst>
          </p:cNvPr>
          <p:cNvSpPr txBox="1"/>
          <p:nvPr/>
        </p:nvSpPr>
        <p:spPr>
          <a:xfrm>
            <a:off x="227012" y="139486"/>
            <a:ext cx="6817843"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Opravné prostředky</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C8050AF4-1D06-8DD1-457D-A1832737C2DB}"/>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CD1D4098-C724-9EE7-9B1B-CA400D9585B6}"/>
              </a:ext>
            </a:extLst>
          </p:cNvPr>
          <p:cNvSpPr txBox="1"/>
          <p:nvPr/>
        </p:nvSpPr>
        <p:spPr>
          <a:xfrm>
            <a:off x="227012" y="873125"/>
            <a:ext cx="11571727" cy="6128857"/>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latin typeface="Neue Haas Grotesk Text Pro"/>
                <a:ea typeface="Aptos" panose="020B0004020202020204" pitchFamily="34" charset="0"/>
                <a:cs typeface="Times New Roman"/>
              </a:rPr>
              <a:t>Stížnost (§ 16a)</a:t>
            </a:r>
            <a:endParaRPr lang="cs-CZ" sz="1600" b="1" kern="100">
              <a:effectLst/>
              <a:latin typeface="Neue Haas Grotesk Text Pro"/>
              <a:ea typeface="Aptos" panose="020B0004020202020204" pitchFamily="34" charset="0"/>
              <a:cs typeface="Times New Roman" panose="02020603050405020304" pitchFamily="18" charset="0"/>
            </a:endParaRPr>
          </a:p>
          <a:p>
            <a:pPr algn="just">
              <a:lnSpc>
                <a:spcPct val="114999"/>
              </a:lnSpc>
              <a:spcAft>
                <a:spcPts val="800"/>
              </a:spcAft>
              <a:tabLst>
                <a:tab pos="457200" algn="l"/>
              </a:tabLst>
            </a:pPr>
            <a:r>
              <a:rPr lang="cs-CZ" sz="1600" kern="100">
                <a:latin typeface="Neue Haas Grotesk Text Pro"/>
                <a:ea typeface="Inter Medium" panose="02000503000000020004" pitchFamily="2" charset="0"/>
                <a:cs typeface="Times New Roman"/>
              </a:rPr>
              <a:t>Je přípustná, pokud:</a:t>
            </a:r>
          </a:p>
          <a:p>
            <a:pPr marL="342900" indent="-342900" algn="just">
              <a:lnSpc>
                <a:spcPct val="114999"/>
              </a:lnSpc>
              <a:spcAft>
                <a:spcPts val="800"/>
              </a:spcAft>
              <a:buFont typeface="Arial,Sans-Serif"/>
              <a:buChar char="•"/>
              <a:tabLst>
                <a:tab pos="457200" algn="l"/>
              </a:tabLst>
            </a:pPr>
            <a:r>
              <a:rPr lang="cs-CZ" sz="1600" kern="100">
                <a:latin typeface="Neue Haas Grotesk Text Pro"/>
                <a:ea typeface="Inter Medium" panose="02000503000000020004" pitchFamily="2" charset="0"/>
                <a:cs typeface="Times New Roman"/>
              </a:rPr>
              <a:t>žadatel nesouhlasí se způsobem vyřízení žádosti</a:t>
            </a:r>
          </a:p>
          <a:p>
            <a:pPr marL="342900" indent="-342900" algn="just">
              <a:lnSpc>
                <a:spcPct val="114999"/>
              </a:lnSpc>
              <a:spcAft>
                <a:spcPts val="800"/>
              </a:spcAft>
              <a:buFont typeface="Arial,Sans-Serif"/>
              <a:buChar char="•"/>
              <a:tabLst>
                <a:tab pos="457200" algn="l"/>
              </a:tabLst>
            </a:pPr>
            <a:r>
              <a:rPr lang="cs-CZ" sz="1600" kern="100">
                <a:latin typeface="Neue Haas Grotesk Text Pro"/>
                <a:ea typeface="Inter Medium" panose="02000503000000020004" pitchFamily="2" charset="0"/>
                <a:cs typeface="Times New Roman"/>
              </a:rPr>
              <a:t>je – </a:t>
            </a:r>
            <a:r>
              <a:rPr lang="cs-CZ" sz="1600" kern="100" err="1">
                <a:latin typeface="Neue Haas Grotesk Text Pro"/>
                <a:ea typeface="Inter Medium" panose="02000503000000020004" pitchFamily="2" charset="0"/>
                <a:cs typeface="Times New Roman"/>
              </a:rPr>
              <a:t>li</a:t>
            </a:r>
            <a:r>
              <a:rPr lang="cs-CZ" sz="1600" kern="100">
                <a:latin typeface="Neue Haas Grotesk Text Pro"/>
                <a:ea typeface="Inter Medium" panose="02000503000000020004" pitchFamily="2" charset="0"/>
                <a:cs typeface="Times New Roman"/>
              </a:rPr>
              <a:t> povinný subjekt nečinný</a:t>
            </a:r>
          </a:p>
          <a:p>
            <a:pPr marL="342900" indent="-342900" algn="just">
              <a:lnSpc>
                <a:spcPct val="114999"/>
              </a:lnSpc>
              <a:spcAft>
                <a:spcPts val="800"/>
              </a:spcAft>
              <a:buFont typeface="Arial,Sans-Serif"/>
              <a:buChar char="•"/>
              <a:tabLst>
                <a:tab pos="457200" algn="l"/>
              </a:tabLst>
            </a:pPr>
            <a:r>
              <a:rPr lang="cs-CZ" sz="1600" kern="100">
                <a:latin typeface="Neue Haas Grotesk Text Pro"/>
                <a:ea typeface="Inter Medium" panose="02000503000000020004" pitchFamily="2" charset="0"/>
                <a:cs typeface="Times New Roman"/>
              </a:rPr>
              <a:t>byla – </a:t>
            </a:r>
            <a:r>
              <a:rPr lang="cs-CZ" sz="1600" kern="100" err="1">
                <a:latin typeface="Neue Haas Grotesk Text Pro"/>
                <a:ea typeface="Inter Medium" panose="02000503000000020004" pitchFamily="2" charset="0"/>
                <a:cs typeface="Times New Roman"/>
              </a:rPr>
              <a:t>li</a:t>
            </a:r>
            <a:r>
              <a:rPr lang="cs-CZ" sz="1600" kern="100">
                <a:latin typeface="Neue Haas Grotesk Text Pro"/>
                <a:ea typeface="Inter Medium" panose="02000503000000020004" pitchFamily="2" charset="0"/>
                <a:cs typeface="Times New Roman"/>
              </a:rPr>
              <a:t> žádost vyřízena pouze částečně</a:t>
            </a:r>
          </a:p>
          <a:p>
            <a:pPr marL="342900" indent="-342900" algn="just">
              <a:lnSpc>
                <a:spcPct val="114999"/>
              </a:lnSpc>
              <a:spcAft>
                <a:spcPts val="800"/>
              </a:spcAft>
              <a:buFont typeface="Arial,Sans-Serif"/>
              <a:buChar char="•"/>
              <a:tabLst>
                <a:tab pos="457200" algn="l"/>
              </a:tabLst>
            </a:pPr>
            <a:r>
              <a:rPr lang="cs-CZ" sz="1600" kern="100">
                <a:latin typeface="Neue Haas Grotesk Text Pro"/>
                <a:ea typeface="Inter Medium" panose="02000503000000020004" pitchFamily="2" charset="0"/>
                <a:cs typeface="Times New Roman"/>
              </a:rPr>
              <a:t>žadatel nesouhlasí s výší požadované úhrady  - správní řád se v takovém případě použije pouze pro počítání lhůt, doručování a náklady řízení, základní zásady správního řádu</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342900" indent="-342900" algn="just">
              <a:lnSpc>
                <a:spcPct val="114999"/>
              </a:lnSpc>
              <a:spcAft>
                <a:spcPts val="800"/>
              </a:spcAft>
              <a:buFont typeface="Arial,Sans-Serif"/>
              <a:buChar char="•"/>
            </a:pPr>
            <a:endParaRPr lang="cs-CZ" sz="1600" kern="100">
              <a:latin typeface="Neue Haas Grotesk Text Pro"/>
              <a:ea typeface="Inter Medium" panose="02000503000000020004" pitchFamily="2" charset="0"/>
              <a:cs typeface="Times New Roman"/>
            </a:endParaRPr>
          </a:p>
          <a:p>
            <a:pPr algn="just">
              <a:lnSpc>
                <a:spcPct val="114999"/>
              </a:lnSpc>
              <a:spcAft>
                <a:spcPts val="800"/>
              </a:spcAft>
            </a:pPr>
            <a:r>
              <a:rPr lang="cs-CZ" sz="1600" b="1" kern="100">
                <a:latin typeface="Neue Haas Grotesk Text Pro"/>
                <a:ea typeface="Inter Medium" panose="02000503000000020004" pitchFamily="2" charset="0"/>
                <a:cs typeface="Times New Roman"/>
              </a:rPr>
              <a:t>Odvolání (§ 16)</a:t>
            </a:r>
            <a:endParaRPr lang="cs-CZ" sz="1600" b="1"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342900" indent="-342900" algn="just">
              <a:lnSpc>
                <a:spcPct val="114999"/>
              </a:lnSpc>
              <a:spcAft>
                <a:spcPts val="800"/>
              </a:spcAft>
              <a:buFont typeface="Arial,Sans-Serif"/>
              <a:buChar char="•"/>
            </a:pPr>
            <a:r>
              <a:rPr lang="cs-CZ" sz="1600" kern="100">
                <a:latin typeface="Neue Haas Grotesk Text Pro"/>
                <a:ea typeface="Inter Medium" panose="02000503000000020004" pitchFamily="2" charset="0"/>
                <a:cs typeface="Times New Roman"/>
              </a:rPr>
              <a:t>je přípustné proti rozhodnutí povinného subjektu o odmítnutí žádosti nebo její části</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342900" indent="-342900" algn="just">
              <a:lnSpc>
                <a:spcPct val="114999"/>
              </a:lnSpc>
              <a:spcAft>
                <a:spcPts val="800"/>
              </a:spcAft>
              <a:buFont typeface="Arial,Sans-Serif"/>
              <a:buChar char="•"/>
            </a:pPr>
            <a:r>
              <a:rPr lang="cs-CZ" sz="1600" kern="100">
                <a:latin typeface="Neue Haas Grotesk Text Pro"/>
                <a:ea typeface="Inter Medium" panose="02000503000000020004" pitchFamily="2" charset="0"/>
                <a:cs typeface="Times New Roman"/>
              </a:rPr>
              <a:t>lhůta pro podání je 15 dnů ode dne doručení rozhodnutí</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342900" indent="-342900" algn="just">
              <a:lnSpc>
                <a:spcPct val="114999"/>
              </a:lnSpc>
              <a:spcAft>
                <a:spcPts val="800"/>
              </a:spcAft>
              <a:buFont typeface="Arial,Sans-Serif"/>
              <a:buChar char="•"/>
            </a:pPr>
            <a:r>
              <a:rPr lang="cs-CZ" sz="1600" kern="100">
                <a:latin typeface="Neue Haas Grotesk Text Pro"/>
                <a:ea typeface="Inter Medium" panose="02000503000000020004" pitchFamily="2" charset="0"/>
                <a:cs typeface="Times New Roman"/>
              </a:rPr>
              <a:t>pro odvolací řízení se použije správní řád</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a:lnSpc>
                <a:spcPct val="114999"/>
              </a:lnSpc>
              <a:spcAft>
                <a:spcPts val="800"/>
              </a:spcAft>
            </a:pPr>
            <a:endParaRPr lang="cs-CZ" sz="1600" b="1" kern="100">
              <a:latin typeface="Neue Haas Grotesk Text Pro" panose="020B0504020202020204" pitchFamily="34" charset="0"/>
              <a:ea typeface="Inter Medium" panose="02000503000000020004" pitchFamily="2" charset="0"/>
              <a:cs typeface="Times New Roman" panose="02020603050405020304" pitchFamily="18" charset="0"/>
            </a:endParaRPr>
          </a:p>
          <a:p>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285750" indent="-285750">
              <a:buFont typeface="Calibri"/>
              <a:buChar char="-"/>
            </a:pP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a:lnSpc>
                <a:spcPct val="114999"/>
              </a:lnSpc>
              <a:spcAft>
                <a:spcPts val="800"/>
              </a:spcAft>
            </a:pP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4170280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222FD-C5B4-CF23-744F-81F922EB0E8E}"/>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2C094DBA-BDB6-CD56-265F-2F1563A05708}"/>
              </a:ext>
            </a:extLst>
          </p:cNvPr>
          <p:cNvSpPr/>
          <p:nvPr/>
        </p:nvSpPr>
        <p:spPr>
          <a:xfrm>
            <a:off x="0" y="504832"/>
            <a:ext cx="12191999" cy="6356429"/>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7583A017-311A-344B-6D38-E000F1178E34}"/>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7380934F-D29E-152A-E2B7-AD2C0CCE654A}"/>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7B37AC2A-9E8A-3775-C7A9-AEAAC5345875}"/>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09569A71-FE2C-6EE4-062D-4E7D85332CC3}"/>
              </a:ext>
            </a:extLst>
          </p:cNvPr>
          <p:cNvSpPr txBox="1"/>
          <p:nvPr/>
        </p:nvSpPr>
        <p:spPr>
          <a:xfrm>
            <a:off x="227012" y="135460"/>
            <a:ext cx="1096486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Základní pojmy</a:t>
            </a:r>
          </a:p>
        </p:txBody>
      </p:sp>
      <p:pic>
        <p:nvPicPr>
          <p:cNvPr id="5" name="Obrázek 4">
            <a:extLst>
              <a:ext uri="{FF2B5EF4-FFF2-40B4-BE49-F238E27FC236}">
                <a16:creationId xmlns:a16="http://schemas.microsoft.com/office/drawing/2014/main" id="{59B012B2-C43A-01DB-B36A-64D42ECD6F58}"/>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C699EE14-797F-56A5-CD57-F38F3C549869}"/>
              </a:ext>
            </a:extLst>
          </p:cNvPr>
          <p:cNvSpPr txBox="1"/>
          <p:nvPr/>
        </p:nvSpPr>
        <p:spPr>
          <a:xfrm>
            <a:off x="227012" y="873125"/>
            <a:ext cx="11571727" cy="6018058"/>
          </a:xfrm>
          <a:prstGeom prst="rect">
            <a:avLst/>
          </a:prstGeom>
          <a:noFill/>
        </p:spPr>
        <p:txBody>
          <a:bodyPr wrap="square" lIns="91440" tIns="45720" rIns="91440" bIns="45720" rtlCol="0" anchor="t">
            <a:spAutoFit/>
          </a:bodyPr>
          <a:lstStyle/>
          <a:p>
            <a:pPr>
              <a:lnSpc>
                <a:spcPct val="114999"/>
              </a:lnSpc>
              <a:spcAft>
                <a:spcPts val="800"/>
              </a:spcAft>
            </a:pPr>
            <a:r>
              <a:rPr lang="cs-CZ" sz="1600" b="1" kern="100">
                <a:latin typeface="Neue Haas Grotesk Text Pro"/>
                <a:ea typeface="Aptos" panose="020B0004020202020204" pitchFamily="34" charset="0"/>
                <a:cs typeface="Times New Roman"/>
              </a:rPr>
              <a:t>Informace (§ 3 odst. 3 a 4 InfZ)</a:t>
            </a:r>
            <a:endParaRPr lang="cs-CZ" sz="1600" b="1" kern="100">
              <a:effectLst/>
              <a:latin typeface="Neue Haas Grotesk Text Pro"/>
              <a:ea typeface="Aptos" panose="020B0004020202020204" pitchFamily="34" charset="0"/>
              <a:cs typeface="Times New Roman" panose="02020603050405020304" pitchFamily="18" charset="0"/>
            </a:endParaRPr>
          </a:p>
          <a:p>
            <a:pPr marL="285750" indent="-285750" algn="just">
              <a:spcBef>
                <a:spcPts val="600"/>
              </a:spcBef>
              <a:buSzPct val="100000"/>
              <a:buFont typeface="Arial"/>
              <a:buChar char="•"/>
              <a:tabLst>
                <a:tab pos="457200" algn="l"/>
              </a:tabLst>
            </a:pPr>
            <a:r>
              <a:rPr lang="cs-CZ" sz="1600">
                <a:latin typeface="Neue Haas Grotesk Text Pro"/>
                <a:ea typeface="Inter Medium" panose="02000503000000020004" pitchFamily="2" charset="0"/>
                <a:cs typeface="Arial"/>
              </a:rPr>
              <a:t>Informací se pro účely tohoto zákona rozumí jakýkoli obsah nebo jeho část v jakékoliv podobě, zaznamenaný na jakémkoliv nosiči, zejména obsah písemného záznamu na listině, záznamu uloženého v elektronické podobě nebo záznamu zvukového, obrazového nebo audiovizuálního.</a:t>
            </a:r>
          </a:p>
          <a:p>
            <a:pPr marL="285750" indent="-285750" algn="just">
              <a:spcBef>
                <a:spcPts val="600"/>
              </a:spcBef>
              <a:buSzPct val="100000"/>
              <a:buFont typeface="Arial"/>
              <a:buChar char="•"/>
              <a:tabLst>
                <a:tab pos="457200" algn="l"/>
              </a:tabLst>
            </a:pPr>
            <a:r>
              <a:rPr lang="cs-CZ" sz="1600">
                <a:latin typeface="Neue Haas Grotesk Text Pro"/>
                <a:ea typeface="Inter Medium" panose="02000503000000020004" pitchFamily="2" charset="0"/>
                <a:cs typeface="Arial"/>
              </a:rPr>
              <a:t>Judikatura - informací je jen zaznamenaný obsah (6 As 50/2022)</a:t>
            </a:r>
          </a:p>
          <a:p>
            <a:pPr algn="just">
              <a:spcBef>
                <a:spcPts val="600"/>
              </a:spcBef>
              <a:buSzPct val="100000"/>
              <a:tabLst>
                <a:tab pos="457200" algn="l"/>
              </a:tabLst>
            </a:pPr>
            <a:r>
              <a:rPr lang="cs-CZ" sz="1600">
                <a:latin typeface="Neue Haas Grotesk Text Pro"/>
                <a:ea typeface="Inter Medium" panose="02000503000000020004" pitchFamily="2" charset="0"/>
                <a:cs typeface="Arial"/>
              </a:rPr>
              <a:t>                        - lze žádat konkrétní informaci (údaj) i konkrétní dokument (1 As 17/2008)</a:t>
            </a:r>
          </a:p>
          <a:p>
            <a:pPr marL="285750" indent="-285750" algn="just">
              <a:spcBef>
                <a:spcPts val="600"/>
              </a:spcBef>
              <a:buSzPct val="100000"/>
              <a:buFont typeface="Arial"/>
              <a:buChar char="•"/>
              <a:tabLst>
                <a:tab pos="457200" algn="l"/>
              </a:tabLst>
            </a:pPr>
            <a:r>
              <a:rPr lang="cs-CZ" sz="1600">
                <a:latin typeface="Neue Haas Grotesk Text Pro"/>
                <a:ea typeface="Inter Medium" panose="02000503000000020004" pitchFamily="2" charset="0"/>
                <a:cs typeface="Arial"/>
              </a:rPr>
              <a:t>Informací podle tohoto zákona  není počítačový program.</a:t>
            </a: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marL="285750" indent="-285750" algn="just">
              <a:spcBef>
                <a:spcPts val="600"/>
              </a:spcBef>
              <a:buSzPct val="100000"/>
              <a:buFont typeface="Arial"/>
              <a:buChar char="•"/>
              <a:tabLst>
                <a:tab pos="457200" algn="l"/>
              </a:tabLst>
            </a:pPr>
            <a:r>
              <a:rPr lang="cs-CZ" sz="1600">
                <a:latin typeface="Neue Haas Grotesk Text Pro"/>
                <a:ea typeface="Inter Medium" panose="02000503000000020004" pitchFamily="2" charset="0"/>
                <a:cs typeface="Arial"/>
              </a:rPr>
              <a:t>Zveřejněnou informací  pro účel tohoto zákona je taková informace, která může být vždy znovu vyhledána a získána, zejména vydaná tiskem nebo na jiném nosiči dat umožňujícím zápis a uchování informace, vystavená na úřední desce, s možností dálkového přístupu nebo umístěná v knihovně poskytující veřejné knihovnické a informační služby  podle knihovního zákona.</a:t>
            </a: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marL="285750" indent="-285750" algn="just">
              <a:spcBef>
                <a:spcPts val="600"/>
              </a:spcBef>
              <a:buSzPct val="100000"/>
              <a:buFont typeface="Arial"/>
              <a:buChar char="•"/>
              <a:tabLst>
                <a:tab pos="457200" algn="l"/>
              </a:tabLst>
            </a:pPr>
            <a:r>
              <a:rPr lang="cs-CZ" sz="1600">
                <a:latin typeface="Neue Haas Grotesk Text Pro"/>
                <a:ea typeface="Inter Medium" panose="02000503000000020004" pitchFamily="2" charset="0"/>
                <a:cs typeface="Arial"/>
              </a:rPr>
              <a:t>Doprovodnou informací pro účel tohoto zákona je taková informace, která úzce souvisí s požadovanou informací (např. Informace o její existenci, původu, počtu, důvodu odepření, době, po kterou důvod odepření trvá a kdy bude znovu přezkoumán, a dalších důležitých rysech). </a:t>
            </a: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marL="285750" indent="-285750">
              <a:spcBef>
                <a:spcPts val="600"/>
              </a:spcBef>
              <a:buSzPct val="100000"/>
              <a:buFont typeface="Arial,Sans-Serif"/>
              <a:buChar char="•"/>
              <a:tabLst>
                <a:tab pos="457200" algn="l"/>
              </a:tabLst>
            </a:pPr>
            <a:r>
              <a:rPr lang="cs-CZ" sz="1600">
                <a:latin typeface="Neue Haas Grotesk Text Pro"/>
                <a:ea typeface="Inter Medium" panose="02000503000000020004" pitchFamily="2" charset="0"/>
                <a:cs typeface="Arial"/>
              </a:rPr>
              <a:t>Informací je vše, čím povinný subjekt disponuje, anebo by měl disponovat.</a:t>
            </a:r>
          </a:p>
          <a:p>
            <a:pPr marL="285750" indent="-285750">
              <a:spcBef>
                <a:spcPts val="600"/>
              </a:spcBef>
              <a:buFont typeface="Arial"/>
              <a:buChar char="•"/>
              <a:tabLst>
                <a:tab pos="457200" algn="l"/>
              </a:tabLst>
            </a:pPr>
            <a:r>
              <a:rPr lang="cs-CZ" sz="1600">
                <a:latin typeface="Neue Haas Grotesk Text Pro"/>
                <a:ea typeface="Inter Medium" panose="02000503000000020004" pitchFamily="2" charset="0"/>
                <a:cs typeface="Arial"/>
              </a:rPr>
              <a:t>Např. rozhodnutí, vyjádření, smlouvy, informace o platech, zápisy z jednání, statistické informace, atd.</a:t>
            </a:r>
          </a:p>
          <a:p>
            <a:pPr marL="285750" indent="-285750">
              <a:buFont typeface="Arial,Sans-Serif"/>
              <a:buChar char="•"/>
              <a:tabLst>
                <a:tab pos="457200" algn="l"/>
              </a:tabLs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marL="285750" indent="-285750">
              <a:buFont typeface="Arial,Sans-Serif"/>
              <a:buChar char="•"/>
              <a:tabLst>
                <a:tab pos="457200" algn="l"/>
              </a:tabLst>
            </a:pPr>
            <a:r>
              <a:rPr lang="cs-CZ" sz="1600">
                <a:latin typeface="Neue Haas Grotesk Text Pro"/>
                <a:ea typeface="Inter Medium" panose="02000503000000020004" pitchFamily="2" charset="0"/>
                <a:cs typeface="Arial"/>
              </a:rPr>
              <a:t>Povinnost poskytovat informace se netýká dotazů na názory, budoucí rozhodnutí a vytváření nových informací.</a:t>
            </a:r>
          </a:p>
          <a:p>
            <a:pPr algn="just">
              <a:buSzPct val="100000"/>
              <a:tabLst>
                <a:tab pos="457200" algn="l"/>
              </a:tabLs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marL="285750" indent="-285750">
              <a:buSzPct val="100000"/>
              <a:buFont typeface="Arial"/>
              <a:buChar char="•"/>
              <a:tabLst>
                <a:tab pos="457200" algn="l"/>
              </a:tabLs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marL="285750" indent="-285750">
              <a:buSzPct val="100000"/>
              <a:buFont typeface="Arial"/>
              <a:buChar char="•"/>
              <a:tabLst>
                <a:tab pos="457200" algn="l"/>
              </a:tabLs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2195462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3B79A-43BF-A04F-A9C3-37D1CED3342B}"/>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FDB55300-2A12-6EAC-B635-5451270862DD}"/>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2F2DC6BC-6BF3-198E-5E30-D2BCA43D50AB}"/>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BC1C50F1-AA34-E1BB-6A9A-157E11653526}"/>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A3095978-7D1E-8ECB-D03D-2E49E7B80597}"/>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6BA5AD5C-EA99-FB7C-2839-2DF9916628AD}"/>
              </a:ext>
            </a:extLst>
          </p:cNvPr>
          <p:cNvSpPr txBox="1"/>
          <p:nvPr/>
        </p:nvSpPr>
        <p:spPr>
          <a:xfrm>
            <a:off x="227012" y="139486"/>
            <a:ext cx="6817843"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Opravné prostředky </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FB985638-8E7B-3CB4-A384-CD5B4FB76DF1}"/>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74D4DB8E-D636-CCBE-2A02-D218780277BA}"/>
              </a:ext>
            </a:extLst>
          </p:cNvPr>
          <p:cNvSpPr txBox="1"/>
          <p:nvPr/>
        </p:nvSpPr>
        <p:spPr>
          <a:xfrm>
            <a:off x="227012" y="873125"/>
            <a:ext cx="11571727" cy="4864922"/>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latin typeface="Neue Haas Grotesk Text Pro"/>
                <a:ea typeface="Aptos" panose="020B0004020202020204" pitchFamily="34" charset="0"/>
                <a:cs typeface="Times New Roman"/>
              </a:rPr>
              <a:t>Náležitosti opravných prostředků</a:t>
            </a:r>
            <a:endParaRPr lang="cs-CZ" sz="1600" b="1" kern="100">
              <a:effectLst/>
              <a:latin typeface="Neue Haas Grotesk Text Pro"/>
              <a:ea typeface="Aptos" panose="020B0004020202020204" pitchFamily="34" charset="0"/>
              <a:cs typeface="Times New Roman" panose="02020603050405020304" pitchFamily="18" charset="0"/>
            </a:endParaRPr>
          </a:p>
          <a:p>
            <a:pPr marL="342900" indent="-342900" algn="just">
              <a:lnSpc>
                <a:spcPct val="115000"/>
              </a:lnSpc>
              <a:spcAft>
                <a:spcPts val="800"/>
              </a:spcAft>
              <a:buFont typeface="Arial" panose="020B0604020202020204" pitchFamily="34" charset="0"/>
              <a:buChar char="•"/>
            </a:pPr>
            <a:r>
              <a:rPr lang="cs-CZ" sz="1600" b="1" kern="100">
                <a:latin typeface="Neue Haas Grotesk Text Pro"/>
                <a:ea typeface="Aptos" panose="020B0004020202020204" pitchFamily="34" charset="0"/>
                <a:cs typeface="Times New Roman"/>
              </a:rPr>
              <a:t>Odvolání </a:t>
            </a:r>
            <a:r>
              <a:rPr lang="cs-CZ" sz="1600" kern="100">
                <a:latin typeface="Neue Haas Grotesk Text Pro"/>
                <a:ea typeface="Aptos" panose="020B0004020202020204" pitchFamily="34" charset="0"/>
                <a:cs typeface="Times New Roman"/>
              </a:rPr>
              <a:t>musí obsahovat náležitosti dle správního řádu</a:t>
            </a:r>
            <a:endParaRPr lang="cs-CZ" sz="1600" kern="100">
              <a:effectLst/>
              <a:latin typeface="Neue Haas Grotesk Text Pro" panose="020B0504020202020204" pitchFamily="34" charset="0"/>
              <a:ea typeface="Aptos" panose="020B0004020202020204" pitchFamily="34" charset="0"/>
              <a:cs typeface="Times New Roman" panose="02020603050405020304" pitchFamily="18" charset="0"/>
            </a:endParaRPr>
          </a:p>
          <a:p>
            <a:pPr marL="342900" indent="-342900" algn="just">
              <a:lnSpc>
                <a:spcPct val="114999"/>
              </a:lnSpc>
              <a:spcAft>
                <a:spcPts val="800"/>
              </a:spcAft>
              <a:buFont typeface="Arial" panose="020B0604020202020204" pitchFamily="34" charset="0"/>
              <a:buChar char="•"/>
              <a:tabLst>
                <a:tab pos="457200" algn="l"/>
              </a:tabLst>
            </a:pPr>
            <a:r>
              <a:rPr lang="cs-CZ" sz="1600" kern="100">
                <a:latin typeface="Neue Haas Grotesk Text Pro"/>
                <a:ea typeface="Inter Medium" panose="02000503000000020004" pitchFamily="2" charset="0"/>
                <a:cs typeface="Times New Roman"/>
              </a:rPr>
              <a:t>proti jakému rozhodnutí směřuje</a:t>
            </a:r>
          </a:p>
          <a:p>
            <a:pPr marL="342900" indent="-342900" algn="just">
              <a:lnSpc>
                <a:spcPct val="114999"/>
              </a:lnSpc>
              <a:spcAft>
                <a:spcPts val="800"/>
              </a:spcAft>
              <a:buFont typeface="Arial" panose="020B0604020202020204" pitchFamily="34" charset="0"/>
              <a:buChar char="•"/>
              <a:tabLst>
                <a:tab pos="457200" algn="l"/>
              </a:tabLst>
            </a:pPr>
            <a:r>
              <a:rPr lang="cs-CZ" sz="1600" kern="100">
                <a:latin typeface="Neue Haas Grotesk Text Pro"/>
                <a:ea typeface="Inter Medium" panose="02000503000000020004" pitchFamily="2" charset="0"/>
                <a:cs typeface="Times New Roman"/>
              </a:rPr>
              <a:t>odvolací důvody (v čem odvolatel spatřuje pochybení povinného subjektu)</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tabLst>
                <a:tab pos="457200" algn="l"/>
              </a:tabLst>
            </a:pPr>
            <a:r>
              <a:rPr lang="cs-CZ" sz="1600" kern="100">
                <a:latin typeface="Neue Haas Grotesk Text Pro"/>
                <a:ea typeface="Inter Medium" panose="02000503000000020004" pitchFamily="2" charset="0"/>
                <a:cs typeface="Times New Roman"/>
              </a:rPr>
              <a:t>podepsané odvolatelem (podáno datovou schránkou, e-mailem s elektronickým podpisem, v listinné podobě vlastnoručně podepsané)</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tabLst>
                <a:tab pos="457200" algn="l"/>
              </a:tabLst>
            </a:pPr>
            <a:r>
              <a:rPr lang="cs-CZ" sz="1600" kern="100">
                <a:latin typeface="Neue Haas Grotesk Text Pro"/>
                <a:ea typeface="Inter Medium" panose="02000503000000020004" pitchFamily="2" charset="0"/>
                <a:cs typeface="Times New Roman"/>
              </a:rPr>
              <a:t>e-mailem bez podpisu podat nelze, pokud není následně doplněno (stížnost takto podat lze)</a:t>
            </a:r>
            <a:endParaRPr lang="cs-CZ" sz="1600" kern="100">
              <a:latin typeface="Neue Haas Grotesk Text Pro" panose="020B0504020202020204" pitchFamily="34" charset="0"/>
              <a:ea typeface="Inter Medium" panose="02000503000000020004" pitchFamily="2" charset="0"/>
              <a:cs typeface="Times New Roman"/>
            </a:endParaRPr>
          </a:p>
          <a:p>
            <a:pPr algn="just">
              <a:lnSpc>
                <a:spcPct val="114999"/>
              </a:lnSpc>
              <a:spcAft>
                <a:spcPts val="800"/>
              </a:spcAft>
              <a:tabLst>
                <a:tab pos="457200" algn="l"/>
              </a:tabLst>
            </a:pPr>
            <a:endParaRPr lang="cs-CZ" sz="1600" kern="100">
              <a:latin typeface="Neue Haas Grotesk Text Pro"/>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tabLst>
                <a:tab pos="457200" algn="l"/>
              </a:tabLst>
            </a:pPr>
            <a:r>
              <a:rPr lang="cs-CZ" sz="1600" b="1" kern="100">
                <a:latin typeface="Neue Haas Grotesk Text Pro"/>
                <a:ea typeface="Inter Medium" panose="02000503000000020004" pitchFamily="2" charset="0"/>
                <a:cs typeface="Times New Roman"/>
              </a:rPr>
              <a:t>Stížnost </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tabLst>
                <a:tab pos="457200" algn="l"/>
              </a:tabLst>
            </a:pPr>
            <a:r>
              <a:rPr lang="cs-CZ" sz="1600" kern="100">
                <a:latin typeface="Neue Haas Grotesk Text Pro"/>
                <a:ea typeface="Inter Medium" panose="02000503000000020004" pitchFamily="2" charset="0"/>
                <a:cs typeface="Times New Roman"/>
              </a:rPr>
              <a:t>dle názoru NSS by měla obsahovat stejné formální náležitosti jako odvolání</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tabLst>
                <a:tab pos="457200" algn="l"/>
              </a:tabLst>
            </a:pPr>
            <a:r>
              <a:rPr lang="cs-CZ" sz="1600" kern="100">
                <a:latin typeface="Neue Haas Grotesk Text Pro"/>
                <a:ea typeface="Inter Medium" panose="02000503000000020004" pitchFamily="2" charset="0"/>
                <a:cs typeface="Times New Roman"/>
              </a:rPr>
              <a:t>stačí podat prostým e-mailem bez elektronického podpisu</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tabLst>
                <a:tab pos="457200" algn="l"/>
              </a:tabLst>
            </a:pPr>
            <a:endParaRPr lang="cs-CZ" sz="1600" kern="100">
              <a:latin typeface="Neue Haas Grotesk Text Pro" panose="020B0504020202020204" pitchFamily="34" charset="0"/>
              <a:ea typeface="Inter Medium" panose="02000503000000020004" pitchFamily="2" charset="0"/>
              <a:cs typeface="Times New Roman"/>
            </a:endParaRPr>
          </a:p>
          <a:p>
            <a:pPr>
              <a:buSzPct val="100000"/>
              <a:tabLst>
                <a:tab pos="457200" algn="l"/>
              </a:tabLs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6175921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25924-DC67-CBB4-F400-5CA46868E147}"/>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E16B32AE-61A2-5BA1-8E85-20C6E08FED5D}"/>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F5CE381E-8FD7-F34B-9CEC-511E36E8BB02}"/>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4C117138-69DB-7A98-8957-29995439753F}"/>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A985C742-6F46-76AA-A0AA-367225AA627B}"/>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6858AAB7-4CE3-213A-06B8-63EC5F8A6361}"/>
              </a:ext>
            </a:extLst>
          </p:cNvPr>
          <p:cNvSpPr txBox="1"/>
          <p:nvPr/>
        </p:nvSpPr>
        <p:spPr>
          <a:xfrm>
            <a:off x="227012" y="139486"/>
            <a:ext cx="6817843"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Opravné prostředky</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5DB436BB-EFDB-1B0C-7B36-A8991553F579}"/>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A22DCA69-AD81-2785-EEEA-3B290E8BC677}"/>
              </a:ext>
            </a:extLst>
          </p:cNvPr>
          <p:cNvSpPr txBox="1"/>
          <p:nvPr/>
        </p:nvSpPr>
        <p:spPr>
          <a:xfrm>
            <a:off x="227012" y="671149"/>
            <a:ext cx="11571727" cy="6691062"/>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latin typeface="Neue Haas Grotesk Text Pro"/>
                <a:ea typeface="Aptos" panose="020B0004020202020204" pitchFamily="34" charset="0"/>
                <a:cs typeface="Times New Roman"/>
              </a:rPr>
              <a:t>Postup povinného subjektu</a:t>
            </a:r>
            <a:endParaRPr lang="cs-CZ" sz="1600" kern="100">
              <a:effectLst/>
              <a:latin typeface="Aptos"/>
              <a:ea typeface="Aptos" panose="020B0004020202020204" pitchFamily="34" charset="0"/>
              <a:cs typeface="Times New Roman" panose="02020603050405020304" pitchFamily="18" charset="0"/>
            </a:endParaRPr>
          </a:p>
          <a:p>
            <a:pPr marL="342900" indent="-342900" algn="just">
              <a:lnSpc>
                <a:spcPct val="115000"/>
              </a:lnSpc>
              <a:spcAft>
                <a:spcPts val="800"/>
              </a:spcAft>
              <a:buFont typeface="Arial" panose="020B0604020202020204" pitchFamily="34" charset="0"/>
              <a:buChar char="•"/>
            </a:pPr>
            <a:r>
              <a:rPr lang="cs-CZ" sz="1600" kern="100" err="1">
                <a:latin typeface="Neue Haas Grotesk Text Pro"/>
                <a:ea typeface="Inter Medium" panose="02000503000000020004" pitchFamily="2" charset="0"/>
                <a:cs typeface="Times New Roman"/>
              </a:rPr>
              <a:t>Autoremedura</a:t>
            </a:r>
            <a:r>
              <a:rPr lang="cs-CZ" sz="1600" kern="100">
                <a:latin typeface="Neue Haas Grotesk Text Pro"/>
                <a:ea typeface="Inter Medium" panose="02000503000000020004" pitchFamily="2" charset="0"/>
                <a:cs typeface="Times New Roman"/>
              </a:rPr>
              <a:t> - vyhovění podanému opravnému prostředku (bez předložení nadřízenému orgánu k vyřízení)</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Lhůta :</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stížnost - 7 dnů </a:t>
            </a: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odvolání - 15 dnů</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V případě, že povinný subjekt nevyhoví opravnému prostředku v </a:t>
            </a:r>
            <a:r>
              <a:rPr lang="cs-CZ" sz="1600" kern="100" err="1">
                <a:latin typeface="Neue Haas Grotesk Text Pro"/>
                <a:ea typeface="Inter Medium" panose="02000503000000020004" pitchFamily="2" charset="0"/>
                <a:cs typeface="Times New Roman"/>
              </a:rPr>
              <a:t>autoremeduře</a:t>
            </a:r>
            <a:r>
              <a:rPr lang="cs-CZ" sz="1600" kern="100">
                <a:latin typeface="Neue Haas Grotesk Text Pro"/>
                <a:ea typeface="Inter Medium" panose="02000503000000020004" pitchFamily="2" charset="0"/>
                <a:cs typeface="Times New Roman"/>
              </a:rPr>
              <a:t>, předloží jej nadřízenému orgánu k vyřízení (předkládací zpráva a kompletní spis).</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endParaRPr lang="cs-CZ" sz="1600" kern="100">
              <a:latin typeface="Neue Haas Grotesk Text Pro"/>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Nadřízený orgán (krajský úřad) zkoumá:</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zda je podán opravný prostředek včas, oprávněnou osobou</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zda povinný subjekt při svém postupu dodržel zákonné lhůty, příp. dotázal se dotčených osob</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zda je rozhodnutí přezkoumatelné (zřejmá úvaha povinného subjektu)</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zda povinný subjekt správně aplikoval a zdůvodnil rozsah zákonného omezení práva na informace</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V případě nepřezkoumatelnosti rozhodnutí v odvolacím řízení je rozhodnutí zrušeno a věc vrácena k novému projednání.</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nSpc>
                <a:spcPct val="114999"/>
              </a:lnSpc>
              <a:spcAft>
                <a:spcPts val="800"/>
              </a:spcAft>
              <a:buFont typeface="Arial" panose="020B0604020202020204" pitchFamily="34" charset="0"/>
              <a:buChar char="•"/>
            </a:pPr>
            <a:endParaRPr lang="cs-CZ" sz="1600" kern="100">
              <a:latin typeface="Neue Haas Grotesk Text Pro" panose="020B0504020202020204" pitchFamily="34" charset="0"/>
              <a:ea typeface="Inter Medium" panose="02000503000000020004" pitchFamily="2" charset="0"/>
              <a:cs typeface="Times New Roman"/>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2239732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EC221-DC91-4D5F-20A3-DA489135178F}"/>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95F65AE9-42D5-BEB5-CFF0-B44D29629129}"/>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707BC75E-5597-A4F1-0DA8-2F0A21BA26BA}"/>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2CE1BEE5-CF5B-369B-1E81-5821CEC9631D}"/>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6437021D-BF49-90A4-D014-58591BE851BE}"/>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52C10B48-E09F-3E48-B4CC-76D710ABFCFA}"/>
              </a:ext>
            </a:extLst>
          </p:cNvPr>
          <p:cNvSpPr txBox="1"/>
          <p:nvPr/>
        </p:nvSpPr>
        <p:spPr>
          <a:xfrm>
            <a:off x="227012" y="139486"/>
            <a:ext cx="6817843"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Opravné prostředky</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5C269B89-ADD3-9FE9-D093-B065F98BDC6F}"/>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286F1131-10D3-A4AF-6D9F-9C1E3629CC2E}"/>
              </a:ext>
            </a:extLst>
          </p:cNvPr>
          <p:cNvSpPr txBox="1"/>
          <p:nvPr/>
        </p:nvSpPr>
        <p:spPr>
          <a:xfrm>
            <a:off x="227012" y="873125"/>
            <a:ext cx="11571727" cy="5997539"/>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latin typeface="Neue Haas Grotesk Text Pro"/>
                <a:ea typeface="Aptos" panose="020B0004020202020204" pitchFamily="34" charset="0"/>
                <a:cs typeface="Times New Roman"/>
              </a:rPr>
              <a:t>Odvolací řízení</a:t>
            </a:r>
            <a:endParaRPr lang="cs-CZ" sz="1600" b="1" kern="100">
              <a:effectLst/>
              <a:latin typeface="Neue Haas Grotesk Text Pro"/>
              <a:ea typeface="Aptos" panose="020B0004020202020204" pitchFamily="34" charset="0"/>
              <a:cs typeface="Times New Roman" panose="02020603050405020304" pitchFamily="18" charset="0"/>
            </a:endParaRPr>
          </a:p>
          <a:p>
            <a:pPr algn="just">
              <a:lnSpc>
                <a:spcPct val="115000"/>
              </a:lnSpc>
              <a:spcAft>
                <a:spcPts val="800"/>
              </a:spcAft>
            </a:pPr>
            <a:r>
              <a:rPr lang="cs-CZ" sz="1600" kern="100">
                <a:latin typeface="Neue Haas Grotesk Text Pro"/>
                <a:ea typeface="Inter Medium" panose="02000503000000020004" pitchFamily="2" charset="0"/>
                <a:cs typeface="Times New Roman"/>
              </a:rPr>
              <a:t>Postup odvolacího orgánu:</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342900" indent="-342900" algn="just">
              <a:lnSpc>
                <a:spcPct val="114999"/>
              </a:lnSpc>
              <a:spcAft>
                <a:spcPts val="800"/>
              </a:spcAft>
              <a:buFont typeface="Arial,Sans-Serif"/>
              <a:buChar char="•"/>
            </a:pPr>
            <a:r>
              <a:rPr lang="cs-CZ" sz="1600" kern="100">
                <a:latin typeface="Neue Haas Grotesk Text Pro"/>
                <a:ea typeface="Inter Medium" panose="02000503000000020004" pitchFamily="2" charset="0"/>
                <a:cs typeface="Times New Roman"/>
              </a:rPr>
              <a:t>odvolání zamítne a napadené rozhodnutí potvrdí (rozhodnutí povinného subjektu je v souladu se zákonem)</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Sans-Serif"/>
              <a:buChar char="•"/>
            </a:pPr>
            <a:r>
              <a:rPr lang="cs-CZ" sz="1600" kern="100">
                <a:latin typeface="Neue Haas Grotesk Text Pro"/>
                <a:ea typeface="Inter Medium" panose="02000503000000020004" pitchFamily="2" charset="0"/>
                <a:cs typeface="Times New Roman"/>
              </a:rPr>
              <a:t>odvolání vyhoví a vydané rozhodnutí zruší a věc vrátí k novému projednání (postup povinného subjektu nebyl v souladu se zákonem, rozhodnutí je nepřezkoumatelné)</a:t>
            </a:r>
            <a:endParaRPr lang="cs-CZ" sz="1600" b="1"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Sans-Serif"/>
              <a:buChar char="•"/>
            </a:pPr>
            <a:r>
              <a:rPr lang="cs-CZ" sz="1600" b="1" kern="100">
                <a:latin typeface="Neue Haas Grotesk Text Pro"/>
                <a:ea typeface="+mn-lt"/>
                <a:cs typeface="+mn-lt"/>
              </a:rPr>
              <a:t>informační příkaz </a:t>
            </a:r>
            <a:r>
              <a:rPr lang="cs-CZ" sz="1600" kern="100">
                <a:latin typeface="Neue Haas Grotesk Text Pro"/>
                <a:ea typeface="+mn-lt"/>
                <a:cs typeface="+mn-lt"/>
              </a:rPr>
              <a:t>- neshledá-li nadřízený orgán důvody pro odmítnutí žádosti, zruší rozhodnutí povinného subjektu o odmítnutí žádosti nebo jeho část a řízení v tomto rozsahu zastaví. Současně rozhodnutím přikáže povinnému subjektu požadovanou informaci žadateli poskytnout ve lhůtě, která nesmí být delší než 15 dnů ode dne oznámení rozhodnutí o odvolání povinnému subjektu. Proti rozhodnutí nadřízeného orgánu podle věty druhé, nejde-li o postup podle </a:t>
            </a:r>
            <a:r>
              <a:rPr lang="cs-CZ" sz="1600" kern="100">
                <a:solidFill>
                  <a:srgbClr val="000000"/>
                </a:solidFill>
                <a:latin typeface="Neue Haas Grotesk Text Pro"/>
                <a:ea typeface="+mn-lt"/>
                <a:cs typeface="+mn-lt"/>
              </a:rPr>
              <a:t>§ 16b odst. 2</a:t>
            </a:r>
            <a:r>
              <a:rPr lang="cs-CZ" sz="1600" kern="100">
                <a:latin typeface="Neue Haas Grotesk Text Pro"/>
                <a:ea typeface="+mn-lt"/>
                <a:cs typeface="+mn-lt"/>
              </a:rPr>
              <a:t>, se nelze odvolat)</a:t>
            </a:r>
            <a:endParaRPr lang="cs-CZ" sz="1600" kern="100">
              <a:latin typeface="Neue Haas Grotesk Text Pro"/>
              <a:ea typeface="Inter Medium" panose="02000503000000020004" pitchFamily="2" charset="0"/>
              <a:cs typeface="Times New Roman"/>
            </a:endParaRPr>
          </a:p>
          <a:p>
            <a:pPr marL="342900" indent="-342900" algn="just">
              <a:lnSpc>
                <a:spcPct val="114999"/>
              </a:lnSpc>
              <a:spcAft>
                <a:spcPts val="800"/>
              </a:spcAft>
              <a:buFont typeface="Arial,Sans-Serif"/>
              <a:buChar char="•"/>
            </a:pPr>
            <a:r>
              <a:rPr lang="cs-CZ" sz="1600" kern="100">
                <a:latin typeface="Neue Haas Grotesk Text Pro"/>
                <a:ea typeface="Inter Medium" panose="02000503000000020004" pitchFamily="2" charset="0"/>
                <a:cs typeface="Times New Roman"/>
              </a:rPr>
              <a:t>je zcela evidentní, že se informace má poskytnout (zjevně není jakýkoli potencionální důvod pro ochranu informace)</a:t>
            </a:r>
          </a:p>
          <a:p>
            <a:pPr marL="342900" indent="-342900" algn="just">
              <a:lnSpc>
                <a:spcPct val="114999"/>
              </a:lnSpc>
              <a:spcAft>
                <a:spcPts val="800"/>
              </a:spcAft>
              <a:buFont typeface="Arial,Sans-Serif"/>
              <a:buChar char="•"/>
            </a:pPr>
            <a:r>
              <a:rPr lang="cs-CZ" sz="1600" kern="100">
                <a:latin typeface="Neue Haas Grotesk Text Pro"/>
                <a:ea typeface="Inter Medium" panose="02000503000000020004" pitchFamily="2" charset="0"/>
                <a:cs typeface="Times New Roman"/>
              </a:rPr>
              <a:t>i v řízení o stížnosti - § 16a odst. 7 písm. b) a v přezkumném řízení podle § 16b odst. 2</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poskytnutí informace povinným subjektem lze exekučně vykonat</a:t>
            </a:r>
          </a:p>
          <a:p>
            <a:pPr marL="342900" indent="-342900" algn="just">
              <a:lnSpc>
                <a:spcPct val="114999"/>
              </a:lnSpc>
              <a:spcAft>
                <a:spcPts val="800"/>
              </a:spcAft>
              <a:buFont typeface="Arial,Sans-Serif"/>
              <a:buChar char="•"/>
            </a:pPr>
            <a:endParaRPr lang="cs-CZ" sz="1600" kern="100">
              <a:latin typeface="Neue Haas Grotesk Text Pro" panose="020B0504020202020204" pitchFamily="34" charset="0"/>
              <a:ea typeface="Inter Medium" panose="02000503000000020004" pitchFamily="2" charset="0"/>
              <a:cs typeface="Times New Roman"/>
            </a:endParaRPr>
          </a:p>
          <a:p>
            <a:pPr>
              <a:lnSpc>
                <a:spcPct val="114999"/>
              </a:lnSpc>
              <a:spcAft>
                <a:spcPts val="800"/>
              </a:spcAft>
            </a:pPr>
            <a:endParaRPr lang="cs-CZ" sz="1600" b="1" kern="100">
              <a:latin typeface="Neue Haas Grotesk Text Pro" panose="020B0504020202020204" pitchFamily="34" charset="0"/>
              <a:ea typeface="Inter Medium" panose="02000503000000020004" pitchFamily="2" charset="0"/>
              <a:cs typeface="Times New Roman"/>
            </a:endParaRPr>
          </a:p>
          <a:p>
            <a:pPr marL="342900" indent="-342900">
              <a:lnSpc>
                <a:spcPct val="114999"/>
              </a:lnSpc>
              <a:spcAft>
                <a:spcPts val="800"/>
              </a:spcAft>
              <a:buFont typeface="Calibri" panose="020B0604020202020204" pitchFamily="34" charset="0"/>
              <a:buChar char="-"/>
            </a:pPr>
            <a:endParaRPr lang="cs-CZ" sz="1600" kern="100">
              <a:latin typeface="Neue Haas Grotesk Text Pro" panose="020B0504020202020204" pitchFamily="34" charset="0"/>
              <a:ea typeface="Inter Medium" panose="02000503000000020004" pitchFamily="2" charset="0"/>
              <a:cs typeface="Times New Roman"/>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1646529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7E8C5-7D9F-8239-A314-C1A5D8DD393A}"/>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680D2749-14EA-243D-DF44-100BCCC5700D}"/>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2539CA15-514F-FC09-5E5E-1035BE158638}"/>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16689DC2-6DA5-87B3-3C47-256E8FF17BAA}"/>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6F83CCFA-3BBD-ADC7-40A1-1B735DCF1106}"/>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5F68EE84-F433-220A-2833-34F1AED1FDA1}"/>
              </a:ext>
            </a:extLst>
          </p:cNvPr>
          <p:cNvSpPr txBox="1"/>
          <p:nvPr/>
        </p:nvSpPr>
        <p:spPr>
          <a:xfrm>
            <a:off x="227012" y="139486"/>
            <a:ext cx="6817843"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Opravné prostředky</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4D254B43-2038-62AC-6EE2-7FFE48F3971A}"/>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407567D2-60A2-A2A1-3597-4FF1F9E72337}"/>
              </a:ext>
            </a:extLst>
          </p:cNvPr>
          <p:cNvSpPr txBox="1"/>
          <p:nvPr/>
        </p:nvSpPr>
        <p:spPr>
          <a:xfrm>
            <a:off x="227012" y="873125"/>
            <a:ext cx="11571727" cy="3424527"/>
          </a:xfrm>
          <a:prstGeom prst="rect">
            <a:avLst/>
          </a:prstGeom>
          <a:noFill/>
        </p:spPr>
        <p:txBody>
          <a:bodyPr wrap="square" lIns="91440" tIns="45720" rIns="91440" bIns="45720" rtlCol="0" anchor="t">
            <a:spAutoFit/>
          </a:bodyPr>
          <a:lstStyle/>
          <a:p>
            <a:pPr algn="just">
              <a:lnSpc>
                <a:spcPct val="114999"/>
              </a:lnSpc>
              <a:spcAft>
                <a:spcPts val="800"/>
              </a:spcAft>
            </a:pPr>
            <a:r>
              <a:rPr lang="cs-CZ" sz="1600" b="1" kern="100">
                <a:latin typeface="Neue Haas Grotesk Text Pro"/>
                <a:ea typeface="Inter Medium" panose="02000503000000020004" pitchFamily="2" charset="0"/>
                <a:cs typeface="Times New Roman"/>
              </a:rPr>
              <a:t>Výjimky z povinnosti vydat informační příkaz</a:t>
            </a:r>
            <a:endParaRPr lang="cs-CZ" sz="1600" b="1" kern="100">
              <a:latin typeface="Neue Haas Grotesk Text Pro" panose="020B0504020202020204" pitchFamily="34" charset="0"/>
              <a:ea typeface="Inter Medium" panose="02000503000000020004" pitchFamily="2" charset="0"/>
              <a:cs typeface="Times New Roman"/>
            </a:endParaRP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informace nebude ve spise ani po výzvě povinnému subjektu</a:t>
            </a: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nelze vyloučit možnost odmítnutí žádosti nebo její části z nějakého zákonného důvodu</a:t>
            </a:r>
            <a:endParaRPr lang="cs-CZ" sz="1600" kern="100">
              <a:latin typeface="Neue Haas Grotesk Text Pro" panose="020B0504020202020204" pitchFamily="34" charset="0"/>
              <a:ea typeface="Inter Medium" panose="02000503000000020004" pitchFamily="2" charset="0"/>
              <a:cs typeface="Times New Roman"/>
            </a:endParaRP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v případě nekomunikace s dotčenými osobami (pokud nelze nedostatek odstranit v odvolacím řízení)</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a:buChar char="•"/>
            </a:pP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a:buChar char="•"/>
            </a:pPr>
            <a:endParaRPr lang="cs-CZ" sz="1600" kern="100">
              <a:latin typeface="Neue Haas Grotesk Text Pro" panose="020B0504020202020204" pitchFamily="34" charset="0"/>
              <a:ea typeface="Inter Medium" panose="02000503000000020004" pitchFamily="2" charset="0"/>
              <a:cs typeface="Times New Roman"/>
            </a:endParaRPr>
          </a:p>
          <a:p>
            <a:pPr>
              <a:lnSpc>
                <a:spcPct val="114999"/>
              </a:lnSpc>
              <a:spcAft>
                <a:spcPts val="800"/>
              </a:spcAft>
            </a:pPr>
            <a:endParaRPr lang="cs-CZ" sz="1600" b="1" kern="100">
              <a:latin typeface="Neue Haas Grotesk Text Pro" panose="020B0504020202020204" pitchFamily="34" charset="0"/>
              <a:ea typeface="Inter Medium" panose="02000503000000020004" pitchFamily="2" charset="0"/>
              <a:cs typeface="Times New Roman"/>
            </a:endParaRPr>
          </a:p>
          <a:p>
            <a:pPr marL="342900" indent="-342900">
              <a:lnSpc>
                <a:spcPct val="114999"/>
              </a:lnSpc>
              <a:spcAft>
                <a:spcPts val="800"/>
              </a:spcAft>
              <a:buFont typeface="Arial" panose="020B0604020202020204" pitchFamily="34" charset="0"/>
              <a:buChar char="•"/>
            </a:pPr>
            <a:endParaRPr lang="cs-CZ" sz="1600" kern="100">
              <a:latin typeface="Neue Haas Grotesk Text Pro" panose="020B0504020202020204" pitchFamily="34" charset="0"/>
              <a:ea typeface="Inter Medium" panose="02000503000000020004" pitchFamily="2" charset="0"/>
              <a:cs typeface="Times New Roman"/>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963849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654C7-1F0B-D6BE-D386-FBAD758346C9}"/>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4AFCD791-6C47-DEE7-2022-B4DCF7F7290A}"/>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B9BD2591-FF96-0280-E70E-31F573049A2C}"/>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CE387B11-5A56-D384-88AD-A9AEE7F3E1A4}"/>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7046124B-8C1C-974B-E5EB-64E61EA2F6B8}"/>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2D1D186F-A294-C2FC-1DE4-ECD69CA19323}"/>
              </a:ext>
            </a:extLst>
          </p:cNvPr>
          <p:cNvSpPr txBox="1"/>
          <p:nvPr/>
        </p:nvSpPr>
        <p:spPr>
          <a:xfrm>
            <a:off x="227012" y="139486"/>
            <a:ext cx="6817843"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Opravné prostředky</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FD1E3250-BF55-0E7B-B0F9-5153980A4580}"/>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A169D118-23D3-E4C1-B2D1-51C8637E6031}"/>
              </a:ext>
            </a:extLst>
          </p:cNvPr>
          <p:cNvSpPr txBox="1"/>
          <p:nvPr/>
        </p:nvSpPr>
        <p:spPr>
          <a:xfrm>
            <a:off x="6675" y="873125"/>
            <a:ext cx="11792064" cy="5045484"/>
          </a:xfrm>
          <a:prstGeom prst="rect">
            <a:avLst/>
          </a:prstGeom>
          <a:noFill/>
        </p:spPr>
        <p:txBody>
          <a:bodyPr wrap="square" lIns="91440" tIns="45720" rIns="91440" bIns="45720" rtlCol="0" anchor="t">
            <a:spAutoFit/>
          </a:bodyPr>
          <a:lstStyle/>
          <a:p>
            <a:pPr>
              <a:lnSpc>
                <a:spcPct val="114999"/>
              </a:lnSpc>
              <a:spcAft>
                <a:spcPts val="800"/>
              </a:spcAft>
            </a:pPr>
            <a:r>
              <a:rPr lang="cs-CZ" sz="1600" b="1" kern="100">
                <a:latin typeface="Neue Haas Grotesk Text Pro"/>
                <a:ea typeface="Inter Medium" panose="02000503000000020004" pitchFamily="2" charset="0"/>
                <a:cs typeface="Times New Roman"/>
              </a:rPr>
              <a:t>Přezkoumání stížnosti</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Sans-Serif"/>
              <a:buChar char="•"/>
            </a:pPr>
            <a:r>
              <a:rPr lang="cs-CZ" sz="1600" kern="100">
                <a:latin typeface="Neue Haas Grotesk Text Pro"/>
                <a:ea typeface="Inter Medium" panose="02000503000000020004" pitchFamily="2" charset="0"/>
                <a:cs typeface="Times New Roman"/>
              </a:rPr>
              <a:t>Nadřízený orgán přezkoumá stížností namítaný způsob vyřízení žádosti o poskytnutí informace, výši úhrady za poskytnutí informace, případně namítanou nečinnost.</a:t>
            </a:r>
            <a:endParaRPr lang="cs-CZ" sz="1600" kern="100">
              <a:latin typeface="Neue Haas Grotesk Text Pro" panose="020B0504020202020204" pitchFamily="34" charset="0"/>
              <a:ea typeface="Inter Medium" panose="02000503000000020004" pitchFamily="2" charset="0"/>
              <a:cs typeface="Times New Roman"/>
            </a:endParaRPr>
          </a:p>
          <a:p>
            <a:pPr algn="just">
              <a:lnSpc>
                <a:spcPct val="114999"/>
              </a:lnSpc>
              <a:spcAft>
                <a:spcPts val="800"/>
              </a:spcAft>
            </a:pPr>
            <a:endParaRPr lang="cs-CZ" sz="1600" kern="100">
              <a:latin typeface="Neue Haas Grotesk Text Pro"/>
              <a:ea typeface="Inter Medium" panose="02000503000000020004" pitchFamily="2" charset="0"/>
              <a:cs typeface="Times New Roman"/>
            </a:endParaRPr>
          </a:p>
          <a:p>
            <a:pPr marL="342900" indent="-342900" algn="just">
              <a:lnSpc>
                <a:spcPct val="114999"/>
              </a:lnSpc>
              <a:spcAft>
                <a:spcPts val="800"/>
              </a:spcAft>
              <a:buFont typeface="Arial,Sans-Serif"/>
              <a:buChar char="•"/>
            </a:pPr>
            <a:r>
              <a:rPr lang="cs-CZ" sz="1600" i="1" kern="100">
                <a:latin typeface="Neue Haas Grotesk Text Pro"/>
                <a:ea typeface="Inter Medium" panose="02000503000000020004" pitchFamily="2" charset="0"/>
                <a:cs typeface="Times New Roman"/>
              </a:rPr>
              <a:t>Stížnost na způsob vyřízení žádosti </a:t>
            </a:r>
            <a:r>
              <a:rPr lang="cs-CZ" sz="1600" kern="100">
                <a:latin typeface="Neue Haas Grotesk Text Pro"/>
                <a:ea typeface="Inter Medium" panose="02000503000000020004" pitchFamily="2" charset="0"/>
                <a:cs typeface="Times New Roman"/>
              </a:rPr>
              <a:t> - žádost musí být vyřízena povinným subjektem řádně v celém svém rozsahu</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Sans-Serif"/>
              <a:buChar char="•"/>
            </a:pPr>
            <a:endParaRPr lang="cs-CZ" sz="1600" kern="100">
              <a:latin typeface="Neue Haas Grotesk Text Pro"/>
              <a:ea typeface="Inter Medium" panose="02000503000000020004" pitchFamily="2" charset="0"/>
              <a:cs typeface="Times New Roman"/>
            </a:endParaRPr>
          </a:p>
          <a:p>
            <a:pPr marL="342900" indent="-342900" algn="just">
              <a:lnSpc>
                <a:spcPct val="114999"/>
              </a:lnSpc>
              <a:spcAft>
                <a:spcPts val="800"/>
              </a:spcAft>
              <a:buFont typeface="Arial,Sans-Serif"/>
              <a:buChar char="•"/>
            </a:pPr>
            <a:r>
              <a:rPr lang="cs-CZ" sz="1600" i="1" kern="100">
                <a:latin typeface="Neue Haas Grotesk Text Pro"/>
                <a:ea typeface="Inter Medium" panose="02000503000000020004" pitchFamily="2" charset="0"/>
                <a:cs typeface="Times New Roman"/>
              </a:rPr>
              <a:t>Stížnost na výši úhrady nákladů za poskytnutí informace</a:t>
            </a:r>
            <a:r>
              <a:rPr lang="cs-CZ" sz="1600" kern="100">
                <a:latin typeface="Neue Haas Grotesk Text Pro"/>
                <a:ea typeface="Inter Medium" panose="02000503000000020004" pitchFamily="2" charset="0"/>
                <a:cs typeface="Times New Roman"/>
              </a:rPr>
              <a:t> - zda byl žadatel řádně vyzván k úhradě nákladů (dostatečné</a:t>
            </a:r>
            <a:endParaRPr lang="cs-CZ" sz="1600" kern="100">
              <a:latin typeface="Neue Haas Grotesk Text Pro" panose="020B0504020202020204" pitchFamily="34" charset="0"/>
              <a:ea typeface="Inter Medium" panose="02000503000000020004" pitchFamily="2" charset="0"/>
              <a:cs typeface="Times New Roman"/>
            </a:endParaRPr>
          </a:p>
          <a:p>
            <a:pPr algn="just">
              <a:lnSpc>
                <a:spcPct val="114999"/>
              </a:lnSpc>
              <a:spcAft>
                <a:spcPts val="800"/>
              </a:spcAft>
            </a:pPr>
            <a:r>
              <a:rPr lang="cs-CZ" sz="1600" kern="100">
                <a:latin typeface="Neue Haas Grotesk Text Pro"/>
                <a:ea typeface="Inter Medium" panose="02000503000000020004" pitchFamily="2" charset="0"/>
                <a:cs typeface="Times New Roman"/>
              </a:rPr>
              <a:t>       zdůvodnění), zda má povinný subjekt platný sazebník úhrad.</a:t>
            </a:r>
            <a:endParaRPr lang="cs-CZ" sz="1600" kern="100">
              <a:latin typeface="Neue Haas Grotesk Text Pro" panose="020B0504020202020204" pitchFamily="34" charset="0"/>
              <a:ea typeface="Inter Medium" panose="02000503000000020004" pitchFamily="2" charset="0"/>
              <a:cs typeface="Times New Roman"/>
            </a:endParaRPr>
          </a:p>
          <a:p>
            <a:pPr algn="just">
              <a:lnSpc>
                <a:spcPct val="114999"/>
              </a:lnSpc>
              <a:spcAft>
                <a:spcPts val="800"/>
              </a:spcAft>
            </a:pPr>
            <a:endParaRPr lang="cs-CZ" sz="1600" kern="100">
              <a:latin typeface="Neue Haas Grotesk Text Pro"/>
              <a:ea typeface="Inter Medium" panose="02000503000000020004" pitchFamily="2" charset="0"/>
              <a:cs typeface="Times New Roman"/>
            </a:endParaRPr>
          </a:p>
          <a:p>
            <a:pPr marL="342900" indent="-342900" algn="just">
              <a:lnSpc>
                <a:spcPct val="114999"/>
              </a:lnSpc>
              <a:spcAft>
                <a:spcPts val="800"/>
              </a:spcAft>
              <a:buFont typeface="Arial,Sans-Serif"/>
              <a:buChar char="•"/>
            </a:pPr>
            <a:r>
              <a:rPr lang="cs-CZ" sz="1600" i="1" kern="100">
                <a:latin typeface="Neue Haas Grotesk Text Pro"/>
                <a:ea typeface="Inter Medium" panose="02000503000000020004" pitchFamily="2" charset="0"/>
                <a:cs typeface="Times New Roman"/>
              </a:rPr>
              <a:t>Stížnost na nečinnost </a:t>
            </a:r>
            <a:r>
              <a:rPr lang="cs-CZ" sz="1600" kern="100">
                <a:latin typeface="Neue Haas Grotesk Text Pro"/>
                <a:ea typeface="Inter Medium" panose="02000503000000020004" pitchFamily="2" charset="0"/>
                <a:cs typeface="Times New Roman"/>
              </a:rPr>
              <a:t>- zda povinný subjekt byl či nikoli nečinný, tj. zda po obdržení žádosti např. prodloužil lhůtu pro poskytnutí informace, vyzval žadatele k doplnění žádosti, odeslal žadateli požadovanou informaci či v případě neposkytnutí informace vydal rozhodnutí o odmítnutí žádosti.</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nSpc>
                <a:spcPct val="114999"/>
              </a:lnSpc>
              <a:spcAft>
                <a:spcPts val="800"/>
              </a:spcAft>
              <a:buFont typeface="Calibri" panose="020B0604020202020204" pitchFamily="34" charset="0"/>
              <a:buChar char="-"/>
            </a:pPr>
            <a:endParaRPr lang="cs-CZ" sz="1600" kern="100">
              <a:latin typeface="Neue Haas Grotesk Text Pro" panose="020B0504020202020204" pitchFamily="34" charset="0"/>
              <a:ea typeface="Inter Medium" panose="02000503000000020004" pitchFamily="2" charset="0"/>
              <a:cs typeface="Times New Roman"/>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6898149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2236B-4824-5C9F-45F5-05811E6ACC2B}"/>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619C4637-18A6-AFF7-1F41-4FD0E500D968}"/>
              </a:ext>
            </a:extLst>
          </p:cNvPr>
          <p:cNvSpPr/>
          <p:nvPr/>
        </p:nvSpPr>
        <p:spPr>
          <a:xfrm>
            <a:off x="0" y="492389"/>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CEB8A6A4-9B4C-9427-6274-8479040EE621}"/>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619A8011-2795-3E3E-754A-DD8995715555}"/>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A08E30C5-930D-89AD-B808-CD62EDF7695C}"/>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80B1199B-EB32-941B-F715-01DADA762FDB}"/>
              </a:ext>
            </a:extLst>
          </p:cNvPr>
          <p:cNvSpPr txBox="1"/>
          <p:nvPr/>
        </p:nvSpPr>
        <p:spPr>
          <a:xfrm>
            <a:off x="227012" y="139486"/>
            <a:ext cx="6817843"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Opravné prostředky</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7A880DD6-7B87-0E16-A6F4-09FD6C1E4D19}"/>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55F89BB8-72CC-6F80-0DB6-8B4208643BCB}"/>
              </a:ext>
            </a:extLst>
          </p:cNvPr>
          <p:cNvSpPr txBox="1"/>
          <p:nvPr/>
        </p:nvSpPr>
        <p:spPr>
          <a:xfrm>
            <a:off x="-2506" y="854764"/>
            <a:ext cx="11571727" cy="6216830"/>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latin typeface="Neue Haas Grotesk Text Pro"/>
                <a:ea typeface="Aptos" panose="020B0004020202020204" pitchFamily="34" charset="0"/>
                <a:cs typeface="Times New Roman"/>
              </a:rPr>
              <a:t>Rozhodnutí o stížnosti</a:t>
            </a:r>
            <a:endParaRPr lang="cs-CZ" sz="1600" b="1" kern="100">
              <a:effectLst/>
              <a:latin typeface="Neue Haas Grotesk Text Pro"/>
              <a:ea typeface="Aptos" panose="020B0004020202020204" pitchFamily="34" charset="0"/>
              <a:cs typeface="Times New Roman"/>
            </a:endParaRPr>
          </a:p>
          <a:p>
            <a:pPr>
              <a:lnSpc>
                <a:spcPct val="115000"/>
              </a:lnSpc>
              <a:spcAft>
                <a:spcPts val="800"/>
              </a:spcAft>
              <a:tabLst>
                <a:tab pos="457200" algn="l"/>
              </a:tabLst>
            </a:pPr>
            <a:r>
              <a:rPr lang="cs-CZ" sz="1600" kern="100">
                <a:latin typeface="Neue Haas Grotesk Text Pro"/>
                <a:ea typeface="Inter Medium" panose="02000503000000020004" pitchFamily="2" charset="0"/>
                <a:cs typeface="Times New Roman"/>
              </a:rPr>
              <a:t>V případě stížnosti na výši úhrady může nadřízený orgán:</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výši úhrady potvrdit</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výši úhrady snížit (může až na 0,- Kč, pouze v rámci přenesené působnosti)</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přikázat požadovanou informaci žadateli poskytnout ve lhůtě, která nesmí být delší než 15 dnů ode dne zaplacení úhrady</a:t>
            </a:r>
            <a:endParaRPr lang="cs-CZ" sz="1600" kern="100">
              <a:latin typeface="Neue Haas Grotesk Text Pro" panose="020B0504020202020204" pitchFamily="34" charset="0"/>
              <a:ea typeface="+mn-lt"/>
              <a:cs typeface="Times New Roman"/>
            </a:endParaRPr>
          </a:p>
          <a:p>
            <a:pPr marL="342900" indent="-342900" algn="just">
              <a:lnSpc>
                <a:spcPct val="114999"/>
              </a:lnSpc>
              <a:spcAft>
                <a:spcPts val="800"/>
              </a:spcAft>
              <a:buFont typeface="Arial" panose="020B0604020202020204" pitchFamily="34" charset="0"/>
              <a:buChar char="•"/>
            </a:pPr>
            <a:endParaRPr lang="cs-CZ" sz="1600" kern="100">
              <a:latin typeface="Neue Haas Grotesk Text Pro"/>
              <a:ea typeface="Inter Medium" panose="02000503000000020004" pitchFamily="2" charset="0"/>
              <a:cs typeface="Times New Roman"/>
            </a:endParaRPr>
          </a:p>
          <a:p>
            <a:pPr algn="just">
              <a:lnSpc>
                <a:spcPct val="114999"/>
              </a:lnSpc>
              <a:spcAft>
                <a:spcPts val="800"/>
              </a:spcAft>
            </a:pPr>
            <a:r>
              <a:rPr lang="cs-CZ" sz="1600" kern="100">
                <a:latin typeface="Neue Haas Grotesk Text Pro"/>
                <a:ea typeface="Inter Medium" panose="02000503000000020004" pitchFamily="2" charset="0"/>
                <a:cs typeface="Times New Roman"/>
              </a:rPr>
              <a:t>Chyby povinných subjektů</a:t>
            </a:r>
          </a:p>
          <a:p>
            <a:pPr marL="342900" indent="-342900" algn="just">
              <a:lnSpc>
                <a:spcPct val="114999"/>
              </a:lnSpc>
              <a:spcAft>
                <a:spcPts val="800"/>
              </a:spcAft>
              <a:buFont typeface="Arial,Sans-Serif"/>
              <a:buChar char="•"/>
            </a:pPr>
            <a:r>
              <a:rPr lang="cs-CZ" sz="1600" kern="100">
                <a:latin typeface="Neue Haas Grotesk Text Pro"/>
                <a:ea typeface="Inter Medium" panose="02000503000000020004" pitchFamily="2" charset="0"/>
                <a:cs typeface="Times New Roman"/>
              </a:rPr>
              <a:t>neplatný sazebník </a:t>
            </a:r>
          </a:p>
          <a:p>
            <a:pPr marL="342900" indent="-342900" algn="just">
              <a:lnSpc>
                <a:spcPct val="114999"/>
              </a:lnSpc>
              <a:spcAft>
                <a:spcPts val="800"/>
              </a:spcAft>
              <a:buFont typeface="Arial,Sans-Serif"/>
              <a:buChar char="•"/>
            </a:pPr>
            <a:r>
              <a:rPr lang="cs-CZ" sz="1600" kern="100">
                <a:latin typeface="Neue Haas Grotesk Text Pro"/>
                <a:ea typeface="Inter Medium" panose="02000503000000020004" pitchFamily="2" charset="0"/>
                <a:cs typeface="Times New Roman"/>
              </a:rPr>
              <a:t>nepřezkoumatelnost výpočtu (z oznámení k úhradě není zřejmé, jak povinný subjekt k výpočtu dospěl, zdůvodnění požadované částky je nedostatečné, zejména jedná - </a:t>
            </a:r>
            <a:r>
              <a:rPr lang="cs-CZ" sz="1600" kern="100" err="1">
                <a:latin typeface="Neue Haas Grotesk Text Pro"/>
                <a:ea typeface="Inter Medium" panose="02000503000000020004" pitchFamily="2" charset="0"/>
                <a:cs typeface="Times New Roman"/>
              </a:rPr>
              <a:t>li</a:t>
            </a:r>
            <a:r>
              <a:rPr lang="cs-CZ" sz="1600" kern="100">
                <a:latin typeface="Neue Haas Grotesk Text Pro"/>
                <a:ea typeface="Inter Medium" panose="02000503000000020004" pitchFamily="2" charset="0"/>
                <a:cs typeface="Times New Roman"/>
              </a:rPr>
              <a:t> se o zdůvodnění mimořádně rozsáhlého vyhledávání))</a:t>
            </a:r>
          </a:p>
          <a:p>
            <a:pPr marL="342900" indent="-342900" algn="just">
              <a:lnSpc>
                <a:spcPct val="114999"/>
              </a:lnSpc>
              <a:spcAft>
                <a:spcPts val="800"/>
              </a:spcAft>
              <a:buFont typeface="Arial,Sans-Serif"/>
              <a:buChar char="•"/>
            </a:pPr>
            <a:r>
              <a:rPr lang="cs-CZ" sz="1600" kern="100">
                <a:latin typeface="Neue Haas Grotesk Text Pro"/>
                <a:ea typeface="Inter Medium" panose="02000503000000020004" pitchFamily="2" charset="0"/>
                <a:cs typeface="Times New Roman"/>
              </a:rPr>
              <a:t>oznámení k úhradě nebylo zasláno žadateli před poskytnutím informace</a:t>
            </a:r>
          </a:p>
          <a:p>
            <a:pPr algn="just">
              <a:lnSpc>
                <a:spcPct val="114999"/>
              </a:lnSpc>
              <a:spcAft>
                <a:spcPts val="800"/>
              </a:spcAft>
            </a:pPr>
            <a:endParaRPr lang="cs-CZ" sz="1600" kern="100">
              <a:latin typeface="Neue Haas Grotesk Text Pro"/>
              <a:ea typeface="Inter Medium" panose="02000503000000020004" pitchFamily="2" charset="0"/>
              <a:cs typeface="Times New Roman"/>
            </a:endParaRPr>
          </a:p>
          <a:p>
            <a:pPr>
              <a:lnSpc>
                <a:spcPct val="114999"/>
              </a:lnSpc>
              <a:spcAft>
                <a:spcPts val="800"/>
              </a:spcAft>
            </a:pPr>
            <a:endParaRPr lang="cs-CZ" sz="1600" kern="100">
              <a:latin typeface="Neue Haas Grotesk Text Pro"/>
              <a:ea typeface="Inter Medium" panose="02000503000000020004" pitchFamily="2" charset="0"/>
              <a:cs typeface="Times New Roman"/>
            </a:endParaRPr>
          </a:p>
          <a:p>
            <a:pPr>
              <a:lnSpc>
                <a:spcPct val="114999"/>
              </a:lnSpc>
              <a:spcAft>
                <a:spcPts val="800"/>
              </a:spcAft>
            </a:pPr>
            <a:endParaRPr lang="cs-CZ" sz="1600" kern="100">
              <a:latin typeface="Neue Haas Grotesk Text Pro"/>
              <a:ea typeface="Inter Medium" panose="02000503000000020004" pitchFamily="2" charset="0"/>
              <a:cs typeface="Times New Roman"/>
            </a:endParaRPr>
          </a:p>
          <a:p>
            <a:pPr marL="342900" indent="-342900">
              <a:lnSpc>
                <a:spcPct val="114999"/>
              </a:lnSpc>
              <a:spcAft>
                <a:spcPts val="800"/>
              </a:spcAft>
              <a:buFont typeface="Arial" panose="020B0604020202020204" pitchFamily="34" charset="0"/>
              <a:buChar char="•"/>
            </a:pPr>
            <a:endParaRPr lang="cs-CZ" sz="1100" kern="100">
              <a:latin typeface="Aptos"/>
              <a:ea typeface="Inter Medium" panose="02000503000000020004" pitchFamily="2" charset="0"/>
              <a:cs typeface="Times New Roman"/>
            </a:endParaRPr>
          </a:p>
          <a:p>
            <a:pPr marL="285750" indent="-285750">
              <a:buSzPct val="100000"/>
              <a:buFont typeface="Arial"/>
              <a:buChar char="•"/>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9415480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DC740-DBA1-68BB-2712-5DA9255989F8}"/>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4746CB9E-03BA-4744-0F3C-F42F0EED615E}"/>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899AAA45-2BBC-83B1-A230-CF261608C228}"/>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5BAECCA6-A550-0811-0AAC-B03F0B3D014E}"/>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9FCD5F76-8519-D8A7-55F5-86FB799552E5}"/>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29419439-CB2E-E76D-721D-ABF54D5FB29F}"/>
              </a:ext>
            </a:extLst>
          </p:cNvPr>
          <p:cNvSpPr txBox="1"/>
          <p:nvPr/>
        </p:nvSpPr>
        <p:spPr>
          <a:xfrm>
            <a:off x="227012" y="139486"/>
            <a:ext cx="6817843"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Opravné prostředky</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19181333-FDDF-5D10-F3C9-AE1710E5E676}"/>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674FE726-08A7-8D2C-44A4-854F23E315A2}"/>
              </a:ext>
            </a:extLst>
          </p:cNvPr>
          <p:cNvSpPr txBox="1"/>
          <p:nvPr/>
        </p:nvSpPr>
        <p:spPr>
          <a:xfrm>
            <a:off x="227012" y="873125"/>
            <a:ext cx="11571727" cy="4479175"/>
          </a:xfrm>
          <a:prstGeom prst="rect">
            <a:avLst/>
          </a:prstGeom>
          <a:noFill/>
        </p:spPr>
        <p:txBody>
          <a:bodyPr wrap="square" lIns="91440" tIns="45720" rIns="91440" bIns="45720" rtlCol="0" anchor="t">
            <a:spAutoFit/>
          </a:bodyPr>
          <a:lstStyle/>
          <a:p>
            <a:pPr>
              <a:lnSpc>
                <a:spcPct val="114999"/>
              </a:lnSpc>
              <a:spcAft>
                <a:spcPts val="800"/>
              </a:spcAft>
            </a:pPr>
            <a:r>
              <a:rPr lang="cs-CZ" sz="1600" kern="100">
                <a:latin typeface="Neue Haas Grotesk Text Pro"/>
                <a:cs typeface="Times New Roman"/>
              </a:rPr>
              <a:t>V rámci stížnosti na nečinnost či chybného vyřízení může nadřízený orgán:</a:t>
            </a:r>
            <a:endParaRPr lang="en-US" sz="1600" kern="100">
              <a:latin typeface="Neue Haas Grotesk Text Pro"/>
              <a:cs typeface="Times New Roman"/>
            </a:endParaRPr>
          </a:p>
          <a:p>
            <a:pPr marL="342900" indent="-342900" algn="just">
              <a:lnSpc>
                <a:spcPct val="114999"/>
              </a:lnSpc>
              <a:spcAft>
                <a:spcPts val="800"/>
              </a:spcAft>
              <a:buFont typeface="Arial,Sans-Serif"/>
              <a:buChar char="•"/>
            </a:pPr>
            <a:r>
              <a:rPr lang="cs-CZ" sz="1600" kern="100">
                <a:latin typeface="Neue Haas Grotesk Text Pro"/>
                <a:cs typeface="Times New Roman"/>
              </a:rPr>
              <a:t>postup povinného subjektu potvrdit</a:t>
            </a:r>
            <a:endParaRPr lang="en-US" sz="1600" kern="100">
              <a:latin typeface="Neue Haas Grotesk Text Pro"/>
              <a:cs typeface="Times New Roman"/>
            </a:endParaRPr>
          </a:p>
          <a:p>
            <a:pPr marL="342900" indent="-342900" algn="just">
              <a:lnSpc>
                <a:spcPct val="114999"/>
              </a:lnSpc>
              <a:spcAft>
                <a:spcPts val="800"/>
              </a:spcAft>
              <a:buFont typeface="Arial,Sans-Serif"/>
              <a:buChar char="•"/>
            </a:pPr>
            <a:r>
              <a:rPr lang="cs-CZ" sz="1600" kern="100">
                <a:latin typeface="Neue Haas Grotesk Text Pro"/>
                <a:cs typeface="Times New Roman"/>
              </a:rPr>
              <a:t>přikázat povinnému subjektu vyřídit žádost ve stanovené lhůtě (ne delší než 15 dnů ode dne doručení rozhodnutí nadřízeného orgánu)</a:t>
            </a:r>
            <a:endParaRPr lang="en-US" sz="1600" kern="100">
              <a:latin typeface="Neue Haas Grotesk Text Pro"/>
              <a:cs typeface="Times New Roman"/>
            </a:endParaRPr>
          </a:p>
          <a:p>
            <a:pPr marL="342900" indent="-342900" algn="just">
              <a:lnSpc>
                <a:spcPct val="114999"/>
              </a:lnSpc>
              <a:spcAft>
                <a:spcPts val="800"/>
              </a:spcAft>
              <a:buFont typeface="Arial,Sans-Serif"/>
              <a:buChar char="•"/>
            </a:pPr>
            <a:r>
              <a:rPr lang="cs-CZ" sz="1600" kern="100">
                <a:latin typeface="Neue Haas Grotesk Text Pro"/>
                <a:cs typeface="Times New Roman"/>
              </a:rPr>
              <a:t>usnesením věc převzít a sám rozhodnout (nikoli v samostatné působnosti)</a:t>
            </a:r>
            <a:endParaRPr lang="en-US" sz="1600" kern="100">
              <a:latin typeface="Neue Haas Grotesk Text Pro"/>
              <a:cs typeface="Times New Roman"/>
            </a:endParaRPr>
          </a:p>
          <a:p>
            <a:pPr marL="342900" indent="-342900" algn="just">
              <a:lnSpc>
                <a:spcPct val="114999"/>
              </a:lnSpc>
              <a:spcAft>
                <a:spcPts val="800"/>
              </a:spcAft>
              <a:buFont typeface="Arial,Sans-Serif"/>
              <a:buChar char="•"/>
            </a:pPr>
            <a:endParaRPr lang="cs-CZ" sz="1600" kern="100">
              <a:latin typeface="Neue Haas Grotesk Text Pro"/>
              <a:cs typeface="Times New Roman"/>
            </a:endParaRPr>
          </a:p>
          <a:p>
            <a:pPr algn="just">
              <a:lnSpc>
                <a:spcPct val="114999"/>
              </a:lnSpc>
              <a:spcAft>
                <a:spcPts val="800"/>
              </a:spcAft>
            </a:pPr>
            <a:r>
              <a:rPr lang="cs-CZ" sz="1600" kern="100">
                <a:latin typeface="Neue Haas Grotesk Text Pro"/>
                <a:cs typeface="Times New Roman"/>
              </a:rPr>
              <a:t>Nadřízený orgán může stížnost odmítnout, je – </a:t>
            </a:r>
            <a:r>
              <a:rPr lang="cs-CZ" sz="1600" kern="100" err="1">
                <a:latin typeface="Neue Haas Grotesk Text Pro"/>
                <a:cs typeface="Times New Roman"/>
              </a:rPr>
              <a:t>li</a:t>
            </a:r>
            <a:r>
              <a:rPr lang="cs-CZ" sz="1600" kern="100">
                <a:latin typeface="Neue Haas Grotesk Text Pro"/>
                <a:cs typeface="Times New Roman"/>
              </a:rPr>
              <a:t> podána opožděně, předčasně či osobou neoprávněnou.</a:t>
            </a:r>
            <a:endParaRPr lang="cs-CZ"/>
          </a:p>
          <a:p>
            <a:pPr>
              <a:lnSpc>
                <a:spcPct val="114999"/>
              </a:lnSpc>
              <a:spcAft>
                <a:spcPts val="800"/>
              </a:spcAft>
            </a:pPr>
            <a:endParaRPr lang="cs-CZ" sz="1600" b="1" kern="100">
              <a:latin typeface="Neue Haas Grotesk Text Pro"/>
              <a:ea typeface="Aptos" panose="020B0004020202020204" pitchFamily="34" charset="0"/>
              <a:cs typeface="Times New Roman"/>
            </a:endParaRPr>
          </a:p>
          <a:p>
            <a:pPr>
              <a:lnSpc>
                <a:spcPct val="114999"/>
              </a:lnSpc>
              <a:spcAft>
                <a:spcPts val="800"/>
              </a:spcAft>
            </a:pPr>
            <a:endParaRPr lang="cs-CZ" sz="1600" b="1" kern="100">
              <a:latin typeface="Neue Haas Grotesk Text Pro"/>
              <a:ea typeface="Aptos" panose="020B0004020202020204" pitchFamily="34" charset="0"/>
              <a:cs typeface="Times New Roman"/>
            </a:endParaRPr>
          </a:p>
          <a:p>
            <a:pPr>
              <a:lnSpc>
                <a:spcPct val="114999"/>
              </a:lnSpc>
              <a:spcAft>
                <a:spcPts val="800"/>
              </a:spcAft>
            </a:pPr>
            <a:endParaRPr lang="cs-CZ" sz="1600" b="1" kern="100">
              <a:latin typeface="Neue Haas Grotesk Text Pro"/>
              <a:ea typeface="Aptos" panose="020B0004020202020204" pitchFamily="34" charset="0"/>
              <a:cs typeface="Times New Roman"/>
            </a:endParaRPr>
          </a:p>
          <a:p>
            <a:pPr>
              <a:lnSpc>
                <a:spcPct val="114999"/>
              </a:lnSpc>
              <a:spcAft>
                <a:spcPts val="800"/>
              </a:spcAft>
            </a:pPr>
            <a:endParaRPr lang="cs-CZ" sz="1600" b="1"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285750" indent="-285750">
              <a:buSzPct val="100000"/>
              <a:buFont typeface="Arial"/>
              <a:buChar char="•"/>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5263715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C74D0-D005-EF90-1023-EDE5EDE90917}"/>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F633103E-B69C-2092-A494-D7954BA8799B}"/>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A31DCC95-556B-9A91-211B-4F6E95F577BA}"/>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17667488-5828-8E8E-9949-67538889ED36}"/>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B6EDDB05-10AE-6F45-3C5E-7D57A8C64BF8}"/>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76C9EA06-CE46-8A2D-6031-B60FBADB25A9}"/>
              </a:ext>
            </a:extLst>
          </p:cNvPr>
          <p:cNvSpPr txBox="1"/>
          <p:nvPr/>
        </p:nvSpPr>
        <p:spPr>
          <a:xfrm>
            <a:off x="227012" y="139486"/>
            <a:ext cx="10945813" cy="646331"/>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Ochrana ve správním soudnictví</a:t>
            </a:r>
          </a:p>
          <a:p>
            <a:pPr algn="ctr"/>
            <a:r>
              <a:rPr lang="cs-CZ" b="1">
                <a:solidFill>
                  <a:schemeClr val="bg1"/>
                </a:solidFill>
                <a:latin typeface="Neue Haas Grotesk Text Pro" panose="020B0504020202020204" pitchFamily="34" charset="-18"/>
                <a:cs typeface="Ema SemiBold" pitchFamily="2" charset="0"/>
              </a:rPr>
              <a:t> </a:t>
            </a:r>
          </a:p>
        </p:txBody>
      </p:sp>
      <p:pic>
        <p:nvPicPr>
          <p:cNvPr id="5" name="Obrázek 4">
            <a:extLst>
              <a:ext uri="{FF2B5EF4-FFF2-40B4-BE49-F238E27FC236}">
                <a16:creationId xmlns:a16="http://schemas.microsoft.com/office/drawing/2014/main" id="{F14D567C-F320-1937-BB80-8A30B9AF073D}"/>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8EF9ECAD-4466-DBBC-3FB8-304C3F76F91E}"/>
              </a:ext>
            </a:extLst>
          </p:cNvPr>
          <p:cNvSpPr txBox="1"/>
          <p:nvPr/>
        </p:nvSpPr>
        <p:spPr>
          <a:xfrm>
            <a:off x="227012" y="873125"/>
            <a:ext cx="11571727" cy="4006290"/>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effectLst/>
                <a:latin typeface="Neue Haas Grotesk Text Pro"/>
                <a:ea typeface="Aptos" panose="020B0004020202020204" pitchFamily="34" charset="0"/>
                <a:cs typeface="Times New Roman"/>
              </a:rPr>
              <a:t>Ochrana ve správním soudnictví</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a:ea typeface="Aptos" panose="020B0004020202020204" pitchFamily="34" charset="0"/>
                <a:cs typeface="Times New Roman"/>
              </a:rPr>
              <a:t> </a:t>
            </a:r>
            <a:r>
              <a:rPr lang="cs-CZ" sz="1600" kern="100">
                <a:latin typeface="Neue Haas Grotesk Text Pro"/>
                <a:ea typeface="Aptos" panose="020B0004020202020204" pitchFamily="34" charset="0"/>
                <a:cs typeface="Times New Roman"/>
              </a:rPr>
              <a:t>žaloba</a:t>
            </a:r>
            <a:r>
              <a:rPr lang="cs-CZ" sz="1600" kern="100">
                <a:effectLst/>
                <a:latin typeface="Neue Haas Grotesk Text Pro"/>
                <a:ea typeface="Aptos" panose="020B0004020202020204" pitchFamily="34" charset="0"/>
                <a:cs typeface="Times New Roman"/>
              </a:rPr>
              <a:t> proti rozhodnutí nadřízeného orgánu (za určitých podmínek lze žalovat i zrušující rozhodnutí)</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a:ea typeface="Aptos" panose="020B0004020202020204" pitchFamily="34" charset="0"/>
                <a:cs typeface="Times New Roman"/>
              </a:rPr>
              <a:t> </a:t>
            </a:r>
            <a:r>
              <a:rPr lang="cs-CZ" sz="1600" kern="100">
                <a:latin typeface="Neue Haas Grotesk Text Pro"/>
                <a:ea typeface="Aptos" panose="020B0004020202020204" pitchFamily="34" charset="0"/>
                <a:cs typeface="Times New Roman"/>
              </a:rPr>
              <a:t>žaloba</a:t>
            </a:r>
            <a:r>
              <a:rPr lang="cs-CZ" sz="1600" kern="100">
                <a:effectLst/>
                <a:latin typeface="Neue Haas Grotesk Text Pro"/>
                <a:ea typeface="Aptos" panose="020B0004020202020204" pitchFamily="34" charset="0"/>
                <a:cs typeface="Times New Roman"/>
              </a:rPr>
              <a:t> na ochranu před nečinností (4 </a:t>
            </a:r>
            <a:r>
              <a:rPr lang="cs-CZ" sz="1600" kern="100" err="1">
                <a:effectLst/>
                <a:latin typeface="Neue Haas Grotesk Text Pro"/>
                <a:ea typeface="Aptos" panose="020B0004020202020204" pitchFamily="34" charset="0"/>
                <a:cs typeface="Times New Roman"/>
              </a:rPr>
              <a:t>Ans</a:t>
            </a:r>
            <a:r>
              <a:rPr lang="cs-CZ" sz="1600" kern="100">
                <a:effectLst/>
                <a:latin typeface="Neue Haas Grotesk Text Pro"/>
                <a:ea typeface="Aptos" panose="020B0004020202020204" pitchFamily="34" charset="0"/>
                <a:cs typeface="Times New Roman"/>
              </a:rPr>
              <a:t> 15/2009)</a:t>
            </a:r>
          </a:p>
          <a:p>
            <a:pPr marL="447675" indent="-447675" algn="just">
              <a:lnSpc>
                <a:spcPct val="115000"/>
              </a:lnSpc>
              <a:spcAft>
                <a:spcPts val="800"/>
              </a:spcAft>
              <a:buFont typeface="Arial" panose="020B0604020202020204" pitchFamily="34" charset="0"/>
              <a:buChar char="•"/>
            </a:pPr>
            <a:r>
              <a:rPr lang="cs-CZ" sz="1600" kern="100">
                <a:latin typeface="Neue Haas Grotesk Text Pro"/>
                <a:ea typeface="Aptos" panose="020B0004020202020204" pitchFamily="34" charset="0"/>
                <a:cs typeface="Times New Roman"/>
              </a:rPr>
              <a:t>žaloba</a:t>
            </a:r>
            <a:r>
              <a:rPr lang="cs-CZ" sz="1600" kern="100">
                <a:effectLst/>
                <a:latin typeface="Neue Haas Grotesk Text Pro"/>
                <a:ea typeface="Aptos" panose="020B0004020202020204" pitchFamily="34" charset="0"/>
                <a:cs typeface="Times New Roman"/>
              </a:rPr>
              <a:t> proti nezákonnému zásahu (dotčená osoba – poskytnutí informace 8 As 55/2012-62; žadatel – tvrdí-li, že poskytnutá informace je nepravdivá; 2 As 238/2022</a:t>
            </a:r>
            <a:r>
              <a:rPr lang="cs-CZ" sz="1600" kern="100">
                <a:latin typeface="Neue Haas Grotesk Text Pro"/>
                <a:ea typeface="Aptos" panose="020B0004020202020204" pitchFamily="34" charset="0"/>
                <a:cs typeface="Times New Roman"/>
              </a:rPr>
              <a:t>)</a:t>
            </a:r>
            <a:endParaRPr lang="cs-CZ" sz="1600" kern="100">
              <a:effectLst/>
              <a:latin typeface="Neue Haas Grotesk Text Pro"/>
              <a:ea typeface="Aptos" panose="020B0004020202020204" pitchFamily="34" charset="0"/>
              <a:cs typeface="Times New Roman"/>
            </a:endParaRPr>
          </a:p>
          <a:p>
            <a:pPr algn="just">
              <a:lnSpc>
                <a:spcPct val="115000"/>
              </a:lnSpc>
              <a:spcAft>
                <a:spcPts val="800"/>
              </a:spcAft>
            </a:pPr>
            <a:endParaRPr lang="cs-CZ" sz="1600" b="1" kern="100">
              <a:latin typeface="Neue Haas Grotesk Text Pro"/>
              <a:ea typeface="Aptos" panose="020B0004020202020204" pitchFamily="34" charset="0"/>
              <a:cs typeface="Times New Roman"/>
            </a:endParaRPr>
          </a:p>
          <a:p>
            <a:pPr algn="just">
              <a:lnSpc>
                <a:spcPct val="114999"/>
              </a:lnSpc>
              <a:spcAft>
                <a:spcPts val="800"/>
              </a:spcAft>
            </a:pPr>
            <a:r>
              <a:rPr lang="cs-CZ" sz="1600" b="1" kern="100">
                <a:effectLst/>
                <a:latin typeface="Neue Haas Grotesk Text Pro"/>
                <a:ea typeface="Aptos" panose="020B0004020202020204" pitchFamily="34" charset="0"/>
                <a:cs typeface="Times New Roman"/>
              </a:rPr>
              <a:t>Povinný subjekt může být přímo žalován </a:t>
            </a:r>
            <a:endParaRPr lang="cs-CZ">
              <a:latin typeface="Neue Haas Grotesk Text Pro"/>
              <a:cs typeface="Times New Roman"/>
            </a:endParaRP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a:ea typeface="Aptos" panose="020B0004020202020204" pitchFamily="34" charset="0"/>
                <a:cs typeface="Times New Roman"/>
              </a:rPr>
              <a:t>žalobou na ochranu před nečinností (po podání stížnosti dle § 16a, nebyla-li úspěšná, i kdyby byl postup krajským úřadem potvrzen)</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a:ea typeface="Aptos" panose="020B0004020202020204" pitchFamily="34" charset="0"/>
                <a:cs typeface="Times New Roman"/>
              </a:rPr>
              <a:t>žalobou proti rozhodnutí o odložení žádosti pro nezaplacení úhrady nákladů (§ 17 odst. 5) </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a:ea typeface="Aptos" panose="020B0004020202020204" pitchFamily="34" charset="0"/>
                <a:cs typeface="Times New Roman"/>
              </a:rPr>
              <a:t>žalobou proti nezák</a:t>
            </a:r>
            <a:r>
              <a:rPr lang="cs-CZ" sz="1600" kern="100">
                <a:latin typeface="Neue Haas Grotesk Text Pro"/>
                <a:ea typeface="Aptos" panose="020B0004020202020204" pitchFamily="34" charset="0"/>
                <a:cs typeface="Times New Roman"/>
              </a:rPr>
              <a:t>onnému</a:t>
            </a:r>
            <a:r>
              <a:rPr lang="cs-CZ" sz="1600" kern="100">
                <a:effectLst/>
                <a:latin typeface="Neue Haas Grotesk Text Pro"/>
                <a:ea typeface="Aptos" panose="020B0004020202020204" pitchFamily="34" charset="0"/>
                <a:cs typeface="Times New Roman"/>
              </a:rPr>
              <a:t> zásahu a při „procesním ping-pongu (rozhodnutí NSS čj. 7 As 192/2017)</a:t>
            </a:r>
            <a:endParaRPr lang="cs-CZ" sz="1600">
              <a:latin typeface="Neue Haas Grotesk Text Pro"/>
              <a:ea typeface="Inter Medium" panose="02000503000000020004" pitchFamily="2" charset="0"/>
              <a:cs typeface="Times New Roman"/>
            </a:endParaRPr>
          </a:p>
        </p:txBody>
      </p:sp>
    </p:spTree>
    <p:extLst>
      <p:ext uri="{BB962C8B-B14F-4D97-AF65-F5344CB8AC3E}">
        <p14:creationId xmlns:p14="http://schemas.microsoft.com/office/powerpoint/2010/main" val="38688644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D3EDF-EB01-13AC-FC37-79CE1BFB9097}"/>
            </a:ext>
          </a:extLst>
        </p:cNvPr>
        <p:cNvGrpSpPr/>
        <p:nvPr/>
      </p:nvGrpSpPr>
      <p:grpSpPr>
        <a:xfrm>
          <a:off x="0" y="0"/>
          <a:ext cx="0" cy="0"/>
          <a:chOff x="0" y="0"/>
          <a:chExt cx="0" cy="0"/>
        </a:xfrm>
      </p:grpSpPr>
      <p:sp>
        <p:nvSpPr>
          <p:cNvPr id="2" name="Obdélník 2">
            <a:extLst>
              <a:ext uri="{FF2B5EF4-FFF2-40B4-BE49-F238E27FC236}">
                <a16:creationId xmlns:a16="http://schemas.microsoft.com/office/drawing/2014/main" id="{A362EC2A-C818-1B94-ADE6-59E78B4E59C6}"/>
              </a:ext>
            </a:extLst>
          </p:cNvPr>
          <p:cNvSpPr/>
          <p:nvPr/>
        </p:nvSpPr>
        <p:spPr>
          <a:xfrm>
            <a:off x="0" y="0"/>
            <a:ext cx="12191999" cy="6858000"/>
          </a:xfrm>
          <a:prstGeom prst="rect">
            <a:avLst/>
          </a:prstGeom>
          <a:solidFill>
            <a:srgbClr val="13A5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6" name="TextovéPole 14">
            <a:extLst>
              <a:ext uri="{FF2B5EF4-FFF2-40B4-BE49-F238E27FC236}">
                <a16:creationId xmlns:a16="http://schemas.microsoft.com/office/drawing/2014/main" id="{E16EDDB9-35E3-5E77-8552-B2EB09A5C509}"/>
              </a:ext>
            </a:extLst>
          </p:cNvPr>
          <p:cNvSpPr txBox="1"/>
          <p:nvPr/>
        </p:nvSpPr>
        <p:spPr>
          <a:xfrm>
            <a:off x="192088" y="2716080"/>
            <a:ext cx="11844338" cy="913327"/>
          </a:xfrm>
          <a:prstGeom prst="rect">
            <a:avLst/>
          </a:prstGeom>
          <a:noFill/>
        </p:spPr>
        <p:txBody>
          <a:bodyPr wrap="square" rtlCol="0">
            <a:spAutoFit/>
          </a:bodyPr>
          <a:lstStyle/>
          <a:p>
            <a:pPr algn="ctr">
              <a:lnSpc>
                <a:spcPct val="150000"/>
              </a:lnSpc>
            </a:pPr>
            <a:r>
              <a:rPr lang="pl-PL" sz="4000" b="1" kern="100">
                <a:solidFill>
                  <a:schemeClr val="bg1"/>
                </a:solidFill>
                <a:latin typeface="Neue Haas Grotesk Text Pro" panose="020B0504020202020204" pitchFamily="34" charset="-18"/>
                <a:ea typeface="Aptos" panose="020B0004020202020204" pitchFamily="34" charset="0"/>
                <a:cs typeface="Times New Roman" panose="02020603050405020304" pitchFamily="18" charset="0"/>
              </a:rPr>
              <a:t>Zneužití práva na informace</a:t>
            </a:r>
            <a:endParaRPr lang="cs-CZ" sz="4000" b="1" kern="100">
              <a:solidFill>
                <a:schemeClr val="bg1"/>
              </a:solidFill>
              <a:effectLst/>
              <a:latin typeface="Neue Haas Grotesk Text Pro" panose="020B0504020202020204" pitchFamily="34" charset="-18"/>
              <a:ea typeface="Aptos" panose="020B0004020202020204" pitchFamily="34" charset="0"/>
              <a:cs typeface="Times New Roman" panose="02020603050405020304" pitchFamily="18" charset="0"/>
            </a:endParaRPr>
          </a:p>
        </p:txBody>
      </p:sp>
      <p:pic>
        <p:nvPicPr>
          <p:cNvPr id="3" name="Obrázek 2">
            <a:extLst>
              <a:ext uri="{FF2B5EF4-FFF2-40B4-BE49-F238E27FC236}">
                <a16:creationId xmlns:a16="http://schemas.microsoft.com/office/drawing/2014/main" id="{130A46ED-B423-222A-A783-84A2EC19613A}"/>
              </a:ext>
            </a:extLst>
          </p:cNvPr>
          <p:cNvPicPr>
            <a:picLocks noChangeAspect="1"/>
          </p:cNvPicPr>
          <p:nvPr/>
        </p:nvPicPr>
        <p:blipFill>
          <a:blip r:embed="rId2"/>
          <a:stretch>
            <a:fillRect/>
          </a:stretch>
        </p:blipFill>
        <p:spPr>
          <a:xfrm>
            <a:off x="11324403" y="155815"/>
            <a:ext cx="640585" cy="339757"/>
          </a:xfrm>
          <a:prstGeom prst="rect">
            <a:avLst/>
          </a:prstGeom>
        </p:spPr>
      </p:pic>
    </p:spTree>
    <p:extLst>
      <p:ext uri="{BB962C8B-B14F-4D97-AF65-F5344CB8AC3E}">
        <p14:creationId xmlns:p14="http://schemas.microsoft.com/office/powerpoint/2010/main" val="15970217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126D7-A228-2938-CA73-4A3FE2A3026A}"/>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66FF0089-6A02-FC82-C2CA-19F8E2F44A66}"/>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E53B55CB-FA35-5156-CF0F-C3EC2C409586}"/>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3943D073-86DB-FC47-214F-194B276E9F11}"/>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550BC5D6-992D-8A1A-75DF-17243B6CFE9D}"/>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412E65C5-A8E6-7126-07CC-52F3C466CB3F}"/>
              </a:ext>
            </a:extLst>
          </p:cNvPr>
          <p:cNvSpPr txBox="1"/>
          <p:nvPr/>
        </p:nvSpPr>
        <p:spPr>
          <a:xfrm>
            <a:off x="2078743" y="69810"/>
            <a:ext cx="6817843" cy="369332"/>
          </a:xfrm>
          <a:prstGeom prst="rect">
            <a:avLst/>
          </a:prstGeom>
          <a:noFill/>
        </p:spPr>
        <p:txBody>
          <a:bodyPr wrap="square" rtlCol="0">
            <a:spAutoFit/>
          </a:bodyPr>
          <a:lstStyle/>
          <a:p>
            <a:pPr algn="ctr"/>
            <a:r>
              <a:rPr lang="cs-CZ" b="1" dirty="0">
                <a:solidFill>
                  <a:schemeClr val="bg1"/>
                </a:solidFill>
                <a:latin typeface="Neue Haas Grotesk Text Pro" panose="020B0504020202020204" pitchFamily="34" charset="-18"/>
                <a:cs typeface="Ema SemiBold" pitchFamily="2" charset="0"/>
              </a:rPr>
              <a:t>§ 11a Zneužití práva –zákonné vymezení</a:t>
            </a:r>
          </a:p>
        </p:txBody>
      </p:sp>
      <p:pic>
        <p:nvPicPr>
          <p:cNvPr id="5" name="Obrázek 4">
            <a:extLst>
              <a:ext uri="{FF2B5EF4-FFF2-40B4-BE49-F238E27FC236}">
                <a16:creationId xmlns:a16="http://schemas.microsoft.com/office/drawing/2014/main" id="{A2A21F5A-AAAD-7128-18D1-C3F7C52F3EC9}"/>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7FD521B9-F243-2553-C3C7-DA4129ED0AD3}"/>
              </a:ext>
            </a:extLst>
          </p:cNvPr>
          <p:cNvSpPr txBox="1"/>
          <p:nvPr/>
        </p:nvSpPr>
        <p:spPr>
          <a:xfrm>
            <a:off x="310135" y="833946"/>
            <a:ext cx="11345053" cy="4770537"/>
          </a:xfrm>
          <a:prstGeom prst="rect">
            <a:avLst/>
          </a:prstGeom>
          <a:noFill/>
        </p:spPr>
        <p:txBody>
          <a:bodyPr wrap="square" lIns="91440" tIns="45720" rIns="91440" bIns="45720" rtlCol="0" anchor="t">
            <a:spAutoFit/>
          </a:bodyPr>
          <a:lstStyle/>
          <a:p>
            <a:pPr algn="ctr">
              <a:lnSpc>
                <a:spcPct val="200000"/>
              </a:lnSpc>
              <a:spcAft>
                <a:spcPts val="800"/>
              </a:spcAft>
            </a:pP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 11a</a:t>
            </a:r>
          </a:p>
          <a:p>
            <a:pPr algn="just">
              <a:lnSpc>
                <a:spcPct val="150000"/>
              </a:lnSpc>
              <a:spcAft>
                <a:spcPts val="800"/>
              </a:spcAft>
            </a:pPr>
            <a:r>
              <a:rPr lang="cs-CZ" sz="1600" i="1" kern="100" dirty="0">
                <a:effectLst/>
                <a:latin typeface="Neue Haas Grotesk Text Pro" panose="020B0504020202020204" pitchFamily="34" charset="-18"/>
                <a:ea typeface="Aptos" panose="020B0004020202020204" pitchFamily="34" charset="0"/>
                <a:cs typeface="Times New Roman" panose="02020603050405020304" pitchFamily="18" charset="0"/>
              </a:rPr>
              <a:t>(1) Povinný subjekt může odmítnout žádost nebo její část do sedmi dnů ode dne jejího přijetí, pokud lze ve vztahu k ní dovodit, že cílem žadatele je způsobit</a:t>
            </a:r>
          </a:p>
          <a:p>
            <a:pPr algn="just">
              <a:lnSpc>
                <a:spcPct val="150000"/>
              </a:lnSpc>
              <a:spcAft>
                <a:spcPts val="800"/>
              </a:spcAft>
            </a:pPr>
            <a:r>
              <a:rPr lang="cs-CZ" sz="1600" i="1" kern="100" dirty="0">
                <a:effectLst/>
                <a:latin typeface="Neue Haas Grotesk Text Pro" panose="020B0504020202020204" pitchFamily="34" charset="-18"/>
                <a:ea typeface="Aptos" panose="020B0004020202020204" pitchFamily="34" charset="0"/>
                <a:cs typeface="Times New Roman" panose="02020603050405020304" pitchFamily="18" charset="0"/>
              </a:rPr>
              <a:t>a) nátlak na fyzickou osobu, jíž se týkají požadované informace, pokud nejde o informace podle § 8a odst. 2, nebo</a:t>
            </a:r>
          </a:p>
          <a:p>
            <a:pPr algn="just">
              <a:lnSpc>
                <a:spcPct val="150000"/>
              </a:lnSpc>
              <a:spcAft>
                <a:spcPts val="800"/>
              </a:spcAft>
            </a:pPr>
            <a:r>
              <a:rPr lang="cs-CZ" sz="1600" i="1" kern="100" dirty="0">
                <a:effectLst/>
                <a:latin typeface="Neue Haas Grotesk Text Pro" panose="020B0504020202020204" pitchFamily="34" charset="-18"/>
                <a:ea typeface="Aptos" panose="020B0004020202020204" pitchFamily="34" charset="0"/>
                <a:cs typeface="Times New Roman" panose="02020603050405020304" pitchFamily="18" charset="0"/>
              </a:rPr>
              <a:t>b) nepřiměřenou zátěž povinného subjektu; za způsobení nepřiměřené zátěže se považuje také podávání žádostí </a:t>
            </a:r>
          </a:p>
          <a:p>
            <a:pPr algn="just">
              <a:lnSpc>
                <a:spcPct val="150000"/>
              </a:lnSpc>
              <a:spcAft>
                <a:spcPts val="800"/>
              </a:spcAft>
            </a:pPr>
            <a:r>
              <a:rPr lang="cs-CZ" sz="1600" i="1" kern="100" dirty="0">
                <a:effectLst/>
                <a:latin typeface="Neue Haas Grotesk Text Pro" panose="020B0504020202020204" pitchFamily="34" charset="-18"/>
                <a:ea typeface="Aptos" panose="020B0004020202020204" pitchFamily="34" charset="0"/>
                <a:cs typeface="Times New Roman" panose="02020603050405020304" pitchFamily="18" charset="0"/>
              </a:rPr>
              <a:t>o informace u většího počtu povinných subjektů bez zjevné obsahové souvislosti požadovaných informací, a to zpravidla v reakci na předcházející postup povinného subjektu vůči žadateli nebo na vztah s fyzickou osobou uvedenou v písmenu a).</a:t>
            </a:r>
          </a:p>
          <a:p>
            <a:pPr algn="just">
              <a:lnSpc>
                <a:spcPct val="150000"/>
              </a:lnSpc>
              <a:spcAft>
                <a:spcPts val="800"/>
              </a:spcAft>
            </a:pPr>
            <a:r>
              <a:rPr lang="cs-CZ" sz="1600" i="1" kern="100" dirty="0">
                <a:effectLst/>
                <a:latin typeface="Neue Haas Grotesk Text Pro" panose="020B0504020202020204" pitchFamily="34" charset="-18"/>
                <a:ea typeface="Aptos" panose="020B0004020202020204" pitchFamily="34" charset="0"/>
                <a:cs typeface="Times New Roman" panose="02020603050405020304" pitchFamily="18" charset="0"/>
              </a:rPr>
              <a:t>(2) Rozsah požadovaných informací nebo počet podaných žádostí není bez dalšího důvodem pro odmítnutí žádosti podle odstavce 1.</a:t>
            </a:r>
          </a:p>
          <a:p>
            <a:pPr>
              <a:buSzPct val="100000"/>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472797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C7372-FE88-C0A6-45A9-90996020A98A}"/>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5726C2B3-31B0-F77C-0785-D3EC5526C04C}"/>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BD2E96CF-A485-67C9-BAF1-4DA9E58A3007}"/>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B508917C-EA45-962B-B23D-C5F41EACF22D}"/>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9ECAD326-632E-14FC-DFAF-E9AE93E67BA2}"/>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21E95D8C-F6CE-BE83-955E-0F4DEA1EAB85}"/>
              </a:ext>
            </a:extLst>
          </p:cNvPr>
          <p:cNvSpPr txBox="1"/>
          <p:nvPr/>
        </p:nvSpPr>
        <p:spPr>
          <a:xfrm>
            <a:off x="227013" y="139486"/>
            <a:ext cx="10669588" cy="369332"/>
          </a:xfrm>
          <a:prstGeom prst="rect">
            <a:avLst/>
          </a:prstGeom>
          <a:noFill/>
        </p:spPr>
        <p:txBody>
          <a:bodyPr wrap="square" lIns="91440" tIns="45720" rIns="91440" bIns="45720" rtlCol="0" anchor="t">
            <a:spAutoFit/>
          </a:bodyPr>
          <a:lstStyle/>
          <a:p>
            <a:pPr algn="ctr"/>
            <a:r>
              <a:rPr lang="cs-CZ" b="1">
                <a:solidFill>
                  <a:schemeClr val="bg1"/>
                </a:solidFill>
                <a:latin typeface="Neue Haas Grotesk Text Pro"/>
                <a:cs typeface="Ema SemiBold" pitchFamily="2" charset="0"/>
              </a:rPr>
              <a:t>Základní pojmy</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A0FF78CC-E3BF-8FEF-DBA5-90F7849C4C3F}"/>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C4FF6CF6-2EAA-364E-B14D-4D922A44607D}"/>
              </a:ext>
            </a:extLst>
          </p:cNvPr>
          <p:cNvSpPr txBox="1"/>
          <p:nvPr/>
        </p:nvSpPr>
        <p:spPr>
          <a:xfrm>
            <a:off x="153566" y="744595"/>
            <a:ext cx="11571727" cy="6110904"/>
          </a:xfrm>
          <a:prstGeom prst="rect">
            <a:avLst/>
          </a:prstGeom>
          <a:noFill/>
        </p:spPr>
        <p:txBody>
          <a:bodyPr wrap="square" lIns="91440" tIns="45720" rIns="91440" bIns="45720" rtlCol="0" anchor="t">
            <a:spAutoFit/>
          </a:bodyPr>
          <a:lstStyle/>
          <a:p>
            <a:pPr>
              <a:lnSpc>
                <a:spcPct val="115000"/>
              </a:lnSpc>
              <a:spcAft>
                <a:spcPts val="800"/>
              </a:spcAft>
            </a:pPr>
            <a:r>
              <a:rPr lang="cs-CZ" b="1" kern="100">
                <a:latin typeface="Neue Haas Grotesk Text Pro"/>
                <a:ea typeface="Aptos" panose="020B0004020202020204" pitchFamily="34" charset="0"/>
                <a:cs typeface="Times New Roman"/>
              </a:rPr>
              <a:t>Forma informace (formát) - § 3a InfZ</a:t>
            </a:r>
            <a:endParaRPr lang="cs-CZ" b="1" kern="100">
              <a:effectLst/>
              <a:latin typeface="Neue Haas Grotesk Text Pro"/>
              <a:ea typeface="Aptos" panose="020B0004020202020204" pitchFamily="34" charset="0"/>
              <a:cs typeface="Times New Roman" panose="02020603050405020304" pitchFamily="18" charset="0"/>
            </a:endParaRPr>
          </a:p>
          <a:p>
            <a:pPr>
              <a:lnSpc>
                <a:spcPct val="115000"/>
              </a:lnSpc>
              <a:spcAft>
                <a:spcPts val="800"/>
              </a:spcAft>
            </a:pPr>
            <a:endParaRPr lang="cs-CZ" sz="1600" kern="100">
              <a:effectLst/>
              <a:latin typeface="Neue Haas Grotesk Text Pro"/>
              <a:ea typeface="Aptos" panose="020B0004020202020204" pitchFamily="34" charset="0"/>
              <a:cs typeface="Times New Roman"/>
            </a:endParaRPr>
          </a:p>
          <a:p>
            <a:pPr marL="342900" indent="-342900" algn="just">
              <a:lnSpc>
                <a:spcPct val="115000"/>
              </a:lnSpc>
              <a:spcAft>
                <a:spcPts val="800"/>
              </a:spcAft>
              <a:buFont typeface="Arial" panose="020B0604020202020204" pitchFamily="34" charset="0"/>
              <a:buChar char="•"/>
              <a:tabLst>
                <a:tab pos="457200" algn="l"/>
              </a:tabLst>
            </a:pPr>
            <a:r>
              <a:rPr lang="cs-CZ" sz="1600" kern="100">
                <a:latin typeface="Neue Haas Grotesk Text Pro"/>
                <a:ea typeface="Inter Medium" panose="02000503000000020004" pitchFamily="2" charset="0"/>
                <a:cs typeface="Times New Roman"/>
              </a:rPr>
              <a:t>Otevřenými daty</a:t>
            </a:r>
            <a:r>
              <a:rPr lang="cs-CZ" sz="1600" b="1" kern="100">
                <a:latin typeface="Neue Haas Grotesk Text Pro"/>
                <a:ea typeface="Inter Medium" panose="02000503000000020004" pitchFamily="2" charset="0"/>
                <a:cs typeface="Times New Roman"/>
              </a:rPr>
              <a:t> </a:t>
            </a:r>
            <a:r>
              <a:rPr lang="cs-CZ" sz="1600" kern="100">
                <a:latin typeface="Neue Haas Grotesk Text Pro"/>
                <a:ea typeface="Inter Medium" panose="02000503000000020004" pitchFamily="2" charset="0"/>
                <a:cs typeface="Times New Roman"/>
              </a:rPr>
              <a:t>jsou</a:t>
            </a:r>
            <a:r>
              <a:rPr lang="cs-CZ" sz="1600" b="1" kern="100">
                <a:latin typeface="Neue Haas Grotesk Text Pro"/>
                <a:ea typeface="Inter Medium" panose="02000503000000020004" pitchFamily="2" charset="0"/>
                <a:cs typeface="Times New Roman"/>
              </a:rPr>
              <a:t> i</a:t>
            </a:r>
            <a:r>
              <a:rPr lang="cs-CZ" sz="1600" kern="100">
                <a:latin typeface="Neue Haas Grotesk Text Pro"/>
                <a:ea typeface="Inter Medium" panose="02000503000000020004" pitchFamily="2" charset="0"/>
                <a:cs typeface="Times New Roman"/>
              </a:rPr>
              <a:t>nformace zveřejňované způsobem umožňujícím dálkový přístup v otevřeném a strojově čitelném formátu, jejichž způsob ani účel následného využití není povinným subjektem, který je zveřejňuje, omezen a které jsou evidovány v národním katalogu otevřených dat.</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Strojově čitelným formátem je formát datového souboru s takovou strukturou, která umožňuje programovému vybavení snadno nalézt, rozpoznat a získat z tohoto datového souboru konkrétní informace, včetně jednotlivých údajů a jejich vnitřní struktury.</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Otevřeným formátem je formát datového souboru, který není závislý na konkrétním technickém a programovém vybavení a je zpřístupněn veřejnosti bez jakéhokoli omezení, které by znemožňovalo využití informací obsažených v datovém souboru.</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Metadaty se rozumí </a:t>
            </a:r>
            <a:r>
              <a:rPr lang="cs-CZ" sz="1600" kern="100">
                <a:latin typeface="Neue Haas Grotesk Text Pro"/>
                <a:ea typeface="+mn-lt"/>
                <a:cs typeface="Times New Roman"/>
              </a:rPr>
              <a:t>data popisující souvislosti, obsah a strukturu zaznamenaných informací a jejich správu v průběhu času.</a:t>
            </a:r>
            <a:endParaRPr lang="cs-CZ" sz="1100" kern="100">
              <a:latin typeface="Neue Haas Grotesk Text Pro"/>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Zveřejňuji - li informaci na internetu, musí být v otevřeném a je – li to možné, i ve strojově čitelném formátu, pokud to povaha informace umožňuje.</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nSpc>
                <a:spcPct val="114999"/>
              </a:lnSpc>
              <a:spcAft>
                <a:spcPts val="800"/>
              </a:spcAft>
              <a:buFont typeface="Arial" panose="020B0604020202020204" pitchFamily="34" charset="0"/>
              <a:buChar char="•"/>
            </a:pPr>
            <a:endParaRPr lang="cs-CZ" sz="1600" kern="100">
              <a:latin typeface="Neue Haas Grotesk Text Pro" panose="020B0504020202020204" pitchFamily="34" charset="0"/>
              <a:ea typeface="Inter Medium" panose="02000503000000020004" pitchFamily="2" charset="0"/>
              <a:cs typeface="Times New Roman"/>
            </a:endParaRPr>
          </a:p>
          <a:p>
            <a:pPr marL="285750" indent="-285750">
              <a:lnSpc>
                <a:spcPct val="114999"/>
              </a:lnSpc>
              <a:spcAft>
                <a:spcPts val="800"/>
              </a:spcAft>
              <a:buFont typeface="Arial"/>
              <a:buChar char="•"/>
            </a:pPr>
            <a:endParaRPr lang="cs-CZ" sz="1600" kern="100">
              <a:latin typeface="Neue Haas Grotesk Text Pro" panose="020B0504020202020204" pitchFamily="34" charset="0"/>
              <a:ea typeface="Inter Medium" panose="02000503000000020004" pitchFamily="2" charset="0"/>
              <a:cs typeface="Times New Roman"/>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7441779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38F2E-95DD-10A4-DCD8-A36C914131E0}"/>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50FAEEEE-EBB4-34F8-9823-6154EB6E1FA8}"/>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54503E99-0A8B-C44A-14D0-96686C289736}"/>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93A9834B-C036-1D74-F56F-F9912A5997C9}"/>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A7AE27D5-D265-C1CA-D9C1-FE9E99E7010F}"/>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338C962B-CD28-7D6E-D24E-89237E44AFB5}"/>
              </a:ext>
            </a:extLst>
          </p:cNvPr>
          <p:cNvSpPr txBox="1"/>
          <p:nvPr/>
        </p:nvSpPr>
        <p:spPr>
          <a:xfrm>
            <a:off x="2078743" y="69810"/>
            <a:ext cx="6817843" cy="369332"/>
          </a:xfrm>
          <a:prstGeom prst="rect">
            <a:avLst/>
          </a:prstGeom>
          <a:noFill/>
        </p:spPr>
        <p:txBody>
          <a:bodyPr wrap="square" rtlCol="0">
            <a:spAutoFit/>
          </a:bodyPr>
          <a:lstStyle/>
          <a:p>
            <a:pPr algn="ctr"/>
            <a:r>
              <a:rPr lang="cs-CZ" b="1" dirty="0">
                <a:solidFill>
                  <a:schemeClr val="bg1"/>
                </a:solidFill>
                <a:latin typeface="Neue Haas Grotesk Text Pro" panose="020B0504020202020204" pitchFamily="34" charset="-18"/>
                <a:cs typeface="Ema SemiBold" pitchFamily="2" charset="0"/>
              </a:rPr>
              <a:t>§ 11a Zneužití práva</a:t>
            </a:r>
          </a:p>
        </p:txBody>
      </p:sp>
      <p:pic>
        <p:nvPicPr>
          <p:cNvPr id="5" name="Obrázek 4">
            <a:extLst>
              <a:ext uri="{FF2B5EF4-FFF2-40B4-BE49-F238E27FC236}">
                <a16:creationId xmlns:a16="http://schemas.microsoft.com/office/drawing/2014/main" id="{C22E0B8B-F519-55F9-828C-8245DE9B89F1}"/>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14E81183-B34C-721A-006C-9EC34109190B}"/>
              </a:ext>
            </a:extLst>
          </p:cNvPr>
          <p:cNvSpPr txBox="1"/>
          <p:nvPr/>
        </p:nvSpPr>
        <p:spPr>
          <a:xfrm>
            <a:off x="-4" y="833946"/>
            <a:ext cx="11737079" cy="5796459"/>
          </a:xfrm>
          <a:prstGeom prst="rect">
            <a:avLst/>
          </a:prstGeom>
          <a:noFill/>
        </p:spPr>
        <p:txBody>
          <a:bodyPr wrap="square" lIns="91440" tIns="45720" rIns="91440" bIns="45720" rtlCol="0" anchor="t">
            <a:spAutoFit/>
          </a:bodyPr>
          <a:lstStyle/>
          <a:p>
            <a:pPr algn="ctr">
              <a:lnSpc>
                <a:spcPct val="150000"/>
              </a:lnSpc>
              <a:spcAft>
                <a:spcPts val="800"/>
              </a:spcAft>
            </a:pP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Co je zneužití práva podle InfZ?</a:t>
            </a:r>
          </a:p>
          <a:p>
            <a:pPr algn="just">
              <a:lnSpc>
                <a:spcPct val="150000"/>
              </a:lnSpc>
              <a:spcAft>
                <a:spcPts val="800"/>
              </a:spcAft>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Definice </a:t>
            </a: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zneužití práva </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formálně správná žádost, která však slouží k jinému účelu než získání informace, typicky ke škodě povinného subjektu nebo jiné osoby.</a:t>
            </a:r>
          </a:p>
          <a:p>
            <a:pPr algn="just">
              <a:lnSpc>
                <a:spcPct val="150000"/>
              </a:lnSpc>
              <a:spcAft>
                <a:spcPts val="800"/>
              </a:spcAft>
            </a:pP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Právní základ – § 11a InfZ: </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Povinný subjekt může žádost odmítnout, pokud je zřejmé, že cílem je:</a:t>
            </a:r>
          </a:p>
          <a:p>
            <a:pPr marL="285750" indent="-285750" algn="just">
              <a:lnSpc>
                <a:spcPct val="150000"/>
              </a:lnSpc>
              <a:spcAft>
                <a:spcPts val="800"/>
              </a:spcAft>
              <a:buFont typeface="Arial" panose="020B0604020202020204" pitchFamily="34" charset="0"/>
              <a:buChar char="•"/>
            </a:pP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nátlak na fyzickou </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osobu (nejde-li o § 8a odst. 2),</a:t>
            </a:r>
          </a:p>
          <a:p>
            <a:pPr marL="285750" indent="-285750" algn="just">
              <a:lnSpc>
                <a:spcPct val="150000"/>
              </a:lnSpc>
              <a:spcAft>
                <a:spcPts val="800"/>
              </a:spcAft>
              <a:buFont typeface="Arial" panose="020B0604020202020204" pitchFamily="34" charset="0"/>
              <a:buChar char="•"/>
            </a:pP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nepřiměřená zátěž</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 např. systematické zahlcování bez věcné souvislosti.</a:t>
            </a:r>
          </a:p>
          <a:p>
            <a:pPr algn="just">
              <a:lnSpc>
                <a:spcPct val="150000"/>
              </a:lnSpc>
              <a:spcAft>
                <a:spcPts val="800"/>
              </a:spcAft>
            </a:pP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DŮLEŽITÉ:</a:t>
            </a:r>
          </a:p>
          <a:p>
            <a:pPr marL="742950" lvl="1" indent="-285750" algn="just">
              <a:lnSpc>
                <a:spcPct val="150000"/>
              </a:lnSpc>
              <a:spcAft>
                <a:spcPts val="800"/>
              </a:spcAft>
              <a:buFont typeface="Wingdings" panose="05000000000000000000" pitchFamily="2" charset="2"/>
              <a:buChar char="v"/>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Počet žádostí ani jejich rozsah sám o sobě nestačí.</a:t>
            </a:r>
          </a:p>
          <a:p>
            <a:pPr marL="742950" lvl="1" indent="-285750" algn="just">
              <a:lnSpc>
                <a:spcPct val="150000"/>
              </a:lnSpc>
              <a:spcAft>
                <a:spcPts val="800"/>
              </a:spcAft>
              <a:buFont typeface="Wingdings" panose="05000000000000000000" pitchFamily="2" charset="2"/>
              <a:buChar char="v"/>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Klíčové je prokázání účelového jednání  = </a:t>
            </a: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prokázat </a:t>
            </a:r>
            <a:r>
              <a:rPr lang="cs-CZ" sz="1600" b="1" u="sng" kern="100" dirty="0">
                <a:effectLst/>
                <a:latin typeface="Neue Haas Grotesk Text Pro" panose="020B0504020202020204" pitchFamily="34" charset="-18"/>
                <a:ea typeface="Aptos" panose="020B0004020202020204" pitchFamily="34" charset="0"/>
                <a:cs typeface="Times New Roman" panose="02020603050405020304" pitchFamily="18" charset="0"/>
              </a:rPr>
              <a:t>ÚMYSL žadatele zneužít právo </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musí být konkrétně popsáno             a doloženo, </a:t>
            </a:r>
          </a:p>
          <a:p>
            <a:pPr marL="742950" lvl="1" indent="-285750" algn="just">
              <a:lnSpc>
                <a:spcPct val="150000"/>
              </a:lnSpc>
              <a:spcAft>
                <a:spcPts val="800"/>
              </a:spcAft>
              <a:buFont typeface="Wingdings" panose="05000000000000000000" pitchFamily="2" charset="2"/>
              <a:buChar char="v"/>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bez prokázání účelového jednání nelze aplikovat § 11a InfZ.</a:t>
            </a:r>
          </a:p>
          <a:p>
            <a:pPr marL="742950" lvl="1" indent="-285750" algn="just">
              <a:lnSpc>
                <a:spcPct val="150000"/>
              </a:lnSpc>
              <a:spcAft>
                <a:spcPts val="800"/>
              </a:spcAft>
              <a:buFont typeface="Wingdings" panose="05000000000000000000" pitchFamily="2" charset="2"/>
              <a:buChar char="v"/>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Nestačí „nepříjemný žadatel“ nebo „nepohodlná otázka“. </a:t>
            </a:r>
          </a:p>
          <a:p>
            <a:pPr>
              <a:buSzPct val="100000"/>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6446682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2387E-6F5F-5305-6C31-B25A8D836AA6}"/>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311E3BCF-DB57-F776-4DAA-DBD6265910E6}"/>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0FDB8FDA-CB8F-CEE5-1680-FB301422BD33}"/>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47D4A3FA-93F8-630B-0161-6BCCC33CA4CD}"/>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E58BE80A-2DD7-617F-2C50-1E7227B30138}"/>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68A41EEA-67A9-B43C-78CD-6787376A2B57}"/>
              </a:ext>
            </a:extLst>
          </p:cNvPr>
          <p:cNvSpPr txBox="1"/>
          <p:nvPr/>
        </p:nvSpPr>
        <p:spPr>
          <a:xfrm>
            <a:off x="2078743" y="69810"/>
            <a:ext cx="6817843" cy="369332"/>
          </a:xfrm>
          <a:prstGeom prst="rect">
            <a:avLst/>
          </a:prstGeom>
          <a:noFill/>
        </p:spPr>
        <p:txBody>
          <a:bodyPr wrap="square" rtlCol="0">
            <a:spAutoFit/>
          </a:bodyPr>
          <a:lstStyle/>
          <a:p>
            <a:pPr algn="ctr"/>
            <a:r>
              <a:rPr lang="cs-CZ" b="1" dirty="0">
                <a:solidFill>
                  <a:schemeClr val="bg1"/>
                </a:solidFill>
                <a:latin typeface="Neue Haas Grotesk Text Pro" panose="020B0504020202020204" pitchFamily="34" charset="-18"/>
                <a:cs typeface="Ema SemiBold" pitchFamily="2" charset="0"/>
              </a:rPr>
              <a:t>§ 11a Zneužití práva</a:t>
            </a:r>
          </a:p>
        </p:txBody>
      </p:sp>
      <p:pic>
        <p:nvPicPr>
          <p:cNvPr id="5" name="Obrázek 4">
            <a:extLst>
              <a:ext uri="{FF2B5EF4-FFF2-40B4-BE49-F238E27FC236}">
                <a16:creationId xmlns:a16="http://schemas.microsoft.com/office/drawing/2014/main" id="{FF753A49-D45D-7AB5-32AB-2E5957DFB2B7}"/>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9D694631-AE95-D676-B6DB-2D9EACB749CC}"/>
              </a:ext>
            </a:extLst>
          </p:cNvPr>
          <p:cNvSpPr txBox="1"/>
          <p:nvPr/>
        </p:nvSpPr>
        <p:spPr>
          <a:xfrm>
            <a:off x="1" y="833946"/>
            <a:ext cx="11750722" cy="6024054"/>
          </a:xfrm>
          <a:prstGeom prst="rect">
            <a:avLst/>
          </a:prstGeom>
          <a:noFill/>
        </p:spPr>
        <p:txBody>
          <a:bodyPr wrap="square" lIns="91440" tIns="45720" rIns="91440" bIns="45720" rtlCol="0" anchor="t">
            <a:spAutoFit/>
          </a:bodyPr>
          <a:lstStyle/>
          <a:p>
            <a:pPr algn="ctr">
              <a:spcAft>
                <a:spcPts val="800"/>
              </a:spcAft>
            </a:pPr>
            <a:r>
              <a:rPr lang="pl-PL"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Jak poznat zneužití práva? – znaky podle praxe a judikatury</a:t>
            </a:r>
          </a:p>
          <a:p>
            <a:pPr algn="just">
              <a:spcAft>
                <a:spcPts val="800"/>
              </a:spcAft>
            </a:pPr>
            <a:r>
              <a:rPr lang="pl-PL"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Indicie zneužití práva – samy o sobě nestačí, ale v kombinaci a s doloženým účelem mohou vést k odmítnutí žádosti:</a:t>
            </a:r>
          </a:p>
          <a:p>
            <a:pPr marL="742950" lvl="1" indent="-285750" algn="just">
              <a:spcAft>
                <a:spcPts val="800"/>
              </a:spcAft>
              <a:buFont typeface="Wingdings" panose="05000000000000000000" pitchFamily="2" charset="2"/>
              <a:buChar char="v"/>
            </a:pPr>
            <a:r>
              <a:rPr lang="pl-PL"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Opakované žádosti o stejnou informaci, i když už byla poskytnuta </a:t>
            </a:r>
            <a:r>
              <a:rPr lang="pl-PL" sz="1600" kern="100" dirty="0">
                <a:latin typeface="Neue Haas Grotesk Text Pro" panose="020B0504020202020204" pitchFamily="34" charset="-18"/>
                <a:ea typeface="Aptos" panose="020B0004020202020204" pitchFamily="34" charset="0"/>
                <a:cs typeface="Times New Roman" panose="02020603050405020304" pitchFamily="18" charset="0"/>
              </a:rPr>
              <a:t>-</a:t>
            </a:r>
            <a:r>
              <a:rPr lang="pl-PL"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NSS 52 A 71/2015</a:t>
            </a:r>
          </a:p>
          <a:p>
            <a:pPr marL="742950" lvl="1" indent="-285750" algn="just">
              <a:spcAft>
                <a:spcPts val="800"/>
              </a:spcAft>
              <a:buFont typeface="Wingdings" panose="05000000000000000000" pitchFamily="2" charset="2"/>
              <a:buChar char="v"/>
            </a:pPr>
            <a:r>
              <a:rPr lang="pl-PL"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Žádosti o běžně zveřejněné informace - např. z webu, registru smluv</a:t>
            </a:r>
          </a:p>
          <a:p>
            <a:pPr marL="742950" lvl="1" indent="-285750" algn="just">
              <a:spcAft>
                <a:spcPts val="800"/>
              </a:spcAft>
              <a:buFont typeface="Wingdings" panose="05000000000000000000" pitchFamily="2" charset="2"/>
              <a:buChar char="v"/>
            </a:pPr>
            <a:r>
              <a:rPr lang="pl-PL"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Žádosti bez věcné vazby na činnost úřadu  </a:t>
            </a:r>
          </a:p>
          <a:p>
            <a:pPr marL="742950" lvl="1" indent="-285750" algn="just">
              <a:spcAft>
                <a:spcPts val="800"/>
              </a:spcAft>
              <a:buFont typeface="Wingdings" panose="05000000000000000000" pitchFamily="2" charset="2"/>
              <a:buChar char="v"/>
            </a:pPr>
            <a:r>
              <a:rPr lang="pl-PL"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Zjevně osobní či odvetný motiv</a:t>
            </a:r>
          </a:p>
          <a:p>
            <a:pPr marL="742950" lvl="1" indent="-285750" algn="just">
              <a:spcAft>
                <a:spcPts val="800"/>
              </a:spcAft>
              <a:buFont typeface="Wingdings" panose="05000000000000000000" pitchFamily="2" charset="2"/>
              <a:buChar char="v"/>
            </a:pPr>
            <a:r>
              <a:rPr lang="pl-PL"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Rozdrobení jednoho požadavku do desítek podání - KS 14 A 95/2019</a:t>
            </a:r>
          </a:p>
          <a:p>
            <a:pPr marL="742950" lvl="1" indent="-285750" algn="just">
              <a:spcAft>
                <a:spcPts val="800"/>
              </a:spcAft>
              <a:buFont typeface="Wingdings" panose="05000000000000000000" pitchFamily="2" charset="2"/>
              <a:buChar char="v"/>
            </a:pPr>
            <a:r>
              <a:rPr lang="pl-PL"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Absence zájmu o odpovědi – nereaguje na informace</a:t>
            </a:r>
          </a:p>
          <a:p>
            <a:pPr marL="742950" lvl="1" indent="-285750" algn="just">
              <a:spcAft>
                <a:spcPts val="800"/>
              </a:spcAft>
              <a:buFont typeface="Wingdings" panose="05000000000000000000" pitchFamily="2" charset="2"/>
              <a:buChar char="v"/>
            </a:pPr>
            <a:r>
              <a:rPr lang="pl-PL"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Systematické zahlcování úřadů bez souvislosti</a:t>
            </a:r>
          </a:p>
          <a:p>
            <a:pPr marL="742950" lvl="1" indent="-285750" algn="just">
              <a:spcAft>
                <a:spcPts val="800"/>
              </a:spcAft>
              <a:buFont typeface="Wingdings" panose="05000000000000000000" pitchFamily="2" charset="2"/>
              <a:buChar char="v"/>
            </a:pPr>
            <a:r>
              <a:rPr lang="pl-PL"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Žádost směřuje na osobu, se kterou je žadatel v konfliktu - např. cílené žádosti na úředníka, který rozhodoval                        o žadateli</a:t>
            </a:r>
          </a:p>
          <a:p>
            <a:pPr marL="742950" lvl="1" indent="-285750" algn="just">
              <a:spcAft>
                <a:spcPts val="800"/>
              </a:spcAft>
              <a:buFont typeface="Wingdings" panose="05000000000000000000" pitchFamily="2" charset="2"/>
              <a:buChar char="v"/>
            </a:pPr>
            <a:r>
              <a:rPr lang="pl-PL"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Žádost o informace, které žadatel již prokazatelně má  - KS HK 52 A 71/2015 </a:t>
            </a:r>
          </a:p>
          <a:p>
            <a:pPr marL="742950" lvl="1" indent="-285750" algn="just">
              <a:spcAft>
                <a:spcPts val="800"/>
              </a:spcAft>
              <a:buFont typeface="Wingdings" panose="05000000000000000000" pitchFamily="2" charset="2"/>
              <a:buChar char="v"/>
            </a:pPr>
            <a:r>
              <a:rPr lang="pl-PL"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Zjevné uspokojování osobní zvědavosti  - </a:t>
            </a:r>
            <a:r>
              <a:rPr lang="pt-BR" sz="1600" dirty="0">
                <a:effectLst/>
                <a:latin typeface="Neue Haas Grotesk Text Pro" panose="020B0504020202020204" pitchFamily="34" charset="-18"/>
                <a:ea typeface="Calibri" panose="020F0502020204030204" pitchFamily="34" charset="0"/>
                <a:cs typeface="Times New Roman" panose="02020603050405020304" pitchFamily="18" charset="0"/>
              </a:rPr>
              <a:t>KS Praha  45 A 4/2012 </a:t>
            </a:r>
            <a:endParaRPr lang="cs-CZ" sz="1600" dirty="0">
              <a:effectLst/>
              <a:latin typeface="Neue Haas Grotesk Text Pro" panose="020B0504020202020204" pitchFamily="34" charset="-18"/>
              <a:ea typeface="Calibri" panose="020F0502020204030204" pitchFamily="34" charset="0"/>
              <a:cs typeface="Times New Roman" panose="02020603050405020304" pitchFamily="18" charset="0"/>
            </a:endParaRPr>
          </a:p>
          <a:p>
            <a:pPr marL="742950" lvl="1" indent="-285750" algn="just">
              <a:spcAft>
                <a:spcPts val="800"/>
              </a:spcAft>
              <a:buFont typeface="Wingdings" panose="05000000000000000000" pitchFamily="2" charset="2"/>
              <a:buChar char="v"/>
            </a:pPr>
            <a:r>
              <a:rPr lang="pl-PL"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Více žadatelů postupně žádá o totožnou informaci  - NSS 10 As 153/2020- 43 </a:t>
            </a:r>
          </a:p>
          <a:p>
            <a:pPr marL="742950" lvl="1" indent="-285750" algn="just">
              <a:spcAft>
                <a:spcPts val="800"/>
              </a:spcAft>
              <a:buFont typeface="Wingdings" panose="05000000000000000000" pitchFamily="2" charset="2"/>
              <a:buChar char="v"/>
            </a:pPr>
            <a:r>
              <a:rPr lang="pl-PL"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Dehonestující články a vyjádření vůči zaměstnanci  - </a:t>
            </a:r>
            <a:r>
              <a:rPr lang="pt-BR"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MS Praha 5 A 159/2019</a:t>
            </a:r>
            <a:endPar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endParaRPr>
          </a:p>
          <a:p>
            <a:pPr marL="742950" lvl="1" indent="-285750" algn="just">
              <a:spcAft>
                <a:spcPts val="800"/>
              </a:spcAft>
              <a:buFont typeface="Wingdings" panose="05000000000000000000" pitchFamily="2" charset="2"/>
              <a:buChar char="v"/>
            </a:pPr>
            <a:r>
              <a:rPr lang="pl-PL"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Štěpení žádostí s cílem vyhnout se úhradě nákladů  - </a:t>
            </a:r>
            <a:r>
              <a:rPr lang="pt-BR"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KS Praha 43 A 38/2021, b</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od</a:t>
            </a:r>
            <a:r>
              <a:rPr lang="pt-BR"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69</a:t>
            </a:r>
            <a:endPar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endParaRPr>
          </a:p>
          <a:p>
            <a:pPr marL="742950" lvl="1" indent="-285750" algn="just">
              <a:spcAft>
                <a:spcPts val="800"/>
              </a:spcAft>
              <a:buFont typeface="Wingdings" panose="05000000000000000000" pitchFamily="2" charset="2"/>
              <a:buChar char="v"/>
            </a:pPr>
            <a:r>
              <a:rPr lang="pl-PL"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Žádosti jako nástroj msty za ukončení služebního poměru  - </a:t>
            </a:r>
            <a:r>
              <a:rPr lang="pt-BR"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MS Praha 9 A 88/2021 </a:t>
            </a: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10224078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D2351-F049-B8F7-1B4E-D22402A53393}"/>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2E191E7E-9DB9-51CD-F363-55B2950FE461}"/>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8153FF54-1C23-4AB2-2E94-D9558A52ADEE}"/>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4277DAE5-10C8-C21F-4BCC-D44BEF9E2385}"/>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F9B8DF24-8911-0805-814C-B5588E660933}"/>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BCDBD6F2-CA6E-8800-ECEB-A79CC82496B5}"/>
              </a:ext>
            </a:extLst>
          </p:cNvPr>
          <p:cNvSpPr txBox="1"/>
          <p:nvPr/>
        </p:nvSpPr>
        <p:spPr>
          <a:xfrm>
            <a:off x="2078743" y="69810"/>
            <a:ext cx="6817843" cy="369332"/>
          </a:xfrm>
          <a:prstGeom prst="rect">
            <a:avLst/>
          </a:prstGeom>
          <a:noFill/>
        </p:spPr>
        <p:txBody>
          <a:bodyPr wrap="square" rtlCol="0">
            <a:spAutoFit/>
          </a:bodyPr>
          <a:lstStyle/>
          <a:p>
            <a:pPr algn="ctr"/>
            <a:r>
              <a:rPr lang="cs-CZ" b="1" dirty="0">
                <a:solidFill>
                  <a:schemeClr val="bg1"/>
                </a:solidFill>
                <a:latin typeface="Neue Haas Grotesk Text Pro" panose="020B0504020202020204" pitchFamily="34" charset="-18"/>
                <a:cs typeface="Ema SemiBold" pitchFamily="2" charset="0"/>
              </a:rPr>
              <a:t>§ 11a Zneužití práva</a:t>
            </a:r>
          </a:p>
        </p:txBody>
      </p:sp>
      <p:pic>
        <p:nvPicPr>
          <p:cNvPr id="5" name="Obrázek 4">
            <a:extLst>
              <a:ext uri="{FF2B5EF4-FFF2-40B4-BE49-F238E27FC236}">
                <a16:creationId xmlns:a16="http://schemas.microsoft.com/office/drawing/2014/main" id="{FCA293B8-7FDA-F850-8B79-9CF6F6D90D8B}"/>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0E5D8905-119B-F12E-CEC4-1A355913B431}"/>
              </a:ext>
            </a:extLst>
          </p:cNvPr>
          <p:cNvSpPr txBox="1"/>
          <p:nvPr/>
        </p:nvSpPr>
        <p:spPr>
          <a:xfrm>
            <a:off x="1" y="584196"/>
            <a:ext cx="12191998" cy="5858014"/>
          </a:xfrm>
          <a:prstGeom prst="rect">
            <a:avLst/>
          </a:prstGeom>
          <a:noFill/>
        </p:spPr>
        <p:txBody>
          <a:bodyPr wrap="square" lIns="91440" tIns="45720" rIns="91440" bIns="45720" rtlCol="0" anchor="t">
            <a:spAutoFit/>
          </a:bodyPr>
          <a:lstStyle/>
          <a:p>
            <a:pPr algn="ctr">
              <a:spcAft>
                <a:spcPts val="800"/>
              </a:spcAft>
            </a:pPr>
            <a:r>
              <a:rPr lang="cs-CZ" sz="1600" b="1" kern="100" dirty="0">
                <a:latin typeface="Neue Haas Grotesk Text Pro" panose="020B0504020202020204" pitchFamily="34" charset="-18"/>
                <a:ea typeface="Aptos" panose="020B0004020202020204" pitchFamily="34" charset="0"/>
                <a:cs typeface="Times New Roman" panose="02020603050405020304" pitchFamily="18" charset="0"/>
              </a:rPr>
              <a:t>Jak postupovat při odmítnutí žádosti?</a:t>
            </a:r>
          </a:p>
          <a:p>
            <a:pPr algn="just">
              <a:spcAft>
                <a:spcPts val="800"/>
              </a:spcAft>
            </a:pPr>
            <a:r>
              <a:rPr lang="cs-CZ" sz="1600" b="1" kern="100" dirty="0">
                <a:latin typeface="Neue Haas Grotesk Text Pro" panose="020B0504020202020204" pitchFamily="34" charset="-18"/>
                <a:ea typeface="Aptos" panose="020B0004020202020204" pitchFamily="34" charset="0"/>
                <a:cs typeface="Times New Roman" panose="02020603050405020304" pitchFamily="18" charset="0"/>
              </a:rPr>
              <a:t>Individuální posouzení žádosti: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Povinný subjekt nejprve individuálně zhodnotí, zda:</a:t>
            </a:r>
          </a:p>
          <a:p>
            <a:pPr marL="285750" indent="-285750" algn="just">
              <a:lnSpc>
                <a:spcPct val="150000"/>
              </a:lnSpc>
              <a:spcAft>
                <a:spcPts val="800"/>
              </a:spcAft>
              <a:buFont typeface="Arial" panose="020B0604020202020204" pitchFamily="34" charset="0"/>
              <a:buChar char="•"/>
            </a:pP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žádost směřuje k získání informace➝ poté buď informaci poskytne nebo odmítne dle jiného ustanovení (§ 7–11b InfZ),</a:t>
            </a:r>
          </a:p>
          <a:p>
            <a:pPr marL="285750" indent="-285750" algn="just">
              <a:lnSpc>
                <a:spcPct val="150000"/>
              </a:lnSpc>
              <a:spcAft>
                <a:spcPts val="800"/>
              </a:spcAft>
              <a:buFont typeface="Arial" panose="020B0604020202020204" pitchFamily="34" charset="0"/>
              <a:buChar char="•"/>
            </a:pP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nebo žádost směřuje k zneužití práva ➝ pak postupuje dle § 11a InfZ.</a:t>
            </a:r>
          </a:p>
          <a:p>
            <a:pPr algn="just">
              <a:spcAft>
                <a:spcPts val="800"/>
              </a:spcAft>
            </a:pPr>
            <a:r>
              <a:rPr lang="cs-CZ" sz="1600" b="1" kern="100" dirty="0">
                <a:latin typeface="Neue Haas Grotesk Text Pro" panose="020B0504020202020204" pitchFamily="34" charset="-18"/>
                <a:ea typeface="Aptos" panose="020B0004020202020204" pitchFamily="34" charset="0"/>
                <a:cs typeface="Times New Roman" panose="02020603050405020304" pitchFamily="18" charset="0"/>
              </a:rPr>
              <a:t>Zjištění zneužití práva</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 </a:t>
            </a:r>
          </a:p>
          <a:p>
            <a:pPr marL="285750" indent="-285750" algn="just">
              <a:lnSpc>
                <a:spcPct val="150000"/>
              </a:lnSpc>
              <a:spcAft>
                <a:spcPts val="800"/>
              </a:spcAft>
              <a:buFont typeface="Arial" panose="020B0604020202020204" pitchFamily="34" charset="0"/>
              <a:buChar char="•"/>
            </a:pP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pokud lze důvodně dovodit záměr způsobit újmu, nátlak či zahlcení systému (viz § 11a písm. a)  nebo  b) InfZ </a:t>
            </a:r>
          </a:p>
          <a:p>
            <a:pPr marL="285750" indent="-285750" algn="just">
              <a:lnSpc>
                <a:spcPct val="150000"/>
              </a:lnSpc>
              <a:spcAft>
                <a:spcPts val="800"/>
              </a:spcAft>
              <a:buFont typeface="Arial" panose="020B0604020202020204" pitchFamily="34" charset="0"/>
              <a:buChar char="•"/>
            </a:pP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povinný subjekt vydá rozhodnutí o odmítnutí žádosti dle § 15 odst. 1 InfZ.</a:t>
            </a:r>
          </a:p>
          <a:p>
            <a:pPr algn="just">
              <a:spcAft>
                <a:spcPts val="800"/>
              </a:spcAft>
            </a:pPr>
            <a:r>
              <a:rPr lang="cs-CZ" sz="1600" b="1" kern="100" dirty="0">
                <a:latin typeface="Neue Haas Grotesk Text Pro" panose="020B0504020202020204" pitchFamily="34" charset="-18"/>
                <a:ea typeface="Aptos" panose="020B0004020202020204" pitchFamily="34" charset="0"/>
                <a:cs typeface="Times New Roman" panose="02020603050405020304" pitchFamily="18" charset="0"/>
              </a:rPr>
              <a:t>Lhůta:</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  Rozhodnutí musí být vydáno do 7 dnů od přijetí žádosti (prekluzivní lhůta – po jejím marném uplynutí již nelze § 11a použít).</a:t>
            </a:r>
          </a:p>
          <a:p>
            <a:pPr algn="just">
              <a:spcAft>
                <a:spcPts val="800"/>
              </a:spcAft>
            </a:pPr>
            <a:r>
              <a:rPr lang="cs-CZ" sz="1600" b="1" kern="100" dirty="0">
                <a:latin typeface="Neue Haas Grotesk Text Pro" panose="020B0504020202020204" pitchFamily="34" charset="-18"/>
                <a:ea typeface="Aptos" panose="020B0004020202020204" pitchFamily="34" charset="0"/>
                <a:cs typeface="Times New Roman" panose="02020603050405020304" pitchFamily="18" charset="0"/>
              </a:rPr>
              <a:t>Rozhodnutí o odmítnutí podle § 15 odst. 1 InfZ obsahuje:</a:t>
            </a:r>
          </a:p>
          <a:p>
            <a:pPr marL="742950" lvl="1" indent="-285750" algn="just">
              <a:lnSpc>
                <a:spcPct val="150000"/>
              </a:lnSpc>
              <a:spcAft>
                <a:spcPts val="800"/>
              </a:spcAft>
              <a:buFont typeface="Wingdings" panose="05000000000000000000" pitchFamily="2" charset="2"/>
              <a:buChar char="v"/>
            </a:pP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Popis skutkového stavu: datumy, četnost, chování žadatele.</a:t>
            </a:r>
          </a:p>
          <a:p>
            <a:pPr marL="742950" lvl="1" indent="-285750" algn="just">
              <a:lnSpc>
                <a:spcPct val="150000"/>
              </a:lnSpc>
              <a:spcAft>
                <a:spcPts val="800"/>
              </a:spcAft>
              <a:buFont typeface="Wingdings" panose="05000000000000000000" pitchFamily="2" charset="2"/>
              <a:buChar char="v"/>
            </a:pP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Doložení účelovosti: proč žádost neslouží veřejné kontrole.</a:t>
            </a:r>
          </a:p>
          <a:p>
            <a:pPr marL="742950" lvl="1" indent="-285750" algn="just">
              <a:lnSpc>
                <a:spcPct val="150000"/>
              </a:lnSpc>
              <a:spcAft>
                <a:spcPts val="800"/>
              </a:spcAft>
              <a:buFont typeface="Wingdings" panose="05000000000000000000" pitchFamily="2" charset="2"/>
              <a:buChar char="v"/>
            </a:pP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Odůvodnění: jak byly konkrétně naplněny podmínky § 11a písm. a) nebo b).</a:t>
            </a:r>
          </a:p>
          <a:p>
            <a:pPr marL="742950" lvl="1" indent="-285750" algn="just">
              <a:lnSpc>
                <a:spcPct val="150000"/>
              </a:lnSpc>
              <a:spcAft>
                <a:spcPts val="800"/>
              </a:spcAft>
              <a:buFont typeface="Wingdings" panose="05000000000000000000" pitchFamily="2" charset="2"/>
              <a:buChar char="v"/>
            </a:pP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Konkrétnost a individualizace: nestačí obecné závěry („žadatel je potížista“).</a:t>
            </a:r>
          </a:p>
          <a:p>
            <a:pPr algn="just">
              <a:spcAft>
                <a:spcPts val="800"/>
              </a:spcAft>
            </a:pPr>
            <a:r>
              <a:rPr lang="cs-CZ" sz="1600" b="1" kern="100" dirty="0">
                <a:latin typeface="Neue Haas Grotesk Text Pro" panose="020B0504020202020204" pitchFamily="34" charset="-18"/>
                <a:ea typeface="Aptos" panose="020B0004020202020204" pitchFamily="34" charset="0"/>
                <a:cs typeface="Times New Roman" panose="02020603050405020304" pitchFamily="18" charset="0"/>
              </a:rPr>
              <a:t>PLATÍ:</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 V pochybnostech informaci poskytnout. Zneužití práva = výjimka ultima ratio. </a:t>
            </a:r>
            <a:endPar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580010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DA515-FF8B-B574-8FFF-F66C0B9EB9CF}"/>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4F3F7368-6D58-1F16-F939-18E2E0D453CD}"/>
              </a:ext>
            </a:extLst>
          </p:cNvPr>
          <p:cNvSpPr/>
          <p:nvPr/>
        </p:nvSpPr>
        <p:spPr>
          <a:xfrm>
            <a:off x="1" y="609847"/>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4D03F42B-CACE-FF83-4D19-04C2E5BAEFB9}"/>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4C6DF7D4-90D0-F72A-DEBA-7DF5E1027D82}"/>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9F52C194-8FDA-35D5-0C7C-C0D6F0ABC1BA}"/>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FC894477-059B-9FEF-B856-CC86FF098115}"/>
              </a:ext>
            </a:extLst>
          </p:cNvPr>
          <p:cNvSpPr txBox="1"/>
          <p:nvPr/>
        </p:nvSpPr>
        <p:spPr>
          <a:xfrm>
            <a:off x="2078743" y="69810"/>
            <a:ext cx="6817843" cy="369332"/>
          </a:xfrm>
          <a:prstGeom prst="rect">
            <a:avLst/>
          </a:prstGeom>
          <a:noFill/>
        </p:spPr>
        <p:txBody>
          <a:bodyPr wrap="square" rtlCol="0">
            <a:spAutoFit/>
          </a:bodyPr>
          <a:lstStyle/>
          <a:p>
            <a:pPr algn="ctr"/>
            <a:r>
              <a:rPr lang="cs-CZ" b="1" dirty="0">
                <a:solidFill>
                  <a:schemeClr val="bg1"/>
                </a:solidFill>
                <a:latin typeface="Neue Haas Grotesk Text Pro" panose="020B0504020202020204" pitchFamily="34" charset="-18"/>
                <a:cs typeface="Ema SemiBold" pitchFamily="2" charset="0"/>
              </a:rPr>
              <a:t>§ 11a Zneužití práva</a:t>
            </a:r>
          </a:p>
        </p:txBody>
      </p:sp>
      <p:pic>
        <p:nvPicPr>
          <p:cNvPr id="5" name="Obrázek 4">
            <a:extLst>
              <a:ext uri="{FF2B5EF4-FFF2-40B4-BE49-F238E27FC236}">
                <a16:creationId xmlns:a16="http://schemas.microsoft.com/office/drawing/2014/main" id="{934C1437-FEC0-198D-D45A-43F4F43F30FF}"/>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42B969C1-3CBD-E5CC-E7DD-525C3AFFCABE}"/>
              </a:ext>
            </a:extLst>
          </p:cNvPr>
          <p:cNvSpPr txBox="1"/>
          <p:nvPr/>
        </p:nvSpPr>
        <p:spPr>
          <a:xfrm>
            <a:off x="0" y="584195"/>
            <a:ext cx="12192000" cy="5570756"/>
          </a:xfrm>
          <a:prstGeom prst="rect">
            <a:avLst/>
          </a:prstGeom>
          <a:noFill/>
        </p:spPr>
        <p:txBody>
          <a:bodyPr wrap="square" lIns="91440" tIns="45720" rIns="91440" bIns="45720" rtlCol="0" anchor="t">
            <a:spAutoFit/>
          </a:bodyPr>
          <a:lstStyle/>
          <a:p>
            <a:pPr algn="ctr">
              <a:spcAft>
                <a:spcPts val="800"/>
              </a:spcAft>
            </a:pP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Co zneužitím práva na informace není  a § 11a nelze použít</a:t>
            </a:r>
          </a:p>
          <a:p>
            <a:pPr algn="just">
              <a:spcAft>
                <a:spcPts val="800"/>
              </a:spcAft>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1.	</a:t>
            </a: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Ostře formulovaná žádost nebo doprovodný komentář</a:t>
            </a:r>
          </a:p>
          <a:p>
            <a:pPr algn="just">
              <a:spcAft>
                <a:spcPts val="800"/>
              </a:spcAft>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 Emoce, nesouhlas nebo sarkasmus nejsou důvodem pro odmítnutí žádosti.</a:t>
            </a:r>
          </a:p>
          <a:p>
            <a:pPr algn="just">
              <a:spcAft>
                <a:spcPts val="800"/>
              </a:spcAft>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 NSS 5 As 370/2019: „Tón komunikace žadatele nemá vliv na zákonnost žádosti.</a:t>
            </a:r>
          </a:p>
          <a:p>
            <a:pPr algn="just">
              <a:spcAft>
                <a:spcPts val="800"/>
              </a:spcAft>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2.	</a:t>
            </a: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Žádost podaná novinářem, aktivistou nebo podnikatelem</a:t>
            </a:r>
          </a:p>
          <a:p>
            <a:pPr algn="just">
              <a:spcAft>
                <a:spcPts val="800"/>
              </a:spcAft>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 Profesní motivace není překážkou – ani tehdy, je-li ekonomická (např. vyhledávání témat, investigace).</a:t>
            </a:r>
          </a:p>
          <a:p>
            <a:pPr algn="just">
              <a:spcAft>
                <a:spcPts val="800"/>
              </a:spcAft>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 NSS 5 A 18/2017: novinář má právo žádat i opakovaně a cíleně.</a:t>
            </a:r>
          </a:p>
          <a:p>
            <a:pPr algn="just">
              <a:spcAft>
                <a:spcPts val="800"/>
              </a:spcAft>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3.	</a:t>
            </a: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Podání řady žádostí s veřejně sledovaným účelem</a:t>
            </a:r>
          </a:p>
          <a:p>
            <a:pPr algn="just">
              <a:spcAft>
                <a:spcPts val="800"/>
              </a:spcAft>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 např. kontrola zadávání zakázek, zaměstnávání příbuzných, čerpání dotací.</a:t>
            </a:r>
          </a:p>
          <a:p>
            <a:pPr algn="just">
              <a:spcAft>
                <a:spcPts val="800"/>
              </a:spcAft>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 NSS 4 As 385/2019: „Počet žádostí sám o sobě nevypovídá o zneužití.“</a:t>
            </a:r>
          </a:p>
          <a:p>
            <a:pPr algn="just">
              <a:spcAft>
                <a:spcPts val="800"/>
              </a:spcAft>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4.	</a:t>
            </a: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Podání rozkladu, stížnosti nebo soudní žaloby</a:t>
            </a:r>
          </a:p>
          <a:p>
            <a:pPr algn="just">
              <a:spcAft>
                <a:spcPts val="800"/>
              </a:spcAft>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 Uplatnění opravných prostředků není šikanou, ale součástí práva na informace.</a:t>
            </a:r>
          </a:p>
          <a:p>
            <a:pPr algn="just">
              <a:spcAft>
                <a:spcPts val="800"/>
              </a:spcAft>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 MS Praha 10 A 44/2018: „Žaloba proti rozhodnutí nemůže být důvodem pro odmítnutí další žádosti.“</a:t>
            </a:r>
          </a:p>
          <a:p>
            <a:pPr algn="just">
              <a:spcAft>
                <a:spcPts val="800"/>
              </a:spcAft>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5.	</a:t>
            </a: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Opakovaná žádost o tutéž informaci</a:t>
            </a:r>
          </a:p>
          <a:p>
            <a:pPr lvl="2" algn="just">
              <a:spcAft>
                <a:spcPts val="800"/>
              </a:spcAft>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Může být legitimní, pokud předchozí odpověď nebyla jasná, úplná, nebo právně použitelná.</a:t>
            </a:r>
          </a:p>
          <a:p>
            <a:pPr lvl="2" algn="just">
              <a:spcAft>
                <a:spcPts val="800"/>
              </a:spcAft>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NSS 5 A 65/2002: „Opakování dotazu nelze bez dalšího považovat za zneužití.“ </a:t>
            </a:r>
          </a:p>
        </p:txBody>
      </p:sp>
    </p:spTree>
    <p:extLst>
      <p:ext uri="{BB962C8B-B14F-4D97-AF65-F5344CB8AC3E}">
        <p14:creationId xmlns:p14="http://schemas.microsoft.com/office/powerpoint/2010/main" val="35011084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96380-5EAF-74EB-657C-9AAEC2CEA3C7}"/>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FF0513D6-3B11-8424-3FC4-4D765460D9C1}"/>
              </a:ext>
            </a:extLst>
          </p:cNvPr>
          <p:cNvSpPr/>
          <p:nvPr/>
        </p:nvSpPr>
        <p:spPr>
          <a:xfrm>
            <a:off x="0" y="51438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C8CD0656-DE67-7D49-08D1-2F0D669FE291}"/>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124D25D8-322D-2ACF-D2C8-7CA1EFE23323}"/>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481A4FB6-8C3A-4DBF-25A5-D814E72672EF}"/>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C3D7D9EE-3D95-683D-7F5B-F71958B9E6B3}"/>
              </a:ext>
            </a:extLst>
          </p:cNvPr>
          <p:cNvSpPr txBox="1"/>
          <p:nvPr/>
        </p:nvSpPr>
        <p:spPr>
          <a:xfrm>
            <a:off x="2078743" y="69810"/>
            <a:ext cx="6817843" cy="369332"/>
          </a:xfrm>
          <a:prstGeom prst="rect">
            <a:avLst/>
          </a:prstGeom>
          <a:noFill/>
        </p:spPr>
        <p:txBody>
          <a:bodyPr wrap="square" rtlCol="0">
            <a:spAutoFit/>
          </a:bodyPr>
          <a:lstStyle/>
          <a:p>
            <a:pPr algn="ctr"/>
            <a:r>
              <a:rPr lang="cs-CZ" b="1" dirty="0">
                <a:solidFill>
                  <a:schemeClr val="bg1"/>
                </a:solidFill>
                <a:latin typeface="Neue Haas Grotesk Text Pro" panose="020B0504020202020204" pitchFamily="34" charset="-18"/>
                <a:cs typeface="Ema SemiBold" pitchFamily="2" charset="0"/>
              </a:rPr>
              <a:t>§ 11a Zneužití práva</a:t>
            </a:r>
          </a:p>
        </p:txBody>
      </p:sp>
      <p:pic>
        <p:nvPicPr>
          <p:cNvPr id="5" name="Obrázek 4">
            <a:extLst>
              <a:ext uri="{FF2B5EF4-FFF2-40B4-BE49-F238E27FC236}">
                <a16:creationId xmlns:a16="http://schemas.microsoft.com/office/drawing/2014/main" id="{F11F6FBF-1F30-969F-3354-783B718D45CD}"/>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3007177F-9E4D-6809-783B-2203CA9DA263}"/>
              </a:ext>
            </a:extLst>
          </p:cNvPr>
          <p:cNvSpPr txBox="1"/>
          <p:nvPr/>
        </p:nvSpPr>
        <p:spPr>
          <a:xfrm>
            <a:off x="-2" y="663644"/>
            <a:ext cx="12192002" cy="5800370"/>
          </a:xfrm>
          <a:prstGeom prst="rect">
            <a:avLst/>
          </a:prstGeom>
          <a:noFill/>
        </p:spPr>
        <p:txBody>
          <a:bodyPr wrap="square" lIns="91440" tIns="45720" rIns="91440" bIns="45720" rtlCol="0" anchor="t">
            <a:spAutoFit/>
          </a:bodyPr>
          <a:lstStyle/>
          <a:p>
            <a:pPr algn="ctr">
              <a:spcAft>
                <a:spcPts val="800"/>
              </a:spcAft>
            </a:pP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Co zneužitím práva na informace není  a § 11a nelze použít 1/2</a:t>
            </a:r>
          </a:p>
          <a:p>
            <a:pPr algn="just">
              <a:spcAft>
                <a:spcPts val="800"/>
              </a:spcAft>
            </a:pP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 </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6. </a:t>
            </a: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Žádost o údaj, který je již zveřejněn</a:t>
            </a:r>
          </a:p>
          <a:p>
            <a:pPr algn="just">
              <a:spcAft>
                <a:spcPts val="800"/>
              </a:spcAft>
            </a:pP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	• </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Ani v tomto případě nelze automaticky aplikovat § 11a.</a:t>
            </a:r>
          </a:p>
          <a:p>
            <a:pPr algn="just">
              <a:spcAft>
                <a:spcPts val="800"/>
              </a:spcAft>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 Povinný subjekt může odmítnout podle § 6 odst. 1, ale nikoli pro „zneužití“.</a:t>
            </a:r>
          </a:p>
          <a:p>
            <a:pPr algn="just">
              <a:spcAft>
                <a:spcPts val="800"/>
              </a:spcAft>
            </a:pPr>
            <a:endPar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endParaRPr>
          </a:p>
          <a:p>
            <a:pPr algn="just">
              <a:spcAft>
                <a:spcPts val="800"/>
              </a:spcAft>
            </a:pP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Co je klíčové: </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Účel žádosti: Pokud sleduje veřejnou kontrolu, i rozsáhlá nebo opakovaná žádost je legitimní.</a:t>
            </a:r>
          </a:p>
          <a:p>
            <a:pPr algn="just">
              <a:spcAft>
                <a:spcPts val="800"/>
              </a:spcAft>
            </a:pP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Žadatel = osoba bez omezení – nevylučuje se ani „</a:t>
            </a:r>
            <a:r>
              <a:rPr lang="cs-CZ" sz="1600" b="1" i="1" kern="100" dirty="0">
                <a:effectLst/>
                <a:latin typeface="Neue Haas Grotesk Text Pro" panose="020B0504020202020204" pitchFamily="34" charset="-18"/>
                <a:ea typeface="Aptos" panose="020B0004020202020204" pitchFamily="34" charset="0"/>
                <a:cs typeface="Times New Roman" panose="02020603050405020304" pitchFamily="18" charset="0"/>
              </a:rPr>
              <a:t>známý potížista</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pokud chce skutečně informace.</a:t>
            </a:r>
          </a:p>
          <a:p>
            <a:pPr algn="just">
              <a:spcAft>
                <a:spcPts val="800"/>
              </a:spcAft>
            </a:pP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Kritika veřejné správy </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není zneužitím, ale výkonem práva zaručeného LZPS (čl. 17)</a:t>
            </a:r>
          </a:p>
          <a:p>
            <a:pPr algn="just">
              <a:spcAft>
                <a:spcPts val="800"/>
              </a:spcAft>
            </a:pPr>
            <a:endPar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endParaRPr>
          </a:p>
          <a:p>
            <a:pPr algn="just">
              <a:spcAft>
                <a:spcPts val="800"/>
              </a:spcAft>
            </a:pP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Alternativní nástroje obrany:</a:t>
            </a:r>
          </a:p>
          <a:p>
            <a:pPr algn="just">
              <a:lnSpc>
                <a:spcPct val="150000"/>
              </a:lnSpc>
              <a:spcAft>
                <a:spcPts val="800"/>
              </a:spcAft>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2 odst. 4 InfZ – není povinnost sdělovat názory, výklady, hypotézy</a:t>
            </a:r>
          </a:p>
          <a:p>
            <a:pPr algn="just">
              <a:lnSpc>
                <a:spcPct val="150000"/>
              </a:lnSpc>
              <a:spcAft>
                <a:spcPts val="800"/>
              </a:spcAft>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11b InfZ – neexistující informace a není povinnost ji mít</a:t>
            </a:r>
          </a:p>
          <a:p>
            <a:pPr algn="just">
              <a:lnSpc>
                <a:spcPct val="150000"/>
              </a:lnSpc>
              <a:spcAft>
                <a:spcPts val="800"/>
              </a:spcAft>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17 InfZ – úhrada za mimořádně rozsáhlé vyhledání</a:t>
            </a:r>
          </a:p>
          <a:p>
            <a:pPr algn="just">
              <a:lnSpc>
                <a:spcPct val="150000"/>
              </a:lnSpc>
              <a:spcAft>
                <a:spcPts val="800"/>
              </a:spcAft>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8a – 8c – citlivé údaje</a:t>
            </a:r>
          </a:p>
          <a:p>
            <a:pPr algn="just">
              <a:lnSpc>
                <a:spcPct val="150000"/>
              </a:lnSpc>
              <a:spcAft>
                <a:spcPts val="800"/>
              </a:spcAft>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9 InfZ - obchodní tajemství</a:t>
            </a:r>
          </a:p>
        </p:txBody>
      </p:sp>
    </p:spTree>
    <p:extLst>
      <p:ext uri="{BB962C8B-B14F-4D97-AF65-F5344CB8AC3E}">
        <p14:creationId xmlns:p14="http://schemas.microsoft.com/office/powerpoint/2010/main" val="28400357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74A05-50F9-888B-8908-457CAEF8E553}"/>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FC653D22-31A3-C216-0CA2-A953412D79A3}"/>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6BA4D208-C8DE-9C2B-F1A7-C5CE22508368}"/>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F20BBFE5-20E6-03D4-3344-6B99AA7524D3}"/>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85A3AD2C-2638-7AD5-5CCA-56A03BFCD6E5}"/>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5170C702-8D47-9E2A-A92F-759C8E9613BB}"/>
              </a:ext>
            </a:extLst>
          </p:cNvPr>
          <p:cNvSpPr txBox="1"/>
          <p:nvPr/>
        </p:nvSpPr>
        <p:spPr>
          <a:xfrm>
            <a:off x="2078743" y="69810"/>
            <a:ext cx="6817843" cy="369332"/>
          </a:xfrm>
          <a:prstGeom prst="rect">
            <a:avLst/>
          </a:prstGeom>
          <a:noFill/>
        </p:spPr>
        <p:txBody>
          <a:bodyPr wrap="square" rtlCol="0">
            <a:spAutoFit/>
          </a:bodyPr>
          <a:lstStyle/>
          <a:p>
            <a:pPr algn="ctr"/>
            <a:r>
              <a:rPr lang="cs-CZ" b="1" dirty="0">
                <a:solidFill>
                  <a:schemeClr val="bg1"/>
                </a:solidFill>
                <a:latin typeface="Neue Haas Grotesk Text Pro" panose="020B0504020202020204" pitchFamily="34" charset="-18"/>
                <a:cs typeface="Ema SemiBold" pitchFamily="2" charset="0"/>
              </a:rPr>
              <a:t>§ 11a Zneužití práva</a:t>
            </a:r>
          </a:p>
        </p:txBody>
      </p:sp>
      <p:pic>
        <p:nvPicPr>
          <p:cNvPr id="5" name="Obrázek 4">
            <a:extLst>
              <a:ext uri="{FF2B5EF4-FFF2-40B4-BE49-F238E27FC236}">
                <a16:creationId xmlns:a16="http://schemas.microsoft.com/office/drawing/2014/main" id="{CBC0F3FD-9E94-D285-AF4B-947B23785FEA}"/>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3EC14F66-9606-3F17-B159-742267FB9FF9}"/>
              </a:ext>
            </a:extLst>
          </p:cNvPr>
          <p:cNvSpPr txBox="1"/>
          <p:nvPr/>
        </p:nvSpPr>
        <p:spPr>
          <a:xfrm>
            <a:off x="-4" y="625737"/>
            <a:ext cx="12191999" cy="6104235"/>
          </a:xfrm>
          <a:prstGeom prst="rect">
            <a:avLst/>
          </a:prstGeom>
          <a:noFill/>
        </p:spPr>
        <p:txBody>
          <a:bodyPr wrap="square" lIns="91440" tIns="45720" rIns="91440" bIns="45720" rtlCol="0" anchor="t">
            <a:spAutoFit/>
          </a:bodyPr>
          <a:lstStyle/>
          <a:p>
            <a:pPr algn="ctr">
              <a:spcAft>
                <a:spcPts val="800"/>
              </a:spcAft>
            </a:pPr>
            <a:r>
              <a:rPr lang="cs-CZ" sz="2000" b="1" kern="100" dirty="0">
                <a:effectLst/>
                <a:latin typeface="Neue Haas Grotesk Text Pro" panose="020B0504020202020204" pitchFamily="34" charset="-18"/>
                <a:ea typeface="Aptos" panose="020B0004020202020204" pitchFamily="34" charset="0"/>
                <a:cs typeface="Times New Roman" panose="02020603050405020304" pitchFamily="18" charset="0"/>
              </a:rPr>
              <a:t>Klíčové rozsudky k ustanovení § 11a</a:t>
            </a:r>
          </a:p>
          <a:p>
            <a:pPr algn="ctr">
              <a:spcAft>
                <a:spcPts val="800"/>
              </a:spcAft>
            </a:pPr>
            <a:endParaRPr lang="cs-CZ" sz="1600" b="1" kern="100" dirty="0">
              <a:latin typeface="Neue Haas Grotesk Text Pro" panose="020B0504020202020204" pitchFamily="34" charset="-18"/>
              <a:ea typeface="Aptos" panose="020B0004020202020204" pitchFamily="34" charset="0"/>
              <a:cs typeface="Times New Roman" panose="02020603050405020304" pitchFamily="18" charset="0"/>
            </a:endParaRPr>
          </a:p>
          <a:p>
            <a:pPr algn="ctr">
              <a:spcAft>
                <a:spcPts val="800"/>
              </a:spcAft>
            </a:pPr>
            <a:r>
              <a:rPr lang="cs-CZ" b="1" kern="100" dirty="0">
                <a:latin typeface="Neue Haas Grotesk Text Pro" panose="020B0504020202020204" pitchFamily="34" charset="-18"/>
                <a:ea typeface="Aptos" panose="020B0004020202020204" pitchFamily="34" charset="0"/>
                <a:cs typeface="Times New Roman" panose="02020603050405020304" pitchFamily="18" charset="0"/>
              </a:rPr>
              <a:t>Rozsudek NSS  5 As 91/2023–48 </a:t>
            </a:r>
          </a:p>
          <a:p>
            <a:pPr algn="just">
              <a:lnSpc>
                <a:spcPct val="150000"/>
              </a:lnSpc>
              <a:spcAft>
                <a:spcPts val="800"/>
              </a:spcAft>
            </a:pP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Rozsudek NSS se zabývá výkladem a aplikací § 11a InfZ (zneužitím práva na informace)- Případ se týká žadatele, který podával opakovaně a soustavně žádosti o informace vůči obci. Povinný subjekt (obec) tvrdil, že tyto žádosti jsou účelové, zahlcující         a šikanózní, a proto je odmítl s odkazem na § 11a InfZ. Obec označila žadatele za osobu, která „zneužívá systém zákona              o svobodném přístupu k informacím“ a tvrdila, že cílem žádostí je paralyzovat chod úřadu, nikoli získat informace. Vydala rozhodnutí o odmítnutí žádosti právě z důvodu zneužití práva.</a:t>
            </a:r>
          </a:p>
          <a:p>
            <a:pPr algn="ctr">
              <a:spcAft>
                <a:spcPts val="800"/>
              </a:spcAft>
            </a:pPr>
            <a:endParaRPr lang="cs-CZ" sz="1600" b="1" kern="100" dirty="0">
              <a:latin typeface="Neue Haas Grotesk Text Pro" panose="020B0504020202020204" pitchFamily="34" charset="-18"/>
              <a:ea typeface="Aptos" panose="020B0004020202020204" pitchFamily="34" charset="0"/>
              <a:cs typeface="Times New Roman" panose="02020603050405020304" pitchFamily="18" charset="0"/>
            </a:endParaRPr>
          </a:p>
          <a:p>
            <a:pPr algn="ctr">
              <a:spcAft>
                <a:spcPts val="800"/>
              </a:spcAft>
            </a:pPr>
            <a:r>
              <a:rPr lang="cs-CZ" b="1" kern="100" dirty="0">
                <a:latin typeface="Neue Haas Grotesk Text Pro" panose="020B0504020202020204" pitchFamily="34" charset="-18"/>
                <a:ea typeface="Aptos" panose="020B0004020202020204" pitchFamily="34" charset="0"/>
                <a:cs typeface="Times New Roman" panose="02020603050405020304" pitchFamily="18" charset="0"/>
              </a:rPr>
              <a:t>Rozsudek Krajského soudu v Brně 29 A 25/2023–92</a:t>
            </a:r>
          </a:p>
          <a:p>
            <a:pPr algn="just">
              <a:lnSpc>
                <a:spcPct val="150000"/>
              </a:lnSpc>
              <a:spcAft>
                <a:spcPts val="800"/>
              </a:spcAft>
            </a:pP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Případ se týká žadatele, který podal žádost o informace týkající se výše platu, příplatků a mimořádných odměn konkrétní úřednice obce za roky 2018 až 2022. Povinný subjekt (obec) žádost odmítl s odkazem na § 11a InfZ s tím, že žadatel   je s touto úřednicí v dlouhodobém osobním konfliktu, a že žádost slouží jako nástroj nátlaku, šikany a dehonestace, nikoli k získání informací veřejného významu. Obec tvrdila, že žadatel svými opakovanými podáními zneužívá právo  na informace k osobnímu účtování a zatěžování úřadu. Vydala rozhodnutí o odmítnutí žádosti právě z důvodu zneužití práva podle § 11a InfZ.</a:t>
            </a:r>
          </a:p>
          <a:p>
            <a:pPr algn="just">
              <a:spcAft>
                <a:spcPts val="800"/>
              </a:spcAft>
            </a:pPr>
            <a:endParaRPr lang="cs-CZ" sz="1600" kern="100" dirty="0">
              <a:latin typeface="Neue Haas Grotesk Text Pro" panose="020B0504020202020204" pitchFamily="34" charset="-18"/>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208968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A6242-A1C1-A270-73E7-B3F1609BC979}"/>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CAB46E63-C204-A409-8154-3DED1D8E62DD}"/>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0950C8FE-1F6A-E747-CE62-57ED0EF1A04D}"/>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74AC0ED8-5E09-A9CF-1B9E-FBAB5CAF6169}"/>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B21943BC-0CA9-4D02-2213-6A8DD83CA890}"/>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275FF95D-A3D8-E0BA-014F-03735A4F974F}"/>
              </a:ext>
            </a:extLst>
          </p:cNvPr>
          <p:cNvSpPr txBox="1"/>
          <p:nvPr/>
        </p:nvSpPr>
        <p:spPr>
          <a:xfrm>
            <a:off x="2078743" y="69810"/>
            <a:ext cx="6817843" cy="369332"/>
          </a:xfrm>
          <a:prstGeom prst="rect">
            <a:avLst/>
          </a:prstGeom>
          <a:noFill/>
        </p:spPr>
        <p:txBody>
          <a:bodyPr wrap="square" rtlCol="0">
            <a:spAutoFit/>
          </a:bodyPr>
          <a:lstStyle/>
          <a:p>
            <a:pPr algn="ctr"/>
            <a:r>
              <a:rPr lang="cs-CZ" b="1" dirty="0">
                <a:solidFill>
                  <a:schemeClr val="bg1"/>
                </a:solidFill>
                <a:latin typeface="Neue Haas Grotesk Text Pro" panose="020B0504020202020204" pitchFamily="34" charset="-18"/>
                <a:cs typeface="Ema SemiBold" pitchFamily="2" charset="0"/>
              </a:rPr>
              <a:t>§ 11a Zneužití práva</a:t>
            </a:r>
          </a:p>
        </p:txBody>
      </p:sp>
      <p:pic>
        <p:nvPicPr>
          <p:cNvPr id="5" name="Obrázek 4">
            <a:extLst>
              <a:ext uri="{FF2B5EF4-FFF2-40B4-BE49-F238E27FC236}">
                <a16:creationId xmlns:a16="http://schemas.microsoft.com/office/drawing/2014/main" id="{32823B91-81C2-FC69-536E-359E76A2884D}"/>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2A888B50-09B7-5917-BEA4-A159B362276D}"/>
              </a:ext>
            </a:extLst>
          </p:cNvPr>
          <p:cNvSpPr txBox="1"/>
          <p:nvPr/>
        </p:nvSpPr>
        <p:spPr>
          <a:xfrm>
            <a:off x="0" y="584196"/>
            <a:ext cx="12191999" cy="6083717"/>
          </a:xfrm>
          <a:prstGeom prst="rect">
            <a:avLst/>
          </a:prstGeom>
          <a:noFill/>
        </p:spPr>
        <p:txBody>
          <a:bodyPr wrap="square" lIns="91440" tIns="45720" rIns="91440" bIns="45720" rtlCol="0" anchor="t">
            <a:spAutoFit/>
          </a:bodyPr>
          <a:lstStyle/>
          <a:p>
            <a:pPr algn="ctr">
              <a:spcAft>
                <a:spcPts val="800"/>
              </a:spcAft>
            </a:pPr>
            <a:r>
              <a:rPr lang="cs-CZ" b="1" kern="100" dirty="0">
                <a:effectLst/>
                <a:latin typeface="Neue Haas Grotesk Text Pro" panose="020B0504020202020204" pitchFamily="34" charset="-18"/>
                <a:ea typeface="Aptos" panose="020B0004020202020204" pitchFamily="34" charset="0"/>
                <a:cs typeface="Times New Roman" panose="02020603050405020304" pitchFamily="18" charset="0"/>
              </a:rPr>
              <a:t>Judikaturní závěry</a:t>
            </a:r>
            <a:endParaRPr lang="cs-CZ" kern="100" dirty="0">
              <a:latin typeface="Neue Haas Grotesk Text Pro" panose="020B0504020202020204" pitchFamily="34" charset="-18"/>
              <a:ea typeface="Aptos" panose="020B0004020202020204" pitchFamily="34" charset="0"/>
              <a:cs typeface="Times New Roman" panose="02020603050405020304" pitchFamily="18" charset="0"/>
            </a:endParaRPr>
          </a:p>
          <a:p>
            <a:pPr lvl="1" algn="just">
              <a:spcAft>
                <a:spcPts val="800"/>
              </a:spcAft>
            </a:pPr>
            <a:endParaRPr lang="cs-CZ" sz="1600" kern="100" dirty="0">
              <a:latin typeface="Neue Haas Grotesk Text Pro" panose="020B0504020202020204" pitchFamily="34" charset="-18"/>
              <a:ea typeface="Aptos" panose="020B0004020202020204" pitchFamily="34" charset="0"/>
              <a:cs typeface="Times New Roman" panose="02020603050405020304" pitchFamily="18" charset="0"/>
            </a:endParaRPr>
          </a:p>
          <a:p>
            <a:pPr lvl="1" algn="just">
              <a:spcAft>
                <a:spcPts val="800"/>
              </a:spcAft>
            </a:pP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1. </a:t>
            </a:r>
            <a:r>
              <a:rPr lang="cs-CZ" sz="1600" b="1" kern="100" dirty="0">
                <a:latin typeface="Neue Haas Grotesk Text Pro" panose="020B0504020202020204" pitchFamily="34" charset="-18"/>
                <a:ea typeface="Aptos" panose="020B0004020202020204" pitchFamily="34" charset="0"/>
                <a:cs typeface="Times New Roman" panose="02020603050405020304" pitchFamily="18" charset="0"/>
              </a:rPr>
              <a:t>Zneužití práva je důvodem pro odmítnutí, ale pouze výjimečně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 § 11a InfZ představuje mimořádnou výjimku (ultima ratio), která se uplatní jen tehdy, když je zjevné, že žadatel výkonem práva sleduje jiný než zákonem chráněný účel, např. šikanu, zátěž, mstu, dehonestaci apod.</a:t>
            </a:r>
          </a:p>
          <a:p>
            <a:pPr lvl="1" algn="just">
              <a:spcAft>
                <a:spcPts val="800"/>
              </a:spcAft>
            </a:pP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2. </a:t>
            </a:r>
            <a:r>
              <a:rPr lang="cs-CZ" sz="1600" b="1" kern="100" dirty="0">
                <a:latin typeface="Neue Haas Grotesk Text Pro" panose="020B0504020202020204" pitchFamily="34" charset="-18"/>
                <a:ea typeface="Aptos" panose="020B0004020202020204" pitchFamily="34" charset="0"/>
                <a:cs typeface="Times New Roman" panose="02020603050405020304" pitchFamily="18" charset="0"/>
              </a:rPr>
              <a:t>Každou žádost je nutné posuzovat individuálně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 Posouzení musí být konkrétní a vztahovat se ke každé jednotlivé žádosti, nikoliv k žadateli jako osobě. Předchozí konflikty, problematické chování nebo „reputace“ žadatele neopravňují k plošnému odmítání jeho žádostí.</a:t>
            </a:r>
          </a:p>
          <a:p>
            <a:pPr lvl="1" algn="just">
              <a:spcAft>
                <a:spcPts val="800"/>
              </a:spcAft>
            </a:pP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3. </a:t>
            </a:r>
            <a:r>
              <a:rPr lang="cs-CZ" sz="1600" b="1" kern="100" dirty="0">
                <a:latin typeface="Neue Haas Grotesk Text Pro" panose="020B0504020202020204" pitchFamily="34" charset="-18"/>
                <a:ea typeface="Aptos" panose="020B0004020202020204" pitchFamily="34" charset="0"/>
                <a:cs typeface="Times New Roman" panose="02020603050405020304" pitchFamily="18" charset="0"/>
              </a:rPr>
              <a:t>Povinný subjekt musí unést důkazní břemeno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 Odmítnutí žádosti podle § 11a InfZ je možné pouze tehdy, pokud povinný subjekt konkrétně a přesvědčivě doloží okolnosti svědčící o zneužití (např. opakující se žádosti, jejich načasování, účel, jazyk, kontext).</a:t>
            </a:r>
          </a:p>
          <a:p>
            <a:pPr lvl="1" algn="just">
              <a:spcAft>
                <a:spcPts val="800"/>
              </a:spcAft>
            </a:pP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4. </a:t>
            </a:r>
            <a:r>
              <a:rPr lang="cs-CZ" sz="1600" b="1" kern="100" dirty="0">
                <a:latin typeface="Neue Haas Grotesk Text Pro" panose="020B0504020202020204" pitchFamily="34" charset="-18"/>
                <a:ea typeface="Aptos" panose="020B0004020202020204" pitchFamily="34" charset="0"/>
                <a:cs typeface="Times New Roman" panose="02020603050405020304" pitchFamily="18" charset="0"/>
              </a:rPr>
              <a:t>Forma projevu není rozhodující</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 - Nevhodný, ironický nebo urážlivý tón žádosti nezakládá sám o sobě zneužití práva. Pokud žádost směřuje k informaci, která má být standardně zpřístupněna, je třeba jí vyhovět bez ohledu na motivaci žadatele.</a:t>
            </a:r>
          </a:p>
          <a:p>
            <a:pPr lvl="1" algn="just">
              <a:spcAft>
                <a:spcPts val="800"/>
              </a:spcAft>
            </a:pP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5. </a:t>
            </a:r>
            <a:r>
              <a:rPr lang="cs-CZ" sz="1600" b="1" kern="100" dirty="0">
                <a:latin typeface="Neue Haas Grotesk Text Pro" panose="020B0504020202020204" pitchFamily="34" charset="-18"/>
                <a:ea typeface="Aptos" panose="020B0004020202020204" pitchFamily="34" charset="0"/>
                <a:cs typeface="Times New Roman" panose="02020603050405020304" pitchFamily="18" charset="0"/>
              </a:rPr>
              <a:t>Veřejný zájem na poskytnutí informací má přednost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 Zejména pokud žádost směřuje k údajům o nakládání s veřejnými prostředky (např. platy, odměny zaměstnanců), převáží veřejný zájem nad tvrzeným konfliktem nebo obtížností žádosti.</a:t>
            </a:r>
          </a:p>
          <a:p>
            <a:pPr lvl="1" algn="just">
              <a:spcAft>
                <a:spcPts val="800"/>
              </a:spcAft>
            </a:pP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6. </a:t>
            </a:r>
            <a:r>
              <a:rPr lang="cs-CZ" sz="1600" b="1" kern="100" dirty="0">
                <a:latin typeface="Neue Haas Grotesk Text Pro" panose="020B0504020202020204" pitchFamily="34" charset="-18"/>
                <a:ea typeface="Aptos" panose="020B0004020202020204" pitchFamily="34" charset="0"/>
                <a:cs typeface="Times New Roman" panose="02020603050405020304" pitchFamily="18" charset="0"/>
              </a:rPr>
              <a:t>Rozhodnutí musí být řádně odůvodněno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 Odmítnutí žádosti z důvodu zneužití práva musí být formálně vydáno jako rozhodnutí dle § 15 InfZ a řádně odůvodněno konkrétními skutečnostmi. Obecná nebo vágní tvrzení neobstojí.</a:t>
            </a:r>
          </a:p>
          <a:p>
            <a:pPr lvl="1" algn="just">
              <a:spcAft>
                <a:spcPts val="800"/>
              </a:spcAft>
            </a:pP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7. </a:t>
            </a:r>
            <a:r>
              <a:rPr lang="cs-CZ" sz="1600" b="1" kern="100" dirty="0">
                <a:latin typeface="Neue Haas Grotesk Text Pro" panose="020B0504020202020204" pitchFamily="34" charset="-18"/>
                <a:ea typeface="Aptos" panose="020B0004020202020204" pitchFamily="34" charset="0"/>
                <a:cs typeface="Times New Roman" panose="02020603050405020304" pitchFamily="18" charset="0"/>
              </a:rPr>
              <a:t>Opakovanost nebo četnost žádostí není sama o sobě zneužitím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 Podávání většího množství žádostí (ani pokud jsou administrativně zatěžující) není automaticky důvodem pro použití § 11a InfZ. Musí být prokázáno, že jde o šikanózní nebo obstrukční jednání. </a:t>
            </a:r>
          </a:p>
        </p:txBody>
      </p:sp>
    </p:spTree>
    <p:extLst>
      <p:ext uri="{BB962C8B-B14F-4D97-AF65-F5344CB8AC3E}">
        <p14:creationId xmlns:p14="http://schemas.microsoft.com/office/powerpoint/2010/main" val="23227692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E7CF3-AFD5-4C02-2340-F38BB6AEA286}"/>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17F35DED-B5F4-FFDB-10B0-47DFAB786D50}"/>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DE3DA90A-1A7A-0A25-0C63-B1D0EBF0C3EA}"/>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4C64E867-25CD-7796-5068-492D53DFF3D4}"/>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588128D8-6548-E033-0937-ECE9311CAAF0}"/>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B462ED5E-E81C-43C4-07A3-7EB6C1CD7BF4}"/>
              </a:ext>
            </a:extLst>
          </p:cNvPr>
          <p:cNvSpPr txBox="1"/>
          <p:nvPr/>
        </p:nvSpPr>
        <p:spPr>
          <a:xfrm>
            <a:off x="2078743" y="69810"/>
            <a:ext cx="6817843" cy="369332"/>
          </a:xfrm>
          <a:prstGeom prst="rect">
            <a:avLst/>
          </a:prstGeom>
          <a:noFill/>
        </p:spPr>
        <p:txBody>
          <a:bodyPr wrap="square" rtlCol="0">
            <a:spAutoFit/>
          </a:bodyPr>
          <a:lstStyle/>
          <a:p>
            <a:pPr algn="ctr"/>
            <a:r>
              <a:rPr lang="cs-CZ" b="1" dirty="0">
                <a:solidFill>
                  <a:schemeClr val="bg1"/>
                </a:solidFill>
                <a:latin typeface="Neue Haas Grotesk Text Pro" panose="020B0504020202020204" pitchFamily="34" charset="-18"/>
                <a:cs typeface="Ema SemiBold" pitchFamily="2" charset="0"/>
              </a:rPr>
              <a:t>§ 11a Zneužití práva</a:t>
            </a:r>
          </a:p>
        </p:txBody>
      </p:sp>
      <p:pic>
        <p:nvPicPr>
          <p:cNvPr id="5" name="Obrázek 4">
            <a:extLst>
              <a:ext uri="{FF2B5EF4-FFF2-40B4-BE49-F238E27FC236}">
                <a16:creationId xmlns:a16="http://schemas.microsoft.com/office/drawing/2014/main" id="{B1D69FAE-1CCA-4714-9804-EAF33EDADF67}"/>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BC9D05C3-08F1-5041-1DDD-1C5DA24C0874}"/>
              </a:ext>
            </a:extLst>
          </p:cNvPr>
          <p:cNvSpPr txBox="1"/>
          <p:nvPr/>
        </p:nvSpPr>
        <p:spPr>
          <a:xfrm>
            <a:off x="-52317" y="625737"/>
            <a:ext cx="11775744" cy="6174062"/>
          </a:xfrm>
          <a:prstGeom prst="rect">
            <a:avLst/>
          </a:prstGeom>
          <a:noFill/>
        </p:spPr>
        <p:txBody>
          <a:bodyPr wrap="square" lIns="91440" tIns="45720" rIns="91440" bIns="45720" rtlCol="0" anchor="t">
            <a:spAutoFit/>
          </a:bodyPr>
          <a:lstStyle/>
          <a:p>
            <a:pPr algn="ctr">
              <a:spcAft>
                <a:spcPts val="800"/>
              </a:spcAft>
            </a:pPr>
            <a:r>
              <a:rPr lang="cs-CZ" sz="2000" b="1" kern="100" dirty="0">
                <a:effectLst/>
                <a:latin typeface="Neue Haas Grotesk Text Pro" panose="020B0504020202020204" pitchFamily="34" charset="-18"/>
                <a:ea typeface="Aptos" panose="020B0004020202020204" pitchFamily="34" charset="0"/>
                <a:cs typeface="Times New Roman" panose="02020603050405020304" pitchFamily="18" charset="0"/>
              </a:rPr>
              <a:t>Judikatura</a:t>
            </a:r>
          </a:p>
          <a:p>
            <a:pPr marL="342900" indent="-342900" algn="just">
              <a:lnSpc>
                <a:spcPct val="200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ÚS: I. ÚS 1083/16: </a:t>
            </a: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Šikanózní žádost = nutnost prokázání konkrétního zlého úmyslu</a:t>
            </a:r>
          </a:p>
          <a:p>
            <a:pPr marL="342900" indent="-342900" algn="just">
              <a:lnSpc>
                <a:spcPct val="200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NSS 5 As 91/2023: </a:t>
            </a: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Kritika, ironie či sarkasmus ≠ zneužití práva</a:t>
            </a:r>
          </a:p>
          <a:p>
            <a:pPr marL="342900" indent="-342900" algn="just">
              <a:lnSpc>
                <a:spcPct val="200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KS Brno 29 A 25/2023: </a:t>
            </a: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Osobní konflikt či "nátlak" ≠ automatický důvod pro odmítnutí žádosti o informace</a:t>
            </a:r>
          </a:p>
          <a:p>
            <a:pPr marL="342900" indent="-342900" algn="just">
              <a:lnSpc>
                <a:spcPct val="200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NSS 1 As 96/2021: </a:t>
            </a: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Žádost o zveřejnění platů = legitimní výkon práva</a:t>
            </a:r>
          </a:p>
          <a:p>
            <a:pPr marL="342900" indent="-342900" algn="just">
              <a:lnSpc>
                <a:spcPct val="200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NSS 4 As 385/2019: </a:t>
            </a: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k „množstevnímu“ aspektu žádosti musí přistoupit další faktor zcela nepochybně indikující zneužití práva</a:t>
            </a:r>
            <a:r>
              <a:rPr lang="cs-CZ" sz="1600" b="1" kern="100" dirty="0">
                <a:latin typeface="Neue Haas Grotesk Text Pro" panose="020B0504020202020204" pitchFamily="34" charset="-18"/>
                <a:ea typeface="Aptos" panose="020B0004020202020204" pitchFamily="34" charset="0"/>
                <a:cs typeface="Times New Roman" panose="02020603050405020304" pitchFamily="18" charset="0"/>
              </a:rPr>
              <a:t> </a:t>
            </a:r>
          </a:p>
          <a:p>
            <a:pPr marL="342900" indent="-342900" algn="just">
              <a:lnSpc>
                <a:spcPct val="200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NSS 10 As 117/2014: </a:t>
            </a:r>
            <a:r>
              <a:rPr lang="cs-CZ" sz="1600" b="1" kern="100" dirty="0">
                <a:latin typeface="Neue Haas Grotesk Text Pro" panose="020B0504020202020204" pitchFamily="34" charset="-18"/>
                <a:ea typeface="Aptos" panose="020B0004020202020204" pitchFamily="34" charset="0"/>
                <a:cs typeface="Times New Roman" panose="02020603050405020304" pitchFamily="18" charset="0"/>
              </a:rPr>
              <a:t>InfZ není nástroj k dovysvětlování rozhodnutí či postupů správních orgánů </a:t>
            </a:r>
            <a:endPar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endParaRPr>
          </a:p>
          <a:p>
            <a:pPr marL="342900" indent="-342900" algn="just">
              <a:lnSpc>
                <a:spcPct val="200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NSS 6 As 68/2014: </a:t>
            </a: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zneužití práva na informace </a:t>
            </a:r>
          </a:p>
          <a:p>
            <a:pPr marL="342900" indent="-342900" algn="just">
              <a:lnSpc>
                <a:spcPct val="200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NSS 1 </a:t>
            </a:r>
            <a:r>
              <a:rPr lang="cs-CZ" sz="1600" kern="100" dirty="0" err="1">
                <a:effectLst/>
                <a:latin typeface="Neue Haas Grotesk Text Pro" panose="020B0504020202020204" pitchFamily="34" charset="-18"/>
                <a:ea typeface="Aptos" panose="020B0004020202020204" pitchFamily="34" charset="0"/>
                <a:cs typeface="Times New Roman" panose="02020603050405020304" pitchFamily="18" charset="0"/>
              </a:rPr>
              <a:t>Afs</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107/2004: </a:t>
            </a: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zásada zákazu zneužití práva </a:t>
            </a:r>
          </a:p>
          <a:p>
            <a:pPr marL="342900" indent="-342900" algn="just">
              <a:lnSpc>
                <a:spcPct val="200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KS Hradec Králové 52 A 76/2014:  </a:t>
            </a:r>
            <a:r>
              <a:rPr lang="pt-BR"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systematické zneužívání práva na informace</a:t>
            </a:r>
            <a:endPar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83294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F18B4-0944-2485-E236-4977588AE397}"/>
            </a:ext>
          </a:extLst>
        </p:cNvPr>
        <p:cNvGrpSpPr/>
        <p:nvPr/>
      </p:nvGrpSpPr>
      <p:grpSpPr>
        <a:xfrm>
          <a:off x="0" y="0"/>
          <a:ext cx="0" cy="0"/>
          <a:chOff x="0" y="0"/>
          <a:chExt cx="0" cy="0"/>
        </a:xfrm>
      </p:grpSpPr>
      <p:sp>
        <p:nvSpPr>
          <p:cNvPr id="2" name="Obdélník 2">
            <a:extLst>
              <a:ext uri="{FF2B5EF4-FFF2-40B4-BE49-F238E27FC236}">
                <a16:creationId xmlns:a16="http://schemas.microsoft.com/office/drawing/2014/main" id="{41FD8807-C641-0172-782E-C2CC6E9D2FF8}"/>
              </a:ext>
            </a:extLst>
          </p:cNvPr>
          <p:cNvSpPr/>
          <p:nvPr/>
        </p:nvSpPr>
        <p:spPr>
          <a:xfrm>
            <a:off x="0" y="0"/>
            <a:ext cx="12191999" cy="6858000"/>
          </a:xfrm>
          <a:prstGeom prst="rect">
            <a:avLst/>
          </a:prstGeom>
          <a:solidFill>
            <a:srgbClr val="13A5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6" name="TextovéPole 14">
            <a:extLst>
              <a:ext uri="{FF2B5EF4-FFF2-40B4-BE49-F238E27FC236}">
                <a16:creationId xmlns:a16="http://schemas.microsoft.com/office/drawing/2014/main" id="{47F8D679-7103-DB4C-810A-94778935080E}"/>
              </a:ext>
            </a:extLst>
          </p:cNvPr>
          <p:cNvSpPr txBox="1"/>
          <p:nvPr/>
        </p:nvSpPr>
        <p:spPr>
          <a:xfrm>
            <a:off x="192088" y="2716080"/>
            <a:ext cx="11844338" cy="913327"/>
          </a:xfrm>
          <a:prstGeom prst="rect">
            <a:avLst/>
          </a:prstGeom>
          <a:noFill/>
        </p:spPr>
        <p:txBody>
          <a:bodyPr wrap="square" rtlCol="0">
            <a:spAutoFit/>
          </a:bodyPr>
          <a:lstStyle/>
          <a:p>
            <a:pPr algn="ctr">
              <a:lnSpc>
                <a:spcPct val="150000"/>
              </a:lnSpc>
            </a:pPr>
            <a:r>
              <a:rPr lang="cs-CZ" sz="4000" b="1" kern="100">
                <a:solidFill>
                  <a:schemeClr val="bg1"/>
                </a:solidFill>
                <a:latin typeface="Neue Haas Grotesk Text Pro" panose="020B0504020202020204" pitchFamily="34" charset="-18"/>
                <a:ea typeface="Aptos" panose="020B0004020202020204" pitchFamily="34" charset="0"/>
                <a:cs typeface="Times New Roman" panose="02020603050405020304" pitchFamily="18" charset="0"/>
              </a:rPr>
              <a:t>Vybrané oblasti a poskytování informací</a:t>
            </a:r>
            <a:endParaRPr lang="cs-CZ" sz="4000" b="1" kern="100">
              <a:solidFill>
                <a:schemeClr val="bg1"/>
              </a:solidFill>
              <a:effectLst/>
              <a:latin typeface="Neue Haas Grotesk Text Pro" panose="020B0504020202020204" pitchFamily="34" charset="-18"/>
              <a:ea typeface="Aptos" panose="020B0004020202020204" pitchFamily="34" charset="0"/>
              <a:cs typeface="Times New Roman" panose="02020603050405020304" pitchFamily="18" charset="0"/>
            </a:endParaRPr>
          </a:p>
        </p:txBody>
      </p:sp>
      <p:pic>
        <p:nvPicPr>
          <p:cNvPr id="3" name="Obrázek 2">
            <a:extLst>
              <a:ext uri="{FF2B5EF4-FFF2-40B4-BE49-F238E27FC236}">
                <a16:creationId xmlns:a16="http://schemas.microsoft.com/office/drawing/2014/main" id="{559EA2D1-0F0F-39C4-E522-15D0472AFA6A}"/>
              </a:ext>
            </a:extLst>
          </p:cNvPr>
          <p:cNvPicPr>
            <a:picLocks noChangeAspect="1"/>
          </p:cNvPicPr>
          <p:nvPr/>
        </p:nvPicPr>
        <p:blipFill>
          <a:blip r:embed="rId2"/>
          <a:stretch>
            <a:fillRect/>
          </a:stretch>
        </p:blipFill>
        <p:spPr>
          <a:xfrm>
            <a:off x="11324403" y="155815"/>
            <a:ext cx="640585" cy="339757"/>
          </a:xfrm>
          <a:prstGeom prst="rect">
            <a:avLst/>
          </a:prstGeom>
        </p:spPr>
      </p:pic>
    </p:spTree>
    <p:extLst>
      <p:ext uri="{BB962C8B-B14F-4D97-AF65-F5344CB8AC3E}">
        <p14:creationId xmlns:p14="http://schemas.microsoft.com/office/powerpoint/2010/main" val="24755264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9F3C9-97AE-4BA0-8DB2-CC200BAA7766}"/>
            </a:ext>
          </a:extLst>
        </p:cNvPr>
        <p:cNvGrpSpPr/>
        <p:nvPr/>
      </p:nvGrpSpPr>
      <p:grpSpPr>
        <a:xfrm>
          <a:off x="0" y="0"/>
          <a:ext cx="0" cy="0"/>
          <a:chOff x="0" y="0"/>
          <a:chExt cx="0" cy="0"/>
        </a:xfrm>
      </p:grpSpPr>
      <p:sp>
        <p:nvSpPr>
          <p:cNvPr id="2" name="Obdélník 2">
            <a:extLst>
              <a:ext uri="{FF2B5EF4-FFF2-40B4-BE49-F238E27FC236}">
                <a16:creationId xmlns:a16="http://schemas.microsoft.com/office/drawing/2014/main" id="{0FD6A481-C463-09DB-0391-620FFDDA4EFC}"/>
              </a:ext>
            </a:extLst>
          </p:cNvPr>
          <p:cNvSpPr/>
          <p:nvPr/>
        </p:nvSpPr>
        <p:spPr>
          <a:xfrm>
            <a:off x="0" y="0"/>
            <a:ext cx="12191999" cy="6858000"/>
          </a:xfrm>
          <a:prstGeom prst="rect">
            <a:avLst/>
          </a:prstGeom>
          <a:solidFill>
            <a:srgbClr val="13A5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6" name="TextovéPole 14">
            <a:extLst>
              <a:ext uri="{FF2B5EF4-FFF2-40B4-BE49-F238E27FC236}">
                <a16:creationId xmlns:a16="http://schemas.microsoft.com/office/drawing/2014/main" id="{C6BEED55-7F4A-5021-2DC7-B7FAC278E5AE}"/>
              </a:ext>
            </a:extLst>
          </p:cNvPr>
          <p:cNvSpPr txBox="1"/>
          <p:nvPr/>
        </p:nvSpPr>
        <p:spPr>
          <a:xfrm>
            <a:off x="192088" y="2716080"/>
            <a:ext cx="11844338" cy="913327"/>
          </a:xfrm>
          <a:prstGeom prst="rect">
            <a:avLst/>
          </a:prstGeom>
          <a:noFill/>
        </p:spPr>
        <p:txBody>
          <a:bodyPr wrap="square" rtlCol="0">
            <a:spAutoFit/>
          </a:bodyPr>
          <a:lstStyle/>
          <a:p>
            <a:pPr algn="ctr">
              <a:lnSpc>
                <a:spcPct val="150000"/>
              </a:lnSpc>
            </a:pPr>
            <a:r>
              <a:rPr lang="pl-PL" sz="4000" b="1" kern="100">
                <a:solidFill>
                  <a:schemeClr val="bg1"/>
                </a:solidFill>
                <a:latin typeface="Neue Haas Grotesk Text Pro" panose="020B0504020202020204" pitchFamily="34" charset="-18"/>
                <a:ea typeface="Aptos" panose="020B0004020202020204" pitchFamily="34" charset="0"/>
                <a:cs typeface="Times New Roman" panose="02020603050405020304" pitchFamily="18" charset="0"/>
              </a:rPr>
              <a:t>Právo člena zastupitele obce na informace</a:t>
            </a:r>
            <a:endParaRPr lang="cs-CZ" sz="4000" b="1" kern="100">
              <a:solidFill>
                <a:schemeClr val="bg1"/>
              </a:solidFill>
              <a:effectLst/>
              <a:latin typeface="Neue Haas Grotesk Text Pro" panose="020B0504020202020204" pitchFamily="34" charset="-18"/>
              <a:ea typeface="Aptos" panose="020B0004020202020204" pitchFamily="34" charset="0"/>
              <a:cs typeface="Times New Roman" panose="02020603050405020304" pitchFamily="18" charset="0"/>
            </a:endParaRPr>
          </a:p>
        </p:txBody>
      </p:sp>
      <p:pic>
        <p:nvPicPr>
          <p:cNvPr id="3" name="Obrázek 2">
            <a:extLst>
              <a:ext uri="{FF2B5EF4-FFF2-40B4-BE49-F238E27FC236}">
                <a16:creationId xmlns:a16="http://schemas.microsoft.com/office/drawing/2014/main" id="{BFFF0C62-6352-1654-9522-22398C85B54D}"/>
              </a:ext>
            </a:extLst>
          </p:cNvPr>
          <p:cNvPicPr>
            <a:picLocks noChangeAspect="1"/>
          </p:cNvPicPr>
          <p:nvPr/>
        </p:nvPicPr>
        <p:blipFill>
          <a:blip r:embed="rId2"/>
          <a:stretch>
            <a:fillRect/>
          </a:stretch>
        </p:blipFill>
        <p:spPr>
          <a:xfrm>
            <a:off x="11324403" y="155815"/>
            <a:ext cx="640585" cy="339757"/>
          </a:xfrm>
          <a:prstGeom prst="rect">
            <a:avLst/>
          </a:prstGeom>
        </p:spPr>
      </p:pic>
    </p:spTree>
    <p:extLst>
      <p:ext uri="{BB962C8B-B14F-4D97-AF65-F5344CB8AC3E}">
        <p14:creationId xmlns:p14="http://schemas.microsoft.com/office/powerpoint/2010/main" val="1794909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64A09-C635-C936-8629-25D3942BC495}"/>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5A4774F9-1C40-CC99-7124-051402EF9E45}"/>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9A0CF59B-0103-F68F-4308-E63F95C05A70}"/>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80EA26C6-8205-AB01-6CE3-F171C24DCED5}"/>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6A8504F0-CEAF-8F23-3E7D-988A2532737B}"/>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719C8E79-04DF-53AB-9D14-B13ED7886E78}"/>
              </a:ext>
            </a:extLst>
          </p:cNvPr>
          <p:cNvSpPr txBox="1"/>
          <p:nvPr/>
        </p:nvSpPr>
        <p:spPr>
          <a:xfrm>
            <a:off x="227012" y="139486"/>
            <a:ext cx="6817843"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Základní pojmy</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F3893FDF-6FF7-1BC7-F39A-C6C72CA56C0C}"/>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6DD95076-6DF6-31DF-60E1-5E3B851267E7}"/>
              </a:ext>
            </a:extLst>
          </p:cNvPr>
          <p:cNvSpPr txBox="1"/>
          <p:nvPr/>
        </p:nvSpPr>
        <p:spPr>
          <a:xfrm>
            <a:off x="227012" y="827221"/>
            <a:ext cx="11571727" cy="6202724"/>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latin typeface="Neue Haas Grotesk Text Pro"/>
                <a:ea typeface="Aptos" panose="020B0004020202020204" pitchFamily="34" charset="0"/>
                <a:cs typeface="Times New Roman"/>
              </a:rPr>
              <a:t>Povinný subjekt (§ 2 a § 2a InfZ) a  Žadatel - § 3 InfZ</a:t>
            </a:r>
            <a:endParaRPr lang="cs-CZ" sz="1600" b="1" kern="100">
              <a:effectLst/>
              <a:latin typeface="Neue Haas Grotesk Text Pro"/>
              <a:ea typeface="Aptos" panose="020B0004020202020204" pitchFamily="34" charset="0"/>
              <a:cs typeface="Times New Roman" panose="02020603050405020304" pitchFamily="18" charset="0"/>
            </a:endParaRPr>
          </a:p>
          <a:p>
            <a:pPr>
              <a:lnSpc>
                <a:spcPct val="114999"/>
              </a:lnSpc>
              <a:spcAft>
                <a:spcPts val="800"/>
              </a:spcAft>
            </a:pPr>
            <a:endParaRPr lang="cs-CZ" sz="1600" b="1" kern="100">
              <a:latin typeface="Neue Haas Grotesk Text Pro"/>
              <a:ea typeface="Aptos" panose="020B0004020202020204" pitchFamily="34" charset="0"/>
              <a:cs typeface="Times New Roman"/>
            </a:endParaRPr>
          </a:p>
          <a:p>
            <a:pPr marL="285750" indent="-285750" algn="just">
              <a:lnSpc>
                <a:spcPct val="114999"/>
              </a:lnSpc>
              <a:spcAft>
                <a:spcPts val="800"/>
              </a:spcAft>
              <a:buFont typeface="Arial"/>
              <a:buChar char="•"/>
            </a:pPr>
            <a:r>
              <a:rPr lang="cs-CZ" sz="1600" kern="100">
                <a:latin typeface="Neue Haas Grotesk Text Pro"/>
                <a:ea typeface="Aptos" panose="020B0004020202020204" pitchFamily="34" charset="0"/>
                <a:cs typeface="Times New Roman"/>
              </a:rPr>
              <a:t>Povinnými subjekty, které mají povinnost podle tohoto zákona poskytovat informace, vztahující se k jejich působnosti, jsou </a:t>
            </a:r>
            <a:r>
              <a:rPr lang="cs-CZ" sz="1600" b="1" kern="100">
                <a:latin typeface="Neue Haas Grotesk Text Pro"/>
                <a:ea typeface="Aptos" panose="020B0004020202020204" pitchFamily="34" charset="0"/>
                <a:cs typeface="Times New Roman"/>
              </a:rPr>
              <a:t>státní orgány, územní samosprávné celky a jejich orgány a veřejné instituce</a:t>
            </a:r>
            <a:r>
              <a:rPr lang="cs-CZ" sz="1600" kern="100">
                <a:latin typeface="Neue Haas Grotesk Text Pro"/>
                <a:ea typeface="Aptos" panose="020B0004020202020204" pitchFamily="34" charset="0"/>
                <a:cs typeface="Times New Roman"/>
              </a:rPr>
              <a:t>.</a:t>
            </a:r>
            <a:endParaRPr lang="cs-CZ" sz="1600" kern="100">
              <a:effectLst/>
              <a:latin typeface="Neue Haas Grotesk Text Pro"/>
              <a:ea typeface="Aptos" panose="020B0004020202020204" pitchFamily="34" charset="0"/>
              <a:cs typeface="Times New Roman"/>
            </a:endParaRPr>
          </a:p>
          <a:p>
            <a:pPr marL="285750" indent="-285750" algn="just">
              <a:lnSpc>
                <a:spcPct val="114999"/>
              </a:lnSpc>
              <a:spcAft>
                <a:spcPts val="800"/>
              </a:spcAft>
              <a:buFont typeface="Arial"/>
              <a:buChar char="•"/>
              <a:tabLst>
                <a:tab pos="457200" algn="l"/>
              </a:tabLst>
            </a:pPr>
            <a:r>
              <a:rPr lang="cs-CZ" sz="1600" kern="100">
                <a:latin typeface="Neue Haas Grotesk Text Pro"/>
                <a:ea typeface="Inter Medium" panose="02000503000000020004" pitchFamily="2" charset="0"/>
                <a:cs typeface="Times New Roman"/>
              </a:rPr>
              <a:t>Povinnými subjekty jsou dále ty subjekty, kterým zákon svěřil rozhodování o právech, právem chráněných zájmech nebo povinnostech fyzických osob nebo právnických osob v oblasti veřejné správy, a to pouze v rozsahu této jejich rozhodovací činnosti.</a:t>
            </a:r>
            <a:endParaRPr lang="cs-CZ" sz="1600" kern="100">
              <a:latin typeface="Neue Haas Grotesk Text Pro" panose="020B0504020202020204" pitchFamily="34" charset="0"/>
              <a:ea typeface="Inter Medium" panose="02000503000000020004" pitchFamily="2" charset="0"/>
              <a:cs typeface="Times New Roman"/>
            </a:endParaRPr>
          </a:p>
          <a:p>
            <a:pPr marL="285750" indent="-285750" algn="just">
              <a:lnSpc>
                <a:spcPct val="114999"/>
              </a:lnSpc>
              <a:spcAft>
                <a:spcPts val="800"/>
              </a:spcAft>
              <a:buFont typeface="Arial"/>
              <a:buChar char="•"/>
              <a:tabLst>
                <a:tab pos="457200" algn="l"/>
              </a:tabLst>
            </a:pPr>
            <a:r>
              <a:rPr lang="cs-CZ" sz="1600" kern="100">
                <a:latin typeface="Neue Haas Grotesk Text Pro"/>
                <a:ea typeface="Inter Medium" panose="02000503000000020004" pitchFamily="2" charset="0"/>
                <a:cs typeface="Times New Roman"/>
              </a:rPr>
              <a:t>Povinným subjektem je i </a:t>
            </a:r>
            <a:r>
              <a:rPr lang="cs-CZ" sz="1600" b="1" kern="100">
                <a:latin typeface="Neue Haas Grotesk Text Pro"/>
                <a:ea typeface="Inter Medium" panose="02000503000000020004" pitchFamily="2" charset="0"/>
                <a:cs typeface="Times New Roman"/>
              </a:rPr>
              <a:t>veřejný podnik</a:t>
            </a:r>
            <a:r>
              <a:rPr lang="cs-CZ" sz="1600" kern="100">
                <a:latin typeface="Neue Haas Grotesk Text Pro"/>
                <a:ea typeface="Inter Medium" panose="02000503000000020004" pitchFamily="2" charset="0"/>
                <a:cs typeface="Times New Roman"/>
              </a:rPr>
              <a:t>, tj. právnická osoba, která není povinným subjektem podle § 2 odst. 1 a</a:t>
            </a:r>
          </a:p>
          <a:p>
            <a:pPr marL="628650" indent="-361950" algn="just">
              <a:lnSpc>
                <a:spcPct val="114999"/>
              </a:lnSpc>
              <a:spcAft>
                <a:spcPts val="800"/>
              </a:spcAft>
              <a:buFont typeface="+mj-lt"/>
              <a:buAutoNum type="arabicParenR"/>
              <a:tabLst>
                <a:tab pos="457200" algn="l"/>
              </a:tabLst>
            </a:pPr>
            <a:r>
              <a:rPr lang="cs-CZ" sz="1600" kern="100">
                <a:latin typeface="Neue Haas Grotesk Text Pro"/>
                <a:ea typeface="Inter Medium" panose="02000503000000020004" pitchFamily="2" charset="0"/>
                <a:cs typeface="Times New Roman"/>
              </a:rPr>
              <a:t> vykonává zákonem určené specifické činnosti:</a:t>
            </a:r>
          </a:p>
          <a:p>
            <a:pPr marL="628650" indent="-361950" algn="just">
              <a:lnSpc>
                <a:spcPct val="114999"/>
              </a:lnSpc>
              <a:spcAft>
                <a:spcPts val="800"/>
              </a:spcAft>
              <a:tabLst>
                <a:tab pos="457200" algn="l"/>
              </a:tabLst>
            </a:pPr>
            <a:r>
              <a:rPr lang="cs-CZ" sz="1600" kern="100">
                <a:latin typeface="Neue Haas Grotesk Text Pro"/>
                <a:ea typeface="Inter Medium" panose="02000503000000020004" pitchFamily="2" charset="0"/>
                <a:cs typeface="Times New Roman"/>
              </a:rPr>
              <a:t>        - relevantní činnosti dle ZZVZ (§ 153 a 154)</a:t>
            </a:r>
          </a:p>
          <a:p>
            <a:pPr marL="628650" indent="-361950" algn="just">
              <a:lnSpc>
                <a:spcPct val="114999"/>
              </a:lnSpc>
              <a:spcAft>
                <a:spcPts val="800"/>
              </a:spcAft>
              <a:tabLst>
                <a:tab pos="457200" algn="l"/>
              </a:tabLst>
            </a:pPr>
            <a:r>
              <a:rPr lang="cs-CZ" sz="1600" kern="100">
                <a:latin typeface="Neue Haas Grotesk Text Pro"/>
                <a:ea typeface="Inter Medium" panose="02000503000000020004" pitchFamily="2" charset="0"/>
                <a:cs typeface="Times New Roman"/>
              </a:rPr>
              <a:t>        - dopravce v závazku veřejné služby v dopravě na železnici, letectví, autobusy, námořní přepravě,</a:t>
            </a:r>
            <a:endParaRPr lang="cs-CZ">
              <a:latin typeface="Aptos" panose="02110004020202020204"/>
              <a:ea typeface="Inter Medium" panose="02000503000000020004" pitchFamily="2" charset="0"/>
              <a:cs typeface="Times New Roman"/>
            </a:endParaRPr>
          </a:p>
          <a:p>
            <a:pPr marL="628650" indent="-361950" algn="just">
              <a:lnSpc>
                <a:spcPct val="114999"/>
              </a:lnSpc>
              <a:spcAft>
                <a:spcPts val="800"/>
              </a:spcAft>
              <a:buFont typeface="+mj-lt"/>
              <a:buAutoNum type="arabicParenR" startAt="2"/>
              <a:tabLst>
                <a:tab pos="457200" algn="l"/>
              </a:tabLst>
            </a:pPr>
            <a:r>
              <a:rPr lang="cs-CZ" sz="1600" kern="100">
                <a:latin typeface="Neue Haas Grotesk Text Pro"/>
                <a:ea typeface="Inter Medium" panose="02000503000000020004" pitchFamily="2" charset="0"/>
                <a:cs typeface="Times New Roman"/>
              </a:rPr>
              <a:t>v níž povinný subjekt podle § 2 odst. 1 může uplatňovat dominantní vliv.  </a:t>
            </a:r>
            <a:endParaRPr lang="cs-CZ">
              <a:latin typeface="Aptos" panose="02110004020202020204"/>
              <a:ea typeface="Inter Medium" panose="02000503000000020004" pitchFamily="2" charset="0"/>
              <a:cs typeface="Times New Roman"/>
            </a:endParaRPr>
          </a:p>
          <a:p>
            <a:pPr>
              <a:lnSpc>
                <a:spcPct val="114999"/>
              </a:lnSpc>
              <a:spcAft>
                <a:spcPts val="800"/>
              </a:spcAft>
              <a:tabLst>
                <a:tab pos="457200" algn="l"/>
              </a:tabLst>
            </a:pPr>
            <a:r>
              <a:rPr lang="cs-CZ" sz="1600" kern="100">
                <a:latin typeface="Neue Haas Grotesk Text Pro"/>
                <a:ea typeface="Inter Medium" panose="02000503000000020004" pitchFamily="2" charset="0"/>
                <a:cs typeface="Times New Roman"/>
              </a:rPr>
              <a:t>  </a:t>
            </a:r>
            <a:endParaRPr lang="cs-CZ"/>
          </a:p>
          <a:p>
            <a:pPr marL="285750" indent="-285750">
              <a:lnSpc>
                <a:spcPct val="114999"/>
              </a:lnSpc>
              <a:spcAft>
                <a:spcPts val="800"/>
              </a:spcAft>
              <a:buFont typeface="Arial,Sans-Serif"/>
              <a:buChar char="•"/>
              <a:tabLst>
                <a:tab pos="457200" algn="l"/>
              </a:tabLst>
            </a:pPr>
            <a:endParaRPr lang="cs-CZ" sz="1600" kern="100">
              <a:latin typeface="Neue Haas Grotesk Text Pro" panose="020B0504020202020204" pitchFamily="34" charset="0"/>
              <a:ea typeface="Inter Medium" panose="02000503000000020004" pitchFamily="2" charset="0"/>
              <a:cs typeface="Times New Roman"/>
            </a:endParaRPr>
          </a:p>
          <a:p>
            <a:pPr marL="285750" indent="-285750">
              <a:lnSpc>
                <a:spcPct val="114999"/>
              </a:lnSpc>
              <a:spcAft>
                <a:spcPts val="800"/>
              </a:spcAft>
              <a:buFont typeface="Arial"/>
              <a:buChar char="•"/>
              <a:tabLst>
                <a:tab pos="457200" algn="l"/>
              </a:tabLst>
            </a:pPr>
            <a:endParaRPr lang="cs-CZ" sz="1600" kern="100">
              <a:latin typeface="Neue Haas Grotesk Text Pro" panose="020B0504020202020204" pitchFamily="34" charset="0"/>
              <a:ea typeface="Inter Medium" panose="02000503000000020004" pitchFamily="2" charset="0"/>
              <a:cs typeface="Times New Roman"/>
            </a:endParaRPr>
          </a:p>
          <a:p>
            <a:pPr marL="285750" indent="-285750">
              <a:lnSpc>
                <a:spcPct val="115000"/>
              </a:lnSpc>
              <a:spcAft>
                <a:spcPts val="800"/>
              </a:spcAft>
              <a:buFont typeface="Arial"/>
              <a:buChar char="•"/>
              <a:tabLst>
                <a:tab pos="457200" algn="l"/>
              </a:tabLst>
            </a:pPr>
            <a:endParaRPr lang="cs-CZ" sz="1600" kern="100">
              <a:latin typeface="Neue Haas Grotesk Text Pro" panose="020B0504020202020204" pitchFamily="34" charset="0"/>
              <a:ea typeface="Inter Medium" panose="02000503000000020004" pitchFamily="2" charset="0"/>
              <a:cs typeface="Times New Roman"/>
            </a:endParaRPr>
          </a:p>
          <a:p>
            <a:pPr>
              <a:buSzPct val="100000"/>
              <a:tabLst>
                <a:tab pos="457200" algn="l"/>
              </a:tabLs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476363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16662-42D6-3EE5-8B40-95DB2F7906F7}"/>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260EE1C0-3A87-D9A9-E8BB-BB29191AC80A}"/>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550A0AFA-C735-481A-38F1-1B60FD15D388}"/>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1CC6F144-AA00-EAC9-D65E-2ADFEBF911B0}"/>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0193B0AE-256E-AE79-E9D4-CAB263AD406F}"/>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9B438D4B-7CB8-8168-D933-88D0994F1AA1}"/>
              </a:ext>
            </a:extLst>
          </p:cNvPr>
          <p:cNvSpPr txBox="1"/>
          <p:nvPr/>
        </p:nvSpPr>
        <p:spPr>
          <a:xfrm>
            <a:off x="227012" y="157847"/>
            <a:ext cx="9232373"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Právo člena zastupitele obce na informace</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ABBE5F67-CBE8-682F-5E87-669DF4986117}"/>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BACA6796-EF6A-5878-98A6-4D511D574527}"/>
              </a:ext>
            </a:extLst>
          </p:cNvPr>
          <p:cNvSpPr txBox="1"/>
          <p:nvPr/>
        </p:nvSpPr>
        <p:spPr>
          <a:xfrm>
            <a:off x="227012" y="873125"/>
            <a:ext cx="11571727" cy="7335341"/>
          </a:xfrm>
          <a:prstGeom prst="rect">
            <a:avLst/>
          </a:prstGeom>
          <a:noFill/>
        </p:spPr>
        <p:txBody>
          <a:bodyPr wrap="square" lIns="91440" tIns="45720" rIns="91440" bIns="45720" rtlCol="0" anchor="t">
            <a:spAutoFit/>
          </a:bodyPr>
          <a:lstStyle/>
          <a:p>
            <a:pPr marL="285750" indent="-285750" algn="just">
              <a:lnSpc>
                <a:spcPct val="114999"/>
              </a:lnSpc>
              <a:spcAft>
                <a:spcPts val="800"/>
              </a:spcAft>
              <a:buFont typeface="Arial"/>
              <a:buChar char="•"/>
            </a:pPr>
            <a:r>
              <a:rPr lang="cs-CZ" sz="1600" kern="100">
                <a:latin typeface="Neue Haas Grotesk Text Pro"/>
                <a:ea typeface="Aptos" panose="020B0004020202020204" pitchFamily="34" charset="0"/>
                <a:cs typeface="Times New Roman"/>
              </a:rPr>
              <a:t>člen zastupitelstva obce má při výkonu své funkce právo požadovat od zaměstnanců obce zařazených do obecního úřadu, jakož i od zaměstnanců právnických osob, které obec založila nebo zřídila, informace ve věcech souvisejících s výkonem jeho funkce § 82 písm. c) zákona č. 128/2000 Sb., o obcích</a:t>
            </a:r>
            <a:endParaRPr lang="cs-CZ" sz="1600" kern="100">
              <a:effectLst/>
              <a:latin typeface="Neue Haas Grotesk Text Pro"/>
              <a:ea typeface="Aptos" panose="020B0004020202020204" pitchFamily="34" charset="0"/>
              <a:cs typeface="Times New Roman" panose="02020603050405020304" pitchFamily="18" charset="0"/>
            </a:endParaRPr>
          </a:p>
          <a:p>
            <a:pPr marL="342900" indent="-342900" algn="just">
              <a:lnSpc>
                <a:spcPct val="115000"/>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informace musí být poskytnuta nejpozději do 30 dnů</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342900" indent="-342900" algn="just">
              <a:lnSpc>
                <a:spcPct val="114999"/>
              </a:lnSpc>
              <a:spcAft>
                <a:spcPts val="800"/>
              </a:spcAft>
              <a:buFont typeface="Arial" panose="020B0604020202020204" pitchFamily="34" charset="0"/>
              <a:buChar char="•"/>
            </a:pPr>
            <a:r>
              <a:rPr lang="cs-CZ" sz="1600" b="1" kern="100">
                <a:latin typeface="Neue Haas Grotesk Text Pro"/>
                <a:ea typeface="Inter Medium" panose="02000503000000020004" pitchFamily="2" charset="0"/>
                <a:cs typeface="Times New Roman"/>
              </a:rPr>
              <a:t>rozsah informací poskytnutých dle zákona o obcích</a:t>
            </a:r>
            <a:r>
              <a:rPr lang="cs-CZ" sz="1600" kern="100">
                <a:latin typeface="Neue Haas Grotesk Text Pro"/>
                <a:ea typeface="Inter Medium" panose="02000503000000020004" pitchFamily="2" charset="0"/>
                <a:cs typeface="Times New Roman"/>
              </a:rPr>
              <a:t> - jedná se o informace, které se vztahují k rozhodovacím pravomocem zastupitelstva obce: </a:t>
            </a:r>
            <a:endParaRPr lang="cs-CZ" sz="1600" kern="100">
              <a:latin typeface="Neue Haas Grotesk Text Pro" panose="020B0504020202020204" pitchFamily="34" charset="0"/>
              <a:ea typeface="Inter Medium" panose="02000503000000020004" pitchFamily="2" charset="0"/>
              <a:cs typeface="Times New Roman"/>
            </a:endParaRPr>
          </a:p>
          <a:p>
            <a:pPr algn="just">
              <a:lnSpc>
                <a:spcPct val="114999"/>
              </a:lnSpc>
              <a:spcAft>
                <a:spcPts val="800"/>
              </a:spcAft>
            </a:pPr>
            <a:r>
              <a:rPr lang="cs-CZ" sz="1600" kern="100">
                <a:latin typeface="Neue Haas Grotesk Text Pro"/>
                <a:ea typeface="Inter Medium" panose="02000503000000020004" pitchFamily="2" charset="0"/>
                <a:cs typeface="Times New Roman"/>
              </a:rPr>
              <a:t>- zejména jde o informace vypovídající o vyhrazené pravomoci zastupitelstva obce (§ 84 odst. 2 a § 85) </a:t>
            </a:r>
            <a:endParaRPr lang="cs-CZ" sz="1600" kern="100">
              <a:latin typeface="Neue Haas Grotesk Text Pro" panose="020B0504020202020204" pitchFamily="34" charset="0"/>
              <a:ea typeface="Inter Medium" panose="02000503000000020004" pitchFamily="2" charset="0"/>
              <a:cs typeface="Times New Roman"/>
            </a:endParaRPr>
          </a:p>
          <a:p>
            <a:pPr algn="just">
              <a:lnSpc>
                <a:spcPct val="114999"/>
              </a:lnSpc>
              <a:spcAft>
                <a:spcPts val="800"/>
              </a:spcAft>
            </a:pPr>
            <a:r>
              <a:rPr lang="cs-CZ" sz="1600" kern="100">
                <a:latin typeface="Neue Haas Grotesk Text Pro"/>
                <a:ea typeface="Inter Medium" panose="02000503000000020004" pitchFamily="2" charset="0"/>
                <a:cs typeface="Times New Roman"/>
              </a:rPr>
              <a:t>- informace vztahující se k pravomocem rady obce, které si může zastupitelstvo vyhradit (§ 102 odst. 3 ve spojení s § 84 odst. 4) </a:t>
            </a:r>
            <a:endParaRPr lang="cs-CZ" sz="1600" kern="100">
              <a:latin typeface="Neue Haas Grotesk Text Pro" panose="020B0504020202020204" pitchFamily="34" charset="0"/>
              <a:ea typeface="Inter Medium" panose="02000503000000020004" pitchFamily="2" charset="0"/>
              <a:cs typeface="Times New Roman"/>
            </a:endParaRPr>
          </a:p>
          <a:p>
            <a:pPr algn="just">
              <a:lnSpc>
                <a:spcPct val="114999"/>
              </a:lnSpc>
              <a:spcAft>
                <a:spcPts val="800"/>
              </a:spcAft>
            </a:pPr>
            <a:r>
              <a:rPr lang="cs-CZ" sz="1600" kern="100">
                <a:latin typeface="Neue Haas Grotesk Text Pro"/>
                <a:ea typeface="Inter Medium" panose="02000503000000020004" pitchFamily="2" charset="0"/>
                <a:cs typeface="Times New Roman"/>
              </a:rPr>
              <a:t>- informace vztahující se k pravomocem starosty obce (§ 103 odst. 4) a k úkolům tajemníka obecního úřadu např. v personální oblasti (§ 110) </a:t>
            </a:r>
            <a:endParaRPr lang="cs-CZ" sz="1600" kern="100">
              <a:latin typeface="Neue Haas Grotesk Text Pro" panose="020B0504020202020204" pitchFamily="34" charset="0"/>
              <a:ea typeface="Inter Medium" panose="02000503000000020004" pitchFamily="2" charset="0"/>
              <a:cs typeface="Times New Roman"/>
            </a:endParaRPr>
          </a:p>
          <a:p>
            <a:pPr algn="just">
              <a:lnSpc>
                <a:spcPct val="114999"/>
              </a:lnSpc>
              <a:spcAft>
                <a:spcPts val="800"/>
              </a:spcAft>
            </a:pPr>
            <a:r>
              <a:rPr lang="cs-CZ" sz="1600" kern="100">
                <a:latin typeface="Neue Haas Grotesk Text Pro"/>
                <a:ea typeface="Inter Medium" panose="02000503000000020004" pitchFamily="2" charset="0"/>
                <a:cs typeface="Times New Roman"/>
              </a:rPr>
              <a:t>- nejedná se o informace, jimiž obec disponuje v souvislosti s výkonem přenesené působnosti (takovou informaci lze získat podle </a:t>
            </a:r>
            <a:r>
              <a:rPr lang="cs-CZ" sz="1600" kern="100" err="1">
                <a:latin typeface="Neue Haas Grotesk Text Pro"/>
                <a:ea typeface="Inter Medium" panose="02000503000000020004" pitchFamily="2" charset="0"/>
                <a:cs typeface="Times New Roman"/>
              </a:rPr>
              <a:t>InfZ</a:t>
            </a:r>
            <a:r>
              <a:rPr lang="cs-CZ" sz="1600" kern="100">
                <a:latin typeface="Neue Haas Grotesk Text Pro"/>
                <a:ea typeface="Inter Medium" panose="02000503000000020004" pitchFamily="2" charset="0"/>
                <a:cs typeface="Times New Roman"/>
              </a:rPr>
              <a:t>)</a:t>
            </a:r>
            <a:endParaRPr lang="cs-CZ" sz="1600" kern="100">
              <a:latin typeface="Neue Haas Grotesk Text Pro" panose="020B0504020202020204" pitchFamily="34" charset="0"/>
              <a:ea typeface="Inter Medium" panose="02000503000000020004" pitchFamily="2" charset="0"/>
              <a:cs typeface="Times New Roman"/>
            </a:endParaRPr>
          </a:p>
          <a:p>
            <a:pPr algn="just">
              <a:lnSpc>
                <a:spcPct val="114999"/>
              </a:lnSpc>
              <a:spcAft>
                <a:spcPts val="800"/>
              </a:spcAft>
            </a:pPr>
            <a:endParaRPr lang="cs-CZ" sz="1600" kern="100">
              <a:latin typeface="Neue Haas Grotesk Text Pro" panose="020B0504020202020204" pitchFamily="34" charset="0"/>
              <a:ea typeface="Inter Medium" panose="02000503000000020004" pitchFamily="2" charset="0"/>
              <a:cs typeface="Times New Roman"/>
            </a:endParaRP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Judikatura koncipuje informace související s výkonem funkce spíše úžeji jako informace potřebné k aktuálnímu rozhodování v zastupitelstvu (rozsudek Městského soudu v Praze  č. j. 14 A 89/2017-47)</a:t>
            </a:r>
            <a:endParaRPr lang="cs-CZ" sz="1600" kern="100">
              <a:latin typeface="Neue Haas Grotesk Text Pro" panose="020B0504020202020204" pitchFamily="34" charset="0"/>
              <a:ea typeface="Inter Medium" panose="02000503000000020004" pitchFamily="2" charset="0"/>
              <a:cs typeface="Times New Roman"/>
            </a:endParaRPr>
          </a:p>
          <a:p>
            <a:pPr>
              <a:lnSpc>
                <a:spcPct val="114999"/>
              </a:lnSpc>
              <a:spcAft>
                <a:spcPts val="800"/>
              </a:spcAft>
            </a:pPr>
            <a:endParaRPr lang="cs-CZ" sz="1600" kern="100">
              <a:latin typeface="Neue Haas Grotesk Text Pro" panose="020B0504020202020204" pitchFamily="34" charset="0"/>
              <a:ea typeface="Inter Medium" panose="02000503000000020004" pitchFamily="2" charset="0"/>
              <a:cs typeface="Times New Roman"/>
            </a:endParaRPr>
          </a:p>
          <a:p>
            <a:pPr marL="285750" indent="-285750">
              <a:lnSpc>
                <a:spcPct val="114999"/>
              </a:lnSpc>
              <a:spcAft>
                <a:spcPts val="800"/>
              </a:spcAft>
              <a:buFont typeface="Arial"/>
              <a:buChar char="•"/>
            </a:pP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nSpc>
                <a:spcPct val="114999"/>
              </a:lnSpc>
              <a:spcAft>
                <a:spcPts val="800"/>
              </a:spcAft>
              <a:buFont typeface="Arial" panose="020B0604020202020204" pitchFamily="34" charset="0"/>
              <a:buChar char="•"/>
            </a:pP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nSpc>
                <a:spcPct val="114999"/>
              </a:lnSpc>
              <a:spcAft>
                <a:spcPts val="800"/>
              </a:spcAft>
              <a:buFont typeface="Arial" panose="020B0604020202020204" pitchFamily="34" charset="0"/>
              <a:buChar char="•"/>
            </a:pPr>
            <a:endParaRPr lang="cs-CZ" sz="1600" kern="100">
              <a:latin typeface="Neue Haas Grotesk Text Pro" panose="020B0504020202020204" pitchFamily="34" charset="0"/>
              <a:ea typeface="Inter Medium" panose="02000503000000020004" pitchFamily="2" charset="0"/>
              <a:cs typeface="Times New Roman"/>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12443137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AAD19-1EE6-668C-D1A5-F6DB7023066C}"/>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3A8B5DCA-0C16-CEE8-D083-EE4FBDD9B032}"/>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468C3E60-4D5A-25B1-3EB8-11F4FADF285A}"/>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A92E65B9-4DC5-A1E4-004E-7363734F4E2D}"/>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13E606E1-F2E5-B169-9802-14C73E186031}"/>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E1416B7F-9D06-1EF6-6DA8-B38D9D715F8F}"/>
              </a:ext>
            </a:extLst>
          </p:cNvPr>
          <p:cNvSpPr txBox="1"/>
          <p:nvPr/>
        </p:nvSpPr>
        <p:spPr>
          <a:xfrm>
            <a:off x="227012" y="157847"/>
            <a:ext cx="8323481"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Právo člena zastupitele obce na informace</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CAB12541-F6B4-393A-A443-B9BAC3FECD21}"/>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A48A9E5F-5CC4-85CB-A308-8D5679F78175}"/>
              </a:ext>
            </a:extLst>
          </p:cNvPr>
          <p:cNvSpPr txBox="1"/>
          <p:nvPr/>
        </p:nvSpPr>
        <p:spPr>
          <a:xfrm>
            <a:off x="227012" y="873125"/>
            <a:ext cx="11571727" cy="3399905"/>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latin typeface="Neue Haas Grotesk Text Pro"/>
                <a:ea typeface="Aptos" panose="020B0004020202020204" pitchFamily="34" charset="0"/>
                <a:cs typeface="Times New Roman"/>
              </a:rPr>
              <a:t>Dílčí shrnutí</a:t>
            </a:r>
            <a:endParaRPr lang="cs-CZ" sz="1600" b="1" kern="100">
              <a:effectLst/>
              <a:latin typeface="Neue Haas Grotesk Text Pro"/>
              <a:ea typeface="Aptos" panose="020B0004020202020204" pitchFamily="34" charset="0"/>
              <a:cs typeface="Times New Roman" panose="02020603050405020304" pitchFamily="18" charset="0"/>
            </a:endParaRPr>
          </a:p>
          <a:p>
            <a:pPr>
              <a:lnSpc>
                <a:spcPct val="114999"/>
              </a:lnSpc>
              <a:spcAft>
                <a:spcPts val="800"/>
              </a:spcAft>
              <a:tabLst>
                <a:tab pos="457200" algn="l"/>
              </a:tabLst>
            </a:pPr>
            <a:endParaRPr lang="cs-CZ" sz="1600" b="1" kern="100">
              <a:latin typeface="Neue Haas Grotesk Text Pro"/>
              <a:ea typeface="Inter Medium" panose="02000503000000020004" pitchFamily="2" charset="0"/>
              <a:cs typeface="Times New Roman"/>
            </a:endParaRPr>
          </a:p>
          <a:p>
            <a:pPr marL="342900" indent="-342900" algn="just">
              <a:lnSpc>
                <a:spcPct val="115000"/>
              </a:lnSpc>
              <a:spcAft>
                <a:spcPts val="800"/>
              </a:spcAft>
              <a:buFont typeface="Arial" panose="020B0604020202020204" pitchFamily="34" charset="0"/>
              <a:buChar char="•"/>
              <a:tabLst>
                <a:tab pos="457200" algn="l"/>
              </a:tabLst>
            </a:pPr>
            <a:r>
              <a:rPr lang="cs-CZ" sz="1600" kern="100">
                <a:latin typeface="Neue Haas Grotesk Text Pro"/>
                <a:ea typeface="Inter Medium" panose="02000503000000020004" pitchFamily="2" charset="0"/>
                <a:cs typeface="Times New Roman"/>
              </a:rPr>
              <a:t>Požaduje-li zastupitel informace ze samostatné působnosti obce, které se vztahují k věcem přímo projednávaným zastupitelstvem obce, tj. informace potřebné k aktuálnímu rozhodování v zastupitelstvu, tyto jsou </a:t>
            </a:r>
            <a:r>
              <a:rPr lang="cs-CZ" sz="1600" kern="100" err="1">
                <a:latin typeface="Neue Haas Grotesk Text Pro"/>
                <a:ea typeface="Inter Medium" panose="02000503000000020004" pitchFamily="2" charset="0"/>
                <a:cs typeface="Times New Roman"/>
              </a:rPr>
              <a:t>poskytnutelné</a:t>
            </a:r>
            <a:r>
              <a:rPr lang="cs-CZ" sz="1600" kern="100">
                <a:latin typeface="Neue Haas Grotesk Text Pro"/>
                <a:ea typeface="Inter Medium" panose="02000503000000020004" pitchFamily="2" charset="0"/>
                <a:cs typeface="Times New Roman"/>
              </a:rPr>
              <a:t> bez obsahového omezení (anonymizace).</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Požaduje-li zastupitel informace ze samostatné působnosti obce, které se nevztahují k věcem přímo projednávaným zastupitelstvem, mohou být poskytnuty - po provedení testu proporcionality – v omezeném rozsahu (po anonymizaci).</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Požaduje-li zastupitel informace z přenesené působnosti obce, bude jeho žádost vyřizována jako žádost "běžného" žadatele v režimu zákona o svobodném přístupu k informacím.</a:t>
            </a:r>
            <a:endParaRPr lang="cs-CZ" sz="1600" kern="100">
              <a:latin typeface="Neue Haas Grotesk Text Pro" panose="020B0504020202020204" pitchFamily="34" charset="0"/>
              <a:ea typeface="Inter Medium" panose="02000503000000020004" pitchFamily="2" charset="0"/>
              <a:cs typeface="Times New Roman"/>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405445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6F9A2-B769-25AC-87BF-F6FF133DDE1D}"/>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FC9CF49F-22EA-2452-DD5D-6C5A1A56C95C}"/>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8928ABA7-3578-580F-5BFD-908B1222840F}"/>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949EB662-1560-021D-C82C-6AF8D378F16D}"/>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F0C76877-0D43-CABD-DFC2-090DF7B408E6}"/>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0259BFE5-47B4-2F7A-BC32-0DB3543FDE92}"/>
              </a:ext>
            </a:extLst>
          </p:cNvPr>
          <p:cNvSpPr txBox="1"/>
          <p:nvPr/>
        </p:nvSpPr>
        <p:spPr>
          <a:xfrm>
            <a:off x="3568795" y="139486"/>
            <a:ext cx="6817843"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Právo člena zastupitele obce na informace </a:t>
            </a:r>
          </a:p>
        </p:txBody>
      </p:sp>
      <p:pic>
        <p:nvPicPr>
          <p:cNvPr id="5" name="Obrázek 4">
            <a:extLst>
              <a:ext uri="{FF2B5EF4-FFF2-40B4-BE49-F238E27FC236}">
                <a16:creationId xmlns:a16="http://schemas.microsoft.com/office/drawing/2014/main" id="{3E235535-5434-3957-39F3-42A33B036F1D}"/>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9D5A5214-198B-C73F-669C-574DE66DD003}"/>
              </a:ext>
            </a:extLst>
          </p:cNvPr>
          <p:cNvSpPr txBox="1"/>
          <p:nvPr/>
        </p:nvSpPr>
        <p:spPr>
          <a:xfrm>
            <a:off x="227012" y="873125"/>
            <a:ext cx="11571727" cy="3605089"/>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latin typeface="Neue Haas Grotesk Text Pro"/>
                <a:ea typeface="Aptos" panose="020B0004020202020204" pitchFamily="34" charset="0"/>
                <a:cs typeface="Times New Roman"/>
              </a:rPr>
              <a:t>                                                             </a:t>
            </a:r>
            <a:r>
              <a:rPr lang="cs-CZ" sz="1700" b="1" kern="100">
                <a:latin typeface="Neue Haas Grotesk Text Pro"/>
                <a:ea typeface="Aptos" panose="020B0004020202020204" pitchFamily="34" charset="0"/>
                <a:cs typeface="Times New Roman"/>
              </a:rPr>
              <a:t>Jak hodnotit žádost zastupitele o informace</a:t>
            </a:r>
            <a:endParaRPr lang="cs-CZ" sz="1700" b="1" kern="100">
              <a:effectLst/>
              <a:latin typeface="Neue Haas Grotesk Text Pro"/>
              <a:ea typeface="Aptos" panose="020B0004020202020204" pitchFamily="34" charset="0"/>
              <a:cs typeface="Times New Roman" panose="02020603050405020304" pitchFamily="18" charset="0"/>
            </a:endParaRPr>
          </a:p>
          <a:p>
            <a:pPr>
              <a:lnSpc>
                <a:spcPct val="114999"/>
              </a:lnSpc>
              <a:spcAft>
                <a:spcPts val="800"/>
              </a:spcAft>
            </a:pPr>
            <a:endParaRPr lang="cs-CZ" sz="1600" b="1" kern="100">
              <a:latin typeface="Neue Haas Grotesk Text Pro"/>
              <a:ea typeface="Inter Medium" panose="02000503000000020004" pitchFamily="2" charset="0"/>
              <a:cs typeface="Times New Roman"/>
            </a:endParaRPr>
          </a:p>
          <a:p>
            <a:pPr>
              <a:lnSpc>
                <a:spcPct val="114999"/>
              </a:lnSpc>
              <a:spcAft>
                <a:spcPts val="800"/>
              </a:spcAft>
            </a:pPr>
            <a:r>
              <a:rPr lang="cs-CZ" sz="1600" b="1" kern="100">
                <a:latin typeface="Neue Haas Grotesk Text Pro"/>
                <a:ea typeface="Inter Medium" panose="02000503000000020004" pitchFamily="2" charset="0"/>
                <a:cs typeface="Times New Roman"/>
              </a:rPr>
              <a:t>                                                               Žádost podle § 82 písm. c) zákona o obcích</a:t>
            </a:r>
            <a:endParaRPr lang="cs-CZ" sz="1600" b="1" kern="100">
              <a:latin typeface="Neue Haas Grotesk Text Pro" panose="020B0504020202020204" pitchFamily="34" charset="0"/>
              <a:ea typeface="Inter Medium" panose="02000503000000020004" pitchFamily="2" charset="0"/>
              <a:cs typeface="Times New Roman" panose="02020603050405020304" pitchFamily="18" charset="0"/>
            </a:endParaRPr>
          </a:p>
          <a:p>
            <a:pPr>
              <a:lnSpc>
                <a:spcPct val="114999"/>
              </a:lnSpc>
              <a:spcAft>
                <a:spcPts val="800"/>
              </a:spcAft>
            </a:pPr>
            <a:endParaRPr lang="cs-CZ" sz="1600" b="1" kern="100">
              <a:latin typeface="Neue Haas Grotesk Text Pro"/>
              <a:ea typeface="Inter Medium" panose="02000503000000020004" pitchFamily="2" charset="0"/>
              <a:cs typeface="Times New Roman"/>
            </a:endParaRP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zastupitel požádá o informace, aniž by odkázal na některý ze zákonných režimů (pouhé uvedení slov, že osoba je zastupitelem, přitom nelze chápat jako odkaz na § 82 písm. c) zákona o obcích)</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zastupitel o informace požádá pouze v režimu zákona o obcích - výslovné uvedení zákona o obcích nebo § 82 </a:t>
            </a:r>
            <a:r>
              <a:rPr lang="cs-CZ" sz="1600" kern="100" err="1">
                <a:latin typeface="Neue Haas Grotesk Text Pro"/>
                <a:ea typeface="Inter Medium" panose="02000503000000020004" pitchFamily="2" charset="0"/>
                <a:cs typeface="Times New Roman"/>
              </a:rPr>
              <a:t>písm</a:t>
            </a:r>
            <a:r>
              <a:rPr lang="cs-CZ" sz="1600" kern="100">
                <a:latin typeface="Neue Haas Grotesk Text Pro"/>
                <a:ea typeface="Inter Medium" panose="02000503000000020004" pitchFamily="2" charset="0"/>
                <a:cs typeface="Times New Roman"/>
              </a:rPr>
              <a:t> c) zákona o obcích, aniž by svou žádost provázal s informačním zákonem</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342900" indent="-342900">
              <a:lnSpc>
                <a:spcPct val="115000"/>
              </a:lnSpc>
              <a:spcAft>
                <a:spcPts val="800"/>
              </a:spcAft>
              <a:buFont typeface="Arial" panose="020B0604020202020204" pitchFamily="34" charset="0"/>
              <a:buChar char="•"/>
            </a:pP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963453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C849F-E9A4-17A1-8AF3-0DB8A87259E3}"/>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941FDEDA-DE58-17DB-56B5-D7CEBF7C75E2}"/>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838B459D-0A03-348B-BC8D-E2CCD5FFF0EC}"/>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788BC509-403E-788D-C9EF-C2C14E912AE8}"/>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6E31CA2F-0B9A-8C03-DCD1-821F13E9CA42}"/>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4B099240-0BB9-944A-5E92-1DABE445669A}"/>
              </a:ext>
            </a:extLst>
          </p:cNvPr>
          <p:cNvSpPr txBox="1"/>
          <p:nvPr/>
        </p:nvSpPr>
        <p:spPr>
          <a:xfrm>
            <a:off x="227012" y="157847"/>
            <a:ext cx="9204830"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Právo člena zastupitele obce na informace</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CA199BD2-3282-358C-F21F-557126C72FF9}"/>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18A27070-2C37-B805-E153-3CBDDFE85E21}"/>
              </a:ext>
            </a:extLst>
          </p:cNvPr>
          <p:cNvSpPr txBox="1"/>
          <p:nvPr/>
        </p:nvSpPr>
        <p:spPr>
          <a:xfrm>
            <a:off x="227012" y="873125"/>
            <a:ext cx="11571727" cy="4454553"/>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latin typeface="Neue Haas Grotesk Text Pro"/>
                <a:ea typeface="Aptos" panose="020B0004020202020204" pitchFamily="34" charset="0"/>
                <a:cs typeface="Times New Roman"/>
              </a:rPr>
              <a:t>                                                     Žádost zastupitele s odkazem na § 82 písm. c) zákona o obcích</a:t>
            </a:r>
            <a:endParaRPr lang="cs-CZ" sz="1600" b="1" kern="100">
              <a:effectLst/>
              <a:latin typeface="Neue Haas Grotesk Text Pro"/>
              <a:ea typeface="Aptos" panose="020B0004020202020204" pitchFamily="34" charset="0"/>
              <a:cs typeface="Times New Roman" panose="02020603050405020304" pitchFamily="18" charset="0"/>
            </a:endParaRPr>
          </a:p>
          <a:p>
            <a:pPr marL="342900" indent="-342900" algn="just">
              <a:lnSpc>
                <a:spcPct val="115000"/>
              </a:lnSpc>
              <a:spcAft>
                <a:spcPts val="800"/>
              </a:spcAft>
              <a:buFont typeface="Arial" panose="020B0604020202020204" pitchFamily="34" charset="0"/>
              <a:buChar char="•"/>
              <a:tabLst>
                <a:tab pos="457200" algn="l"/>
              </a:tabLst>
            </a:pPr>
            <a:r>
              <a:rPr lang="cs-CZ" sz="1600" kern="100">
                <a:latin typeface="Neue Haas Grotesk Text Pro"/>
                <a:ea typeface="Inter Medium" panose="02000503000000020004" pitchFamily="2" charset="0"/>
                <a:cs typeface="Times New Roman"/>
              </a:rPr>
              <a:t>je možné subsidiárně aplikovat jen procesní ustanovení informačního zákona</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zastupitel má právo na přímý a obsahově neomezený přístup k informacím, které se vztahují k věcem přímo </a:t>
            </a:r>
            <a:r>
              <a:rPr lang="cs-CZ" sz="1600" kern="100" err="1">
                <a:latin typeface="Neue Haas Grotesk Text Pro"/>
                <a:ea typeface="Inter Medium" panose="02000503000000020004" pitchFamily="2" charset="0"/>
                <a:cs typeface="Times New Roman"/>
              </a:rPr>
              <a:t>projednatelným</a:t>
            </a:r>
            <a:r>
              <a:rPr lang="cs-CZ" sz="1600" kern="100">
                <a:latin typeface="Neue Haas Grotesk Text Pro"/>
                <a:ea typeface="Inter Medium" panose="02000503000000020004" pitchFamily="2" charset="0"/>
                <a:cs typeface="Times New Roman"/>
              </a:rPr>
              <a:t> zastupitelstvem včetně chráněných údajů (bez anonymizace)</a:t>
            </a: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není vyloučeno provedení testu proporcionality v případě jde-li o poskytnutí osobních údajů u žádostí o informace ze samostatné působnosti obce, jež se nevztahují k věcem přímo projednávaným zastupitelstvem</a:t>
            </a: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zpřístupnění "chráněných" údajů členovi zastupitelstva neznamená jejich další volné šíření či využití zastupitelem (protiprávní nakládání s nimi je spojené s majetkovou i správní či trestní odpovědností)</a:t>
            </a: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nepoužijí se hmotněprávní ustanovení informačního zákona (důvody pro neposkytnutí informace dle § 7 až 11 </a:t>
            </a:r>
            <a:r>
              <a:rPr lang="cs-CZ" sz="1600" kern="100" err="1">
                <a:latin typeface="Neue Haas Grotesk Text Pro"/>
                <a:ea typeface="Inter Medium" panose="02000503000000020004" pitchFamily="2" charset="0"/>
                <a:cs typeface="Times New Roman"/>
              </a:rPr>
              <a:t>InfZ</a:t>
            </a:r>
            <a:r>
              <a:rPr lang="cs-CZ" sz="1600" kern="100">
                <a:latin typeface="Neue Haas Grotesk Text Pro"/>
                <a:ea typeface="Inter Medium" panose="02000503000000020004" pitchFamily="2" charset="0"/>
                <a:cs typeface="Times New Roman"/>
              </a:rPr>
              <a:t>, úhrada nákladů podle § 17 </a:t>
            </a:r>
            <a:r>
              <a:rPr lang="cs-CZ" sz="1600" kern="100" err="1">
                <a:latin typeface="Neue Haas Grotesk Text Pro"/>
                <a:ea typeface="Inter Medium" panose="02000503000000020004" pitchFamily="2" charset="0"/>
                <a:cs typeface="Times New Roman"/>
              </a:rPr>
              <a:t>Infz</a:t>
            </a:r>
            <a:r>
              <a:rPr lang="cs-CZ" sz="1600" kern="100">
                <a:latin typeface="Neue Haas Grotesk Text Pro"/>
                <a:ea typeface="Inter Medium" panose="02000503000000020004" pitchFamily="2" charset="0"/>
                <a:cs typeface="Times New Roman"/>
              </a:rPr>
              <a:t> ani povinnost zveřejnit poskytnutou informaci podle 5 odst. 3 </a:t>
            </a:r>
            <a:r>
              <a:rPr lang="cs-CZ" sz="1600" kern="100" err="1">
                <a:latin typeface="Neue Haas Grotesk Text Pro"/>
                <a:ea typeface="Inter Medium" panose="02000503000000020004" pitchFamily="2" charset="0"/>
                <a:cs typeface="Times New Roman"/>
              </a:rPr>
              <a:t>InfZ</a:t>
            </a:r>
            <a:r>
              <a:rPr lang="cs-CZ" sz="1600" kern="100">
                <a:latin typeface="Neue Haas Grotesk Text Pro"/>
                <a:ea typeface="Inter Medium" panose="02000503000000020004" pitchFamily="2" charset="0"/>
                <a:cs typeface="Times New Roman"/>
              </a:rPr>
              <a:t> a není důvod poskytnutou informaci zahrnovat do výroční zprávy ve smyslu § 18 </a:t>
            </a:r>
            <a:r>
              <a:rPr lang="cs-CZ" sz="1600" kern="100" err="1">
                <a:latin typeface="Neue Haas Grotesk Text Pro"/>
                <a:ea typeface="Inter Medium" panose="02000503000000020004" pitchFamily="2" charset="0"/>
                <a:cs typeface="Times New Roman"/>
              </a:rPr>
              <a:t>InfZ</a:t>
            </a:r>
            <a:r>
              <a:rPr lang="cs-CZ" sz="1600" kern="100">
                <a:latin typeface="Neue Haas Grotesk Text Pro"/>
                <a:ea typeface="Inter Medium" panose="02000503000000020004" pitchFamily="2" charset="0"/>
                <a:cs typeface="Times New Roman"/>
              </a:rPr>
              <a:t>)</a:t>
            </a: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lhůta na vyřízení žádosti je 30 dní</a:t>
            </a:r>
            <a:endParaRPr lang="cs-CZ" sz="1600" kern="100">
              <a:latin typeface="Neue Haas Grotesk Text Pro" panose="020B0504020202020204" pitchFamily="34" charset="0"/>
              <a:ea typeface="Inter Medium" panose="02000503000000020004" pitchFamily="2" charset="0"/>
              <a:cs typeface="Times New Roman"/>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0855075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0B4CF-0509-8FF0-999F-8A9E0AB8B362}"/>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3908BFF2-C584-02A7-A27E-32E8FBB855B3}"/>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881E2F06-148B-CEF6-9DE9-D57A18150A2C}"/>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0A9074DA-74DB-8C8E-92FD-B76B52EA6AAE}"/>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A620DD29-AFAB-01B7-2A8C-7973C9054069}"/>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9C073F4B-F8EC-724A-DB82-26F60AC3C875}"/>
              </a:ext>
            </a:extLst>
          </p:cNvPr>
          <p:cNvSpPr txBox="1"/>
          <p:nvPr/>
        </p:nvSpPr>
        <p:spPr>
          <a:xfrm>
            <a:off x="227012" y="157847"/>
            <a:ext cx="8497915"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Právo člena zastupitele obce na informace</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3C3165B9-F54E-7BF9-DBFB-D3CD8ED4D5D1}"/>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3665FD04-AA52-7337-091C-A56365526216}"/>
              </a:ext>
            </a:extLst>
          </p:cNvPr>
          <p:cNvSpPr txBox="1"/>
          <p:nvPr/>
        </p:nvSpPr>
        <p:spPr>
          <a:xfrm>
            <a:off x="227012" y="873125"/>
            <a:ext cx="11571727" cy="4273991"/>
          </a:xfrm>
          <a:prstGeom prst="rect">
            <a:avLst/>
          </a:prstGeom>
          <a:noFill/>
        </p:spPr>
        <p:txBody>
          <a:bodyPr wrap="square" lIns="91440" tIns="45720" rIns="91440" bIns="45720" rtlCol="0" anchor="t">
            <a:spAutoFit/>
          </a:bodyPr>
          <a:lstStyle/>
          <a:p>
            <a:pPr marL="342900" indent="-342900" algn="just">
              <a:lnSpc>
                <a:spcPct val="115000"/>
              </a:lnSpc>
              <a:spcAft>
                <a:spcPts val="800"/>
              </a:spcAft>
              <a:buFont typeface="Arial" panose="020B0604020202020204" pitchFamily="34" charset="0"/>
              <a:buChar char="•"/>
              <a:tabLst>
                <a:tab pos="457200" algn="l"/>
              </a:tabLst>
            </a:pPr>
            <a:r>
              <a:rPr lang="cs-CZ" sz="1600" kern="100">
                <a:latin typeface="Neue Haas Grotesk Text Pro"/>
                <a:ea typeface="Inter Medium" panose="02000503000000020004" pitchFamily="2" charset="0"/>
                <a:cs typeface="Times New Roman"/>
              </a:rPr>
              <a:t>zastupitel má nárok na odpověď povinného subjektu ohledně své žádosti na názor</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zastupitel nemá právo na vytvoření nové informace na základě jeho žádosti (rozhodnutí o odmítnutí žádosti dle § 2 odst. 4 </a:t>
            </a:r>
            <a:r>
              <a:rPr lang="cs-CZ" sz="1600" kern="100" err="1">
                <a:latin typeface="Neue Haas Grotesk Text Pro"/>
                <a:ea typeface="Inter Medium" panose="02000503000000020004" pitchFamily="2" charset="0"/>
                <a:cs typeface="Times New Roman"/>
              </a:rPr>
              <a:t>Infz</a:t>
            </a:r>
            <a:r>
              <a:rPr lang="cs-CZ" sz="1600" kern="100">
                <a:latin typeface="Neue Haas Grotesk Text Pro"/>
                <a:ea typeface="Inter Medium" panose="02000503000000020004" pitchFamily="2" charset="0"/>
                <a:cs typeface="Times New Roman"/>
              </a:rPr>
              <a:t>)</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zastupitel může být vyzván k doplnění žádosti dle § 14 odst. 5 písm. a) </a:t>
            </a:r>
            <a:r>
              <a:rPr lang="cs-CZ" sz="1600" kern="100" err="1">
                <a:latin typeface="Neue Haas Grotesk Text Pro"/>
                <a:ea typeface="Inter Medium" panose="02000503000000020004" pitchFamily="2" charset="0"/>
                <a:cs typeface="Times New Roman"/>
              </a:rPr>
              <a:t>InfZ</a:t>
            </a:r>
            <a:r>
              <a:rPr lang="cs-CZ" sz="1600" kern="100">
                <a:latin typeface="Neue Haas Grotesk Text Pro"/>
                <a:ea typeface="Inter Medium" panose="02000503000000020004" pitchFamily="2" charset="0"/>
                <a:cs typeface="Times New Roman"/>
              </a:rPr>
              <a:t> a k upřesnění žádosti dle písm. b) </a:t>
            </a:r>
            <a:r>
              <a:rPr lang="cs-CZ" sz="1600" kern="100" err="1">
                <a:latin typeface="Neue Haas Grotesk Text Pro"/>
                <a:ea typeface="Inter Medium" panose="02000503000000020004" pitchFamily="2" charset="0"/>
                <a:cs typeface="Times New Roman"/>
              </a:rPr>
              <a:t>InfZ</a:t>
            </a:r>
            <a:endParaRPr lang="cs-CZ" sz="1600" kern="100" err="1">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lze aplikovat § 6 </a:t>
            </a:r>
            <a:r>
              <a:rPr lang="cs-CZ" sz="1600" kern="100" err="1">
                <a:latin typeface="Neue Haas Grotesk Text Pro"/>
                <a:ea typeface="Inter Medium" panose="02000503000000020004" pitchFamily="2" charset="0"/>
                <a:cs typeface="Times New Roman"/>
              </a:rPr>
              <a:t>InfZ</a:t>
            </a:r>
            <a:r>
              <a:rPr lang="cs-CZ" sz="1600" kern="100">
                <a:latin typeface="Neue Haas Grotesk Text Pro"/>
                <a:ea typeface="Inter Medium" panose="02000503000000020004" pitchFamily="2" charset="0"/>
                <a:cs typeface="Times New Roman"/>
              </a:rPr>
              <a:t> - vyřízení žádosti odkazem na internetovou stránku, kde se informace nachází</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žádost zastupitele nelze odložit dle § 14 odst. 5 písm. c) </a:t>
            </a:r>
            <a:r>
              <a:rPr lang="cs-CZ" sz="1600" kern="100" err="1">
                <a:latin typeface="Neue Haas Grotesk Text Pro"/>
                <a:ea typeface="Inter Medium" panose="02000503000000020004" pitchFamily="2" charset="0"/>
                <a:cs typeface="Times New Roman"/>
              </a:rPr>
              <a:t>InfZ</a:t>
            </a:r>
            <a:r>
              <a:rPr lang="cs-CZ" sz="1600" kern="100">
                <a:latin typeface="Neue Haas Grotesk Text Pro"/>
                <a:ea typeface="Inter Medium" panose="02000503000000020004" pitchFamily="2" charset="0"/>
                <a:cs typeface="Times New Roman"/>
              </a:rPr>
              <a:t> (z důvodu, že požadované informace se nevztahují k působnosti povinného subjektu)</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požádá-li zastupitel o informace, na něž nemá nárok z titulu své funkce, je nutno posoudit jeho žádost jako žádost "běžného" žadatele a vyřídit ji plně v režimu </a:t>
            </a:r>
            <a:r>
              <a:rPr lang="cs-CZ" sz="1600" kern="100" err="1">
                <a:latin typeface="Neue Haas Grotesk Text Pro"/>
                <a:ea typeface="Inter Medium" panose="02000503000000020004" pitchFamily="2" charset="0"/>
                <a:cs typeface="Times New Roman"/>
              </a:rPr>
              <a:t>InfZ</a:t>
            </a:r>
            <a:endParaRPr lang="cs-CZ" sz="1600" kern="100" err="1">
              <a:latin typeface="Neue Haas Grotesk Text Pro" panose="020B0504020202020204" pitchFamily="34" charset="0"/>
              <a:ea typeface="Inter Medium" panose="02000503000000020004" pitchFamily="2" charset="0"/>
              <a:cs typeface="Times New Roman"/>
            </a:endParaRPr>
          </a:p>
          <a:p>
            <a:pPr marL="342900" indent="-342900">
              <a:lnSpc>
                <a:spcPct val="114999"/>
              </a:lnSpc>
              <a:spcAft>
                <a:spcPts val="800"/>
              </a:spcAft>
              <a:buFont typeface="Arial" panose="020B0604020202020204" pitchFamily="34" charset="0"/>
              <a:buChar char="•"/>
            </a:pP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nSpc>
                <a:spcPct val="114999"/>
              </a:lnSpc>
              <a:spcAft>
                <a:spcPts val="800"/>
              </a:spcAft>
              <a:buFont typeface="Arial" panose="020B0604020202020204" pitchFamily="34" charset="0"/>
              <a:buChar char="•"/>
            </a:pPr>
            <a:endParaRPr lang="cs-CZ" sz="1600" kern="100">
              <a:latin typeface="Neue Haas Grotesk Text Pro" panose="020B0504020202020204" pitchFamily="34" charset="0"/>
              <a:ea typeface="Inter Medium" panose="02000503000000020004" pitchFamily="2" charset="0"/>
              <a:cs typeface="Times New Roman"/>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2092463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272B5-7C52-9AC4-60E8-44434FE0D4CB}"/>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55C2F930-07D5-DF91-A13B-1B6E52D2AC2D}"/>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A181D0A8-73AE-8E2B-C6FA-3F08DB350B41}"/>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C449D961-8BF5-7EE3-BE78-F873B159485B}"/>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B6AF62FF-7301-9E7C-899F-1BC4ED315621}"/>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B0256219-E7B9-121E-7A44-44A4EAF6630B}"/>
              </a:ext>
            </a:extLst>
          </p:cNvPr>
          <p:cNvSpPr txBox="1"/>
          <p:nvPr/>
        </p:nvSpPr>
        <p:spPr>
          <a:xfrm>
            <a:off x="227012" y="157847"/>
            <a:ext cx="8892686"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Právo člena zastupitele obce na informace</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B733F0D5-E1BD-A54B-12E6-540CD83FB0DA}"/>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1EFF6D09-BA97-5866-D88B-D8909B78A0FF}"/>
              </a:ext>
            </a:extLst>
          </p:cNvPr>
          <p:cNvSpPr txBox="1"/>
          <p:nvPr/>
        </p:nvSpPr>
        <p:spPr>
          <a:xfrm>
            <a:off x="227012" y="873125"/>
            <a:ext cx="11571727" cy="5045484"/>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latin typeface="Neue Haas Grotesk Text Pro"/>
                <a:ea typeface="Aptos" panose="020B0004020202020204" pitchFamily="34" charset="0"/>
                <a:cs typeface="Times New Roman"/>
              </a:rPr>
              <a:t>                                                             Žádost podle zákona o svobodném přístupu k informacím</a:t>
            </a:r>
            <a:endParaRPr lang="cs-CZ" sz="1600" b="1" kern="100">
              <a:effectLst/>
              <a:latin typeface="Neue Haas Grotesk Text Pro"/>
              <a:ea typeface="Aptos" panose="020B0004020202020204" pitchFamily="34" charset="0"/>
              <a:cs typeface="Times New Roman" panose="02020603050405020304" pitchFamily="18" charset="0"/>
            </a:endParaRPr>
          </a:p>
          <a:p>
            <a:pPr algn="just">
              <a:lnSpc>
                <a:spcPct val="115000"/>
              </a:lnSpc>
              <a:spcAft>
                <a:spcPts val="800"/>
              </a:spcAft>
            </a:pPr>
            <a:r>
              <a:rPr lang="cs-CZ" sz="1600" kern="100">
                <a:latin typeface="Neue Haas Grotesk Text Pro"/>
                <a:ea typeface="Aptos" panose="020B0004020202020204" pitchFamily="34" charset="0"/>
                <a:cs typeface="Times New Roman"/>
              </a:rPr>
              <a:t>Mohou nastat tyto situace:</a:t>
            </a:r>
          </a:p>
          <a:p>
            <a:pPr marL="342900" indent="-342900" algn="just">
              <a:lnSpc>
                <a:spcPct val="114999"/>
              </a:lnSpc>
              <a:spcAft>
                <a:spcPts val="800"/>
              </a:spcAft>
              <a:buFont typeface="Arial"/>
              <a:buChar char="•"/>
            </a:pPr>
            <a:r>
              <a:rPr lang="cs-CZ" sz="1600" b="1" kern="100">
                <a:latin typeface="Neue Haas Grotesk Text Pro"/>
                <a:ea typeface="Aptos" panose="020B0004020202020204" pitchFamily="34" charset="0"/>
                <a:cs typeface="Times New Roman"/>
              </a:rPr>
              <a:t>zastupitel požádá o informace pouze s odkazem na </a:t>
            </a:r>
            <a:r>
              <a:rPr lang="cs-CZ" sz="1600" b="1" kern="100" err="1">
                <a:latin typeface="Neue Haas Grotesk Text Pro"/>
                <a:ea typeface="Aptos" panose="020B0004020202020204" pitchFamily="34" charset="0"/>
                <a:cs typeface="Times New Roman"/>
              </a:rPr>
              <a:t>InfZ</a:t>
            </a:r>
            <a:endPar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endParaRPr>
          </a:p>
          <a:p>
            <a:pPr marL="342900" indent="-342900" algn="just">
              <a:lnSpc>
                <a:spcPct val="114999"/>
              </a:lnSpc>
              <a:spcAft>
                <a:spcPts val="800"/>
              </a:spcAft>
              <a:buFont typeface="Arial"/>
              <a:buChar char="•"/>
              <a:tabLst>
                <a:tab pos="457200" algn="l"/>
              </a:tabLst>
            </a:pPr>
            <a:r>
              <a:rPr lang="cs-CZ" sz="1600" b="1" kern="100">
                <a:latin typeface="Neue Haas Grotesk Text Pro"/>
                <a:ea typeface="Inter Medium" panose="02000503000000020004" pitchFamily="2" charset="0"/>
                <a:cs typeface="Times New Roman"/>
              </a:rPr>
              <a:t>zastupitel požádá o informace s odkazem na zákon o obcích a zároveň na zákon o svobodném přístupu k informacím</a:t>
            </a:r>
            <a:r>
              <a:rPr lang="cs-CZ" sz="1600" kern="100">
                <a:latin typeface="Neue Haas Grotesk Text Pro"/>
                <a:ea typeface="Inter Medium" panose="02000503000000020004" pitchFamily="2" charset="0"/>
                <a:cs typeface="Times New Roman"/>
              </a:rPr>
              <a:t> </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342900" indent="-342900" algn="just">
              <a:lnSpc>
                <a:spcPct val="114999"/>
              </a:lnSpc>
              <a:spcAft>
                <a:spcPts val="800"/>
              </a:spcAft>
              <a:buFont typeface="Arial"/>
              <a:buChar char="•"/>
              <a:tabLst>
                <a:tab pos="457200" algn="l"/>
              </a:tabLst>
            </a:pPr>
            <a:endParaRPr lang="cs-CZ" sz="1600" kern="100">
              <a:latin typeface="Neue Haas Grotesk Text Pro"/>
              <a:ea typeface="Inter Medium" panose="02000503000000020004" pitchFamily="2" charset="0"/>
              <a:cs typeface="Times New Roman"/>
            </a:endParaRPr>
          </a:p>
          <a:p>
            <a:pPr marL="285750" indent="-285750" algn="just">
              <a:lnSpc>
                <a:spcPct val="114999"/>
              </a:lnSpc>
              <a:spcAft>
                <a:spcPts val="800"/>
              </a:spcAft>
              <a:buFont typeface="Arial"/>
              <a:buChar char="•"/>
              <a:tabLst>
                <a:tab pos="457200" algn="l"/>
              </a:tabLst>
            </a:pPr>
            <a:r>
              <a:rPr lang="cs-CZ" sz="1600" kern="100" err="1">
                <a:latin typeface="Neue Haas Grotesk Text Pro"/>
                <a:ea typeface="Inter Medium" panose="02000503000000020004" pitchFamily="2" charset="0"/>
                <a:cs typeface="Times New Roman"/>
              </a:rPr>
              <a:t>InfZ</a:t>
            </a:r>
            <a:r>
              <a:rPr lang="cs-CZ" sz="1600" kern="100">
                <a:latin typeface="Neue Haas Grotesk Text Pro"/>
                <a:ea typeface="Inter Medium" panose="02000503000000020004" pitchFamily="2" charset="0"/>
                <a:cs typeface="Times New Roman"/>
              </a:rPr>
              <a:t> se uplatní v plném rozsahu</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ALE - právo zastupitele na informace může být širší než právo na informace "běžného" žadatele - nemohou být aplikována hmotněprávní ustanovení </a:t>
            </a:r>
            <a:r>
              <a:rPr lang="cs-CZ" sz="1600" kern="100" err="1">
                <a:latin typeface="Neue Haas Grotesk Text Pro"/>
                <a:ea typeface="Inter Medium" panose="02000503000000020004" pitchFamily="2" charset="0"/>
                <a:cs typeface="Times New Roman"/>
              </a:rPr>
              <a:t>InfZ</a:t>
            </a:r>
            <a:r>
              <a:rPr lang="cs-CZ" sz="1600" kern="100">
                <a:latin typeface="Neue Haas Grotesk Text Pro"/>
                <a:ea typeface="Inter Medium" panose="02000503000000020004" pitchFamily="2" charset="0"/>
                <a:cs typeface="Times New Roman"/>
              </a:rPr>
              <a:t> omezující zpřístupnění informace a ta, která jdou k tíži zastupitele (§7 až 11 </a:t>
            </a:r>
            <a:r>
              <a:rPr lang="cs-CZ" sz="1600" kern="100" err="1">
                <a:latin typeface="Neue Haas Grotesk Text Pro"/>
                <a:ea typeface="Inter Medium" panose="02000503000000020004" pitchFamily="2" charset="0"/>
                <a:cs typeface="Times New Roman"/>
              </a:rPr>
              <a:t>InfZ</a:t>
            </a:r>
            <a:r>
              <a:rPr lang="cs-CZ" sz="1600" kern="100">
                <a:latin typeface="Neue Haas Grotesk Text Pro"/>
                <a:ea typeface="Inter Medium" panose="02000503000000020004" pitchFamily="2" charset="0"/>
                <a:cs typeface="Times New Roman"/>
              </a:rPr>
              <a:t>, §17 </a:t>
            </a:r>
            <a:r>
              <a:rPr lang="cs-CZ" sz="1600" kern="100" err="1">
                <a:latin typeface="Neue Haas Grotesk Text Pro"/>
                <a:ea typeface="Inter Medium" panose="02000503000000020004" pitchFamily="2" charset="0"/>
                <a:cs typeface="Times New Roman"/>
              </a:rPr>
              <a:t>InfZ</a:t>
            </a:r>
            <a:r>
              <a:rPr lang="cs-CZ" sz="1600" kern="100">
                <a:latin typeface="Neue Haas Grotesk Text Pro"/>
                <a:ea typeface="Inter Medium" panose="02000503000000020004" pitchFamily="2" charset="0"/>
                <a:cs typeface="Times New Roman"/>
              </a:rPr>
              <a:t>)</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lhůta pro vyřízení je 15 dní (§ 14 odst. 5 písm. d) </a:t>
            </a:r>
            <a:r>
              <a:rPr lang="cs-CZ" sz="1600" kern="100" err="1">
                <a:latin typeface="Neue Haas Grotesk Text Pro"/>
                <a:ea typeface="Inter Medium" panose="02000503000000020004" pitchFamily="2" charset="0"/>
                <a:cs typeface="Times New Roman"/>
              </a:rPr>
              <a:t>InfZ</a:t>
            </a:r>
            <a:r>
              <a:rPr lang="cs-CZ" sz="1600" kern="100">
                <a:latin typeface="Neue Haas Grotesk Text Pro"/>
                <a:ea typeface="Inter Medium" panose="02000503000000020004" pitchFamily="2" charset="0"/>
                <a:cs typeface="Times New Roman"/>
              </a:rPr>
              <a:t>)</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lhůtu pro vyřízení žádosti lze prodloužit ze závažných důvodů, nejvýše o 10 dní (§ 14 odst. 6 </a:t>
            </a:r>
            <a:r>
              <a:rPr lang="cs-CZ" sz="1600" kern="100" err="1">
                <a:latin typeface="Neue Haas Grotesk Text Pro"/>
                <a:ea typeface="Inter Medium" panose="02000503000000020004" pitchFamily="2" charset="0"/>
                <a:cs typeface="Times New Roman"/>
              </a:rPr>
              <a:t>InfZ</a:t>
            </a:r>
            <a:r>
              <a:rPr lang="cs-CZ" sz="1600" kern="100">
                <a:latin typeface="Neue Haas Grotesk Text Pro"/>
                <a:ea typeface="Inter Medium" panose="02000503000000020004" pitchFamily="2" charset="0"/>
                <a:cs typeface="Times New Roman"/>
              </a:rPr>
              <a:t>)</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342900" indent="-342900">
              <a:lnSpc>
                <a:spcPct val="115000"/>
              </a:lnSpc>
              <a:spcAft>
                <a:spcPts val="800"/>
              </a:spcAft>
              <a:buFont typeface="Arial"/>
              <a:buChar char="•"/>
            </a:pP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5747581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E7CE9-FE7D-ED39-F264-64E129DB7720}"/>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FEF4B56C-ED9C-ACC2-8C5C-3E42E72C43F2}"/>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D85C29A2-5177-7398-C3BD-7D88AA5D58CA}"/>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FE82ED9D-F349-0B49-7696-DB33B115F417}"/>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8577624D-A5ED-BDB6-98D0-E782377F9F5E}"/>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B07EA1D1-A442-61DB-1C7F-99D3C2D1FCCC}"/>
              </a:ext>
            </a:extLst>
          </p:cNvPr>
          <p:cNvSpPr txBox="1"/>
          <p:nvPr/>
        </p:nvSpPr>
        <p:spPr>
          <a:xfrm>
            <a:off x="227012" y="157847"/>
            <a:ext cx="8865144"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Právo člena zastupitele obce na informace</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752757B3-51F9-0848-B252-396B52E3B723}"/>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B717E4E2-CB28-83CE-538E-94E43F4D7D54}"/>
              </a:ext>
            </a:extLst>
          </p:cNvPr>
          <p:cNvSpPr txBox="1"/>
          <p:nvPr/>
        </p:nvSpPr>
        <p:spPr>
          <a:xfrm>
            <a:off x="227012" y="873125"/>
            <a:ext cx="11571727" cy="4864922"/>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latin typeface="Neue Haas Grotesk Text Pro"/>
                <a:ea typeface="Aptos" panose="020B0004020202020204" pitchFamily="34" charset="0"/>
                <a:cs typeface="Times New Roman"/>
              </a:rPr>
              <a:t>                                                                         Úhrada nákladů za poskytnuté informace</a:t>
            </a:r>
            <a:endParaRPr lang="cs-CZ" sz="1600" b="1" kern="100">
              <a:effectLst/>
              <a:latin typeface="Neue Haas Grotesk Text Pro"/>
              <a:ea typeface="Aptos" panose="020B0004020202020204" pitchFamily="34" charset="0"/>
              <a:cs typeface="Times New Roman" panose="02020603050405020304" pitchFamily="18" charset="0"/>
            </a:endParaRPr>
          </a:p>
          <a:p>
            <a:pPr>
              <a:lnSpc>
                <a:spcPct val="114999"/>
              </a:lnSpc>
              <a:spcAft>
                <a:spcPts val="800"/>
              </a:spcAft>
            </a:pPr>
            <a:endParaRPr lang="cs-CZ" sz="1600" b="1" kern="100">
              <a:latin typeface="Neue Haas Grotesk Text Pro"/>
              <a:ea typeface="Aptos" panose="020B0004020202020204" pitchFamily="34" charset="0"/>
              <a:cs typeface="Times New Roman"/>
            </a:endParaRPr>
          </a:p>
          <a:p>
            <a:pPr marL="285750" indent="-285750" algn="just">
              <a:lnSpc>
                <a:spcPct val="115000"/>
              </a:lnSpc>
              <a:spcAft>
                <a:spcPts val="800"/>
              </a:spcAft>
              <a:buFont typeface="Arial"/>
              <a:buChar char="•"/>
            </a:pPr>
            <a:r>
              <a:rPr lang="cs-CZ" sz="1600" kern="100">
                <a:latin typeface="Neue Haas Grotesk Text Pro"/>
                <a:ea typeface="Aptos" panose="020B0004020202020204" pitchFamily="34" charset="0"/>
                <a:cs typeface="Times New Roman"/>
              </a:rPr>
              <a:t>zastupitel má nárok na bezplatné poskytnutí informací, které souvisejí s výkonem jeho funkce</a:t>
            </a:r>
            <a:endPar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endParaRPr>
          </a:p>
          <a:p>
            <a:pPr marL="285750" indent="-285750" algn="just">
              <a:lnSpc>
                <a:spcPct val="114999"/>
              </a:lnSpc>
              <a:spcAft>
                <a:spcPts val="800"/>
              </a:spcAft>
              <a:buFont typeface="Arial"/>
              <a:buChar char="•"/>
              <a:tabLst>
                <a:tab pos="457200" algn="l"/>
              </a:tabLst>
            </a:pPr>
            <a:r>
              <a:rPr lang="cs-CZ" sz="1600" kern="100">
                <a:latin typeface="Neue Haas Grotesk Text Pro"/>
                <a:ea typeface="Inter Medium" panose="02000503000000020004" pitchFamily="2" charset="0"/>
                <a:cs typeface="Times New Roman"/>
              </a:rPr>
              <a:t>nelze požadovat úhradu za dobu práce zaměstnance obce, spojenou s vyhledáváním informací a s jejich zpracováním</a:t>
            </a:r>
          </a:p>
          <a:p>
            <a:pPr algn="just">
              <a:lnSpc>
                <a:spcPct val="114999"/>
              </a:lnSpc>
              <a:spcAft>
                <a:spcPts val="800"/>
              </a:spcAft>
              <a:tabLst>
                <a:tab pos="457200" algn="l"/>
              </a:tabLst>
            </a:pPr>
            <a:endParaRPr lang="cs-CZ" sz="1600" kern="100">
              <a:latin typeface="Neue Haas Grotesk Text Pro"/>
              <a:ea typeface="Inter Medium" panose="02000503000000020004" pitchFamily="2" charset="0"/>
              <a:cs typeface="Times New Roman"/>
            </a:endParaRPr>
          </a:p>
          <a:p>
            <a:pPr marL="285750" indent="-285750" algn="just">
              <a:lnSpc>
                <a:spcPct val="114999"/>
              </a:lnSpc>
              <a:spcAft>
                <a:spcPts val="800"/>
              </a:spcAft>
              <a:buFont typeface="Arial"/>
              <a:buChar char="•"/>
              <a:tabLst>
                <a:tab pos="457200" algn="l"/>
              </a:tabLst>
            </a:pPr>
            <a:r>
              <a:rPr lang="cs-CZ" sz="1600" kern="100">
                <a:latin typeface="Neue Haas Grotesk Text Pro"/>
                <a:ea typeface="Inter Medium" panose="02000503000000020004" pitchFamily="2" charset="0"/>
                <a:cs typeface="Times New Roman"/>
              </a:rPr>
              <a:t>ALE výjimečně lze požadovat úhradu "materiálových " nákladů za poskytnutí informace (typicky za vyhotovení kopií): </a:t>
            </a:r>
            <a:endParaRPr lang="cs-CZ" sz="1600" kern="100">
              <a:latin typeface="Neue Haas Grotesk Text Pro" panose="020B0504020202020204" pitchFamily="34" charset="0"/>
              <a:ea typeface="Inter Medium" panose="02000503000000020004" pitchFamily="2" charset="0"/>
              <a:cs typeface="Times New Roman"/>
            </a:endParaRPr>
          </a:p>
          <a:p>
            <a:pPr marL="714375" indent="-266700" algn="just">
              <a:lnSpc>
                <a:spcPct val="114999"/>
              </a:lnSpc>
              <a:spcAft>
                <a:spcPts val="800"/>
              </a:spcAft>
              <a:tabLst>
                <a:tab pos="457200" algn="l"/>
              </a:tabLst>
            </a:pPr>
            <a:r>
              <a:rPr lang="cs-CZ" sz="1600" kern="100">
                <a:latin typeface="Neue Haas Grotesk Text Pro"/>
                <a:ea typeface="Inter Medium" panose="02000503000000020004" pitchFamily="2" charset="0"/>
                <a:cs typeface="Times New Roman"/>
              </a:rPr>
              <a:t>-  pokud byly náklady  na jejich poskytnutí pro obec nepřiměřeně zatěžující (ve vztahu k podmínkám obce)</a:t>
            </a:r>
            <a:endParaRPr lang="cs-CZ" sz="1600" kern="100">
              <a:latin typeface="Neue Haas Grotesk Text Pro" panose="020B0504020202020204" pitchFamily="34" charset="0"/>
              <a:ea typeface="Inter Medium" panose="02000503000000020004" pitchFamily="2" charset="0"/>
              <a:cs typeface="Times New Roman"/>
            </a:endParaRPr>
          </a:p>
          <a:p>
            <a:pPr marL="628650" indent="-180975" algn="just">
              <a:lnSpc>
                <a:spcPct val="114999"/>
              </a:lnSpc>
              <a:spcAft>
                <a:spcPts val="800"/>
              </a:spcAft>
              <a:tabLst>
                <a:tab pos="457200" algn="l"/>
              </a:tabLst>
            </a:pPr>
            <a:r>
              <a:rPr lang="cs-CZ" sz="1600" kern="100">
                <a:latin typeface="Neue Haas Grotesk Text Pro"/>
                <a:ea typeface="Inter Medium" panose="02000503000000020004" pitchFamily="2" charset="0"/>
                <a:cs typeface="Times New Roman"/>
              </a:rPr>
              <a:t>- člen zastupitelstva nevyužije jiné, obcí nabízené formy, umožňující bezplatné získání informací (nahlédnutí do dokumentů s možností pořídit si kopie vlastním záznamovým zařízením)</a:t>
            </a:r>
            <a:endParaRPr lang="cs-CZ" sz="1600" kern="100">
              <a:latin typeface="Neue Haas Grotesk Text Pro" panose="020B0504020202020204" pitchFamily="34" charset="0"/>
              <a:ea typeface="Inter Medium" panose="02000503000000020004" pitchFamily="2" charset="0"/>
              <a:cs typeface="Times New Roman"/>
            </a:endParaRPr>
          </a:p>
          <a:p>
            <a:pPr>
              <a:lnSpc>
                <a:spcPct val="114999"/>
              </a:lnSpc>
              <a:spcAft>
                <a:spcPts val="800"/>
              </a:spcAft>
              <a:tabLst>
                <a:tab pos="457200" algn="l"/>
              </a:tabLst>
            </a:pPr>
            <a:endParaRPr lang="cs-CZ" sz="1600" kern="100">
              <a:latin typeface="Neue Haas Grotesk Text Pro" panose="020B0504020202020204" pitchFamily="34" charset="0"/>
              <a:ea typeface="Inter Medium" panose="02000503000000020004" pitchFamily="2" charset="0"/>
              <a:cs typeface="Times New Roman"/>
            </a:endParaRPr>
          </a:p>
          <a:p>
            <a:pPr>
              <a:lnSpc>
                <a:spcPct val="114999"/>
              </a:lnSpc>
              <a:spcAft>
                <a:spcPts val="800"/>
              </a:spcAft>
              <a:tabLst>
                <a:tab pos="457200" algn="l"/>
              </a:tabLst>
            </a:pPr>
            <a:endParaRPr lang="cs-CZ" sz="1600" kern="100">
              <a:latin typeface="Neue Haas Grotesk Text Pro" panose="020B0504020202020204" pitchFamily="34" charset="0"/>
              <a:ea typeface="Inter Medium" panose="02000503000000020004" pitchFamily="2" charset="0"/>
              <a:cs typeface="Times New Roman"/>
            </a:endParaRPr>
          </a:p>
          <a:p>
            <a:pPr marL="285750" indent="-285750">
              <a:lnSpc>
                <a:spcPct val="114999"/>
              </a:lnSpc>
              <a:spcAft>
                <a:spcPts val="800"/>
              </a:spcAft>
              <a:buFont typeface="Arial"/>
              <a:buChar char="•"/>
              <a:tabLst>
                <a:tab pos="457200" algn="l"/>
              </a:tabLst>
            </a:pPr>
            <a:endParaRPr lang="cs-CZ" sz="1600" kern="100">
              <a:latin typeface="Neue Haas Grotesk Text Pro" panose="020B0504020202020204" pitchFamily="34" charset="0"/>
              <a:ea typeface="Inter Medium" panose="02000503000000020004" pitchFamily="2" charset="0"/>
              <a:cs typeface="Times New Roman"/>
            </a:endParaRPr>
          </a:p>
          <a:p>
            <a:pPr>
              <a:buSzPct val="100000"/>
              <a:tabLst>
                <a:tab pos="457200" algn="l"/>
              </a:tabLs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7704951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D2284-E56F-40E0-B10D-11EA028ECE17}"/>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F0B76C9D-0DF5-6F54-B697-058BF09D517A}"/>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6682F037-B6F1-96A0-3D7E-A980EEB5A072}"/>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721FE236-4AD6-0718-0604-553098A40ACB}"/>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082E658D-ECF5-8597-01BE-AABD23DFC4D9}"/>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B0650417-7BD5-781B-E7C9-1D3F0CC6AADA}"/>
              </a:ext>
            </a:extLst>
          </p:cNvPr>
          <p:cNvSpPr txBox="1"/>
          <p:nvPr/>
        </p:nvSpPr>
        <p:spPr>
          <a:xfrm>
            <a:off x="227012" y="157847"/>
            <a:ext cx="9149746"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Právo člena zastupitele obce na informace</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620644F7-5A6D-C251-121C-843C8C4E2281}"/>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746F8DE9-D1DF-6FCA-5708-87660905A4F1}"/>
              </a:ext>
            </a:extLst>
          </p:cNvPr>
          <p:cNvSpPr txBox="1"/>
          <p:nvPr/>
        </p:nvSpPr>
        <p:spPr>
          <a:xfrm>
            <a:off x="227012" y="873125"/>
            <a:ext cx="11571727" cy="2267287"/>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latin typeface="Neue Haas Grotesk Text Pro"/>
                <a:ea typeface="Inter Medium" panose="02000503000000020004" pitchFamily="2" charset="0"/>
                <a:cs typeface="Times New Roman"/>
              </a:rPr>
              <a:t>                   Obrana proti způsobu, jakým obec vyřídila zastupitelovu žádost podle § § 82 písm. c) zákona o obcích</a:t>
            </a:r>
            <a:endParaRPr lang="cs-CZ" sz="1600" b="1" kern="100">
              <a:latin typeface="Neue Haas Grotesk Text Pro" panose="020B0504020202020204" pitchFamily="34" charset="0"/>
              <a:ea typeface="Inter Medium" panose="02000503000000020004" pitchFamily="2" charset="0"/>
              <a:cs typeface="Times New Roman" panose="02020603050405020304" pitchFamily="18" charset="0"/>
            </a:endParaRPr>
          </a:p>
          <a:p>
            <a:pPr>
              <a:lnSpc>
                <a:spcPct val="114999"/>
              </a:lnSpc>
              <a:spcAft>
                <a:spcPts val="800"/>
              </a:spcAft>
            </a:pPr>
            <a:endParaRPr lang="cs-CZ" sz="1600" b="1" kern="100">
              <a:latin typeface="Neue Haas Grotesk Text Pro" panose="020B0504020202020204" pitchFamily="34" charset="0"/>
              <a:ea typeface="Inter Medium" panose="02000503000000020004" pitchFamily="2" charset="0"/>
              <a:cs typeface="Times New Roman"/>
            </a:endParaRPr>
          </a:p>
          <a:p>
            <a:pPr marL="285750" indent="-285750">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zákon o obcích nedává zastupiteli žádný prostředek obrany</a:t>
            </a:r>
            <a:endParaRPr lang="cs-CZ" sz="1600" kern="100">
              <a:latin typeface="Neue Haas Grotesk Text Pro" panose="020B0504020202020204" pitchFamily="34" charset="0"/>
              <a:ea typeface="Inter Medium" panose="02000503000000020004" pitchFamily="2" charset="0"/>
              <a:cs typeface="Times New Roman"/>
            </a:endParaRPr>
          </a:p>
          <a:p>
            <a:pPr marL="285750" indent="-285750">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nutno aplikovat podání stížnosti či odvolání dle </a:t>
            </a:r>
            <a:r>
              <a:rPr lang="cs-CZ" sz="1600" kern="100" err="1">
                <a:latin typeface="Neue Haas Grotesk Text Pro"/>
                <a:ea typeface="Inter Medium" panose="02000503000000020004" pitchFamily="2" charset="0"/>
                <a:cs typeface="Times New Roman"/>
              </a:rPr>
              <a:t>InfZ</a:t>
            </a:r>
            <a:endParaRPr lang="cs-CZ" sz="1600" kern="100">
              <a:latin typeface="Neue Haas Grotesk Text Pro"/>
              <a:ea typeface="Inter Medium" panose="02000503000000020004" pitchFamily="2" charset="0"/>
              <a:cs typeface="Times New Roman"/>
            </a:endParaRPr>
          </a:p>
          <a:p>
            <a:pPr marL="285750" indent="-285750">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nadřízeným orgánem obce je příslušný krajský úřad </a:t>
            </a:r>
            <a:endParaRPr lang="cs-CZ" sz="1600" kern="100">
              <a:latin typeface="Neue Haas Grotesk Text Pro" panose="020B0504020202020204" pitchFamily="34" charset="0"/>
              <a:ea typeface="Inter Medium" panose="02000503000000020004" pitchFamily="2" charset="0"/>
              <a:cs typeface="Times New Roman"/>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7082696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5A178-8A7C-1A63-BF15-576E36FF311C}"/>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2AA51C21-AF7D-84FF-2FEF-B115AAF525D8}"/>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6B535B5F-E660-540E-65CF-D8FF743BBECB}"/>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4EA7F9F0-724C-B608-5337-35505D5B57E9}"/>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8F9743A9-1EE7-00C2-DC38-2CC9A7394810}"/>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67D53853-21E8-C220-7A0A-472CD9FB47B2}"/>
              </a:ext>
            </a:extLst>
          </p:cNvPr>
          <p:cNvSpPr txBox="1"/>
          <p:nvPr/>
        </p:nvSpPr>
        <p:spPr>
          <a:xfrm>
            <a:off x="227012" y="157847"/>
            <a:ext cx="9259914"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Právo člena zastupitele obce na informace</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C2BA3033-FCEB-85DD-A4DF-366C194F8AE1}"/>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69035B35-EE50-965F-1F84-D2E564E3E8B4}"/>
              </a:ext>
            </a:extLst>
          </p:cNvPr>
          <p:cNvSpPr txBox="1"/>
          <p:nvPr/>
        </p:nvSpPr>
        <p:spPr>
          <a:xfrm>
            <a:off x="227012" y="873125"/>
            <a:ext cx="11571727" cy="7232749"/>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latin typeface="Neue Haas Grotesk Text Pro"/>
                <a:ea typeface="Aptos" panose="020B0004020202020204" pitchFamily="34" charset="0"/>
                <a:cs typeface="Times New Roman"/>
              </a:rPr>
              <a:t>Závěry</a:t>
            </a:r>
            <a:endParaRPr lang="cs-CZ" sz="1600" b="1" kern="100">
              <a:effectLst/>
              <a:latin typeface="Neue Haas Grotesk Text Pro"/>
              <a:ea typeface="Aptos" panose="020B0004020202020204" pitchFamily="34" charset="0"/>
              <a:cs typeface="Times New Roman" panose="02020603050405020304" pitchFamily="18" charset="0"/>
            </a:endParaRPr>
          </a:p>
          <a:p>
            <a:pPr marL="342900" indent="-342900" algn="just">
              <a:lnSpc>
                <a:spcPct val="115000"/>
              </a:lnSpc>
              <a:spcAft>
                <a:spcPts val="800"/>
              </a:spcAft>
              <a:buFont typeface="Arial"/>
              <a:buChar char="•"/>
            </a:pPr>
            <a:r>
              <a:rPr lang="cs-CZ" sz="1600" kern="100">
                <a:latin typeface="Neue Haas Grotesk Text Pro"/>
                <a:ea typeface="Inter Medium" panose="02000503000000020004" pitchFamily="2" charset="0"/>
                <a:cs typeface="Times New Roman"/>
              </a:rPr>
              <a:t>Na vyřízení žádosti zastupitele podle § 82 písm. c) zákona o obcích se subsidiárně použijí procesní ustanovení pro vyřízení žádosti o poskytnutí informace, uvedená v zákoně o svobodném přístupu k informacím.</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342900" indent="-342900" algn="just">
              <a:lnSpc>
                <a:spcPct val="114999"/>
              </a:lnSpc>
              <a:spcAft>
                <a:spcPts val="800"/>
              </a:spcAft>
              <a:buFont typeface="Arial"/>
              <a:buChar char="•"/>
            </a:pP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Informacemi, vztahujícími se k výkonu člena zastupitelstva obce, na něž má podle § 82 písm. c) zákona o obcích nárok, tj. informace ze samostatné působnosti v neomezeném rozsahu, jsou dle aktuální judikatury informace, které se vztahují k věcem přímo projednávaným, resp. </a:t>
            </a:r>
            <a:r>
              <a:rPr lang="cs-CZ" sz="1600" kern="100" err="1">
                <a:latin typeface="Neue Haas Grotesk Text Pro"/>
                <a:ea typeface="Inter Medium" panose="02000503000000020004" pitchFamily="2" charset="0"/>
                <a:cs typeface="Times New Roman"/>
              </a:rPr>
              <a:t>projednatelným</a:t>
            </a:r>
            <a:r>
              <a:rPr lang="cs-CZ" sz="1600" kern="100">
                <a:latin typeface="Neue Haas Grotesk Text Pro"/>
                <a:ea typeface="Inter Medium" panose="02000503000000020004" pitchFamily="2" charset="0"/>
                <a:cs typeface="Times New Roman"/>
              </a:rPr>
              <a:t> zastupitelstvem.</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a:buChar char="•"/>
            </a:pP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Je-li vůlí zastupitele, aby jeho žádost o poskytnutí informace, která souvisí s výkonem jeho funkce, byla vyřizována v režimu </a:t>
            </a:r>
            <a:r>
              <a:rPr lang="cs-CZ" sz="1600" kern="100" err="1">
                <a:latin typeface="Neue Haas Grotesk Text Pro"/>
                <a:ea typeface="Inter Medium" panose="02000503000000020004" pitchFamily="2" charset="0"/>
                <a:cs typeface="Times New Roman"/>
              </a:rPr>
              <a:t>InfZ</a:t>
            </a:r>
            <a:r>
              <a:rPr lang="cs-CZ" sz="1600" kern="100">
                <a:latin typeface="Neue Haas Grotesk Text Pro"/>
                <a:ea typeface="Inter Medium" panose="02000503000000020004" pitchFamily="2" charset="0"/>
                <a:cs typeface="Times New Roman"/>
              </a:rPr>
              <a:t>, je obec povinna tuto skutečnost respektovat a žádost  vyřídit dle </a:t>
            </a:r>
            <a:r>
              <a:rPr lang="cs-CZ" sz="1600" kern="100" err="1">
                <a:latin typeface="Neue Haas Grotesk Text Pro"/>
                <a:ea typeface="Inter Medium" panose="02000503000000020004" pitchFamily="2" charset="0"/>
                <a:cs typeface="Times New Roman"/>
              </a:rPr>
              <a:t>INfZ</a:t>
            </a:r>
            <a:r>
              <a:rPr lang="cs-CZ" sz="1600" kern="100">
                <a:latin typeface="Neue Haas Grotesk Text Pro"/>
                <a:ea typeface="Inter Medium" panose="02000503000000020004" pitchFamily="2" charset="0"/>
                <a:cs typeface="Times New Roman"/>
              </a:rPr>
              <a:t>. Tzn. že: </a:t>
            </a:r>
            <a:endParaRPr lang="cs-CZ" sz="1600" kern="100">
              <a:latin typeface="Neue Haas Grotesk Text Pro" panose="020B0504020202020204" pitchFamily="34" charset="0"/>
              <a:ea typeface="Inter Medium" panose="02000503000000020004" pitchFamily="2" charset="0"/>
              <a:cs typeface="Times New Roman"/>
            </a:endParaRPr>
          </a:p>
          <a:p>
            <a:pPr marL="64770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Ve vztahu k informacím, které zastupitel žádá a které spadají pod rozsah § 82 písm. c) zákona o obcích, nemohou být aplikována hmotněprávní ustanovení </a:t>
            </a:r>
            <a:r>
              <a:rPr lang="cs-CZ" sz="1600" kern="100" err="1">
                <a:latin typeface="Neue Haas Grotesk Text Pro"/>
                <a:ea typeface="Inter Medium" panose="02000503000000020004" pitchFamily="2" charset="0"/>
                <a:cs typeface="Times New Roman"/>
              </a:rPr>
              <a:t>InfZ</a:t>
            </a:r>
            <a:r>
              <a:rPr lang="cs-CZ" sz="1600" kern="100">
                <a:latin typeface="Neue Haas Grotesk Text Pro"/>
                <a:ea typeface="Inter Medium" panose="02000503000000020004" pitchFamily="2" charset="0"/>
                <a:cs typeface="Times New Roman"/>
              </a:rPr>
              <a:t>, která omezují rozsah a výkon práva zastupitele (zejména ustanovení upravující důvody pro neposkytnutí informace dle § 7 až § 11 </a:t>
            </a:r>
            <a:r>
              <a:rPr lang="cs-CZ" sz="1600" kern="100" err="1">
                <a:latin typeface="Neue Haas Grotesk Text Pro"/>
                <a:ea typeface="Inter Medium" panose="02000503000000020004" pitchFamily="2" charset="0"/>
                <a:cs typeface="Times New Roman"/>
              </a:rPr>
              <a:t>InfZ</a:t>
            </a:r>
            <a:r>
              <a:rPr lang="cs-CZ" sz="1600" kern="100">
                <a:latin typeface="Neue Haas Grotesk Text Pro"/>
                <a:ea typeface="Inter Medium" panose="02000503000000020004" pitchFamily="2" charset="0"/>
                <a:cs typeface="Times New Roman"/>
              </a:rPr>
              <a:t> a ustanovení o úhradě nákladů dle § 17 </a:t>
            </a:r>
            <a:r>
              <a:rPr lang="cs-CZ" sz="1600" kern="100" err="1">
                <a:latin typeface="Neue Haas Grotesk Text Pro"/>
                <a:ea typeface="Inter Medium" panose="02000503000000020004" pitchFamily="2" charset="0"/>
                <a:cs typeface="Times New Roman"/>
              </a:rPr>
              <a:t>InfZ</a:t>
            </a:r>
            <a:r>
              <a:rPr lang="cs-CZ" sz="1600" kern="100">
                <a:latin typeface="Neue Haas Grotesk Text Pro"/>
                <a:ea typeface="Inter Medium" panose="02000503000000020004" pitchFamily="2" charset="0"/>
                <a:cs typeface="Times New Roman"/>
              </a:rPr>
              <a:t>). Resp. při spojení režimu zákona o obcích a </a:t>
            </a:r>
            <a:r>
              <a:rPr lang="cs-CZ" sz="1600" kern="100" err="1">
                <a:latin typeface="Neue Haas Grotesk Text Pro"/>
                <a:ea typeface="Inter Medium" panose="02000503000000020004" pitchFamily="2" charset="0"/>
                <a:cs typeface="Times New Roman"/>
              </a:rPr>
              <a:t>InfZ</a:t>
            </a:r>
            <a:r>
              <a:rPr lang="cs-CZ" sz="1600" kern="100">
                <a:latin typeface="Neue Haas Grotesk Text Pro"/>
                <a:ea typeface="Inter Medium" panose="02000503000000020004" pitchFamily="2" charset="0"/>
                <a:cs typeface="Times New Roman"/>
              </a:rPr>
              <a:t> je nutné aplikovat z obou zákonů ta pravidla, která jsou z hlediska práva zastupitele na informace příznivější. </a:t>
            </a:r>
            <a:endParaRPr lang="cs-CZ" sz="1600" kern="100">
              <a:latin typeface="Neue Haas Grotesk Text Pro" panose="020B0504020202020204" pitchFamily="34" charset="0"/>
              <a:ea typeface="Inter Medium" panose="02000503000000020004" pitchFamily="2" charset="0"/>
              <a:cs typeface="Times New Roman"/>
            </a:endParaRPr>
          </a:p>
          <a:p>
            <a:pPr marL="64770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Pro vyřízení žádosti se uplatní lhůta 15 dní dle </a:t>
            </a:r>
            <a:r>
              <a:rPr lang="cs-CZ" sz="1600" kern="100" err="1">
                <a:latin typeface="Neue Haas Grotesk Text Pro"/>
                <a:ea typeface="Inter Medium" panose="02000503000000020004" pitchFamily="2" charset="0"/>
                <a:cs typeface="Times New Roman"/>
              </a:rPr>
              <a:t>InfZ</a:t>
            </a:r>
            <a:r>
              <a:rPr lang="cs-CZ" sz="1600" kern="100">
                <a:latin typeface="Neue Haas Grotesk Text Pro"/>
                <a:ea typeface="Inter Medium" panose="02000503000000020004" pitchFamily="2" charset="0"/>
                <a:cs typeface="Times New Roman"/>
              </a:rPr>
              <a:t>.</a:t>
            </a:r>
            <a:endParaRPr lang="cs-CZ" sz="1600" kern="100">
              <a:latin typeface="Neue Haas Grotesk Text Pro" panose="020B0504020202020204" pitchFamily="34" charset="0"/>
              <a:ea typeface="Inter Medium" panose="02000503000000020004" pitchFamily="2" charset="0"/>
              <a:cs typeface="Times New Roman"/>
            </a:endParaRPr>
          </a:p>
          <a:p>
            <a:pPr algn="just">
              <a:lnSpc>
                <a:spcPct val="114999"/>
              </a:lnSpc>
              <a:spcAft>
                <a:spcPts val="800"/>
              </a:spcAft>
            </a:pP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a:buChar char="•"/>
            </a:pP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nSpc>
                <a:spcPct val="114999"/>
              </a:lnSpc>
              <a:spcAft>
                <a:spcPts val="800"/>
              </a:spcAft>
              <a:buFont typeface="Arial"/>
              <a:buChar char="•"/>
            </a:pP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nSpc>
                <a:spcPct val="114999"/>
              </a:lnSpc>
              <a:spcAft>
                <a:spcPts val="800"/>
              </a:spcAft>
              <a:buFont typeface="Arial"/>
              <a:buChar char="•"/>
            </a:pPr>
            <a:endParaRPr lang="cs-CZ" sz="1600" kern="100">
              <a:latin typeface="Neue Haas Grotesk Text Pro" panose="020B0504020202020204" pitchFamily="34" charset="0"/>
              <a:ea typeface="Inter Medium" panose="02000503000000020004" pitchFamily="2" charset="0"/>
              <a:cs typeface="Times New Roman"/>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427840086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77B9B-781B-ECB9-A111-AA24CA4F4F81}"/>
            </a:ext>
          </a:extLst>
        </p:cNvPr>
        <p:cNvGrpSpPr/>
        <p:nvPr/>
      </p:nvGrpSpPr>
      <p:grpSpPr>
        <a:xfrm>
          <a:off x="0" y="0"/>
          <a:ext cx="0" cy="0"/>
          <a:chOff x="0" y="0"/>
          <a:chExt cx="0" cy="0"/>
        </a:xfrm>
      </p:grpSpPr>
      <p:sp>
        <p:nvSpPr>
          <p:cNvPr id="2" name="Obdélník 2">
            <a:extLst>
              <a:ext uri="{FF2B5EF4-FFF2-40B4-BE49-F238E27FC236}">
                <a16:creationId xmlns:a16="http://schemas.microsoft.com/office/drawing/2014/main" id="{2067E94B-FD5F-6C57-3489-2B758DD30955}"/>
              </a:ext>
            </a:extLst>
          </p:cNvPr>
          <p:cNvSpPr/>
          <p:nvPr/>
        </p:nvSpPr>
        <p:spPr>
          <a:xfrm>
            <a:off x="0" y="0"/>
            <a:ext cx="12191999" cy="6858000"/>
          </a:xfrm>
          <a:prstGeom prst="rect">
            <a:avLst/>
          </a:prstGeom>
          <a:solidFill>
            <a:srgbClr val="13A5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6" name="TextovéPole 14">
            <a:extLst>
              <a:ext uri="{FF2B5EF4-FFF2-40B4-BE49-F238E27FC236}">
                <a16:creationId xmlns:a16="http://schemas.microsoft.com/office/drawing/2014/main" id="{FA6DED88-4821-6A36-E93A-53832C51D643}"/>
              </a:ext>
            </a:extLst>
          </p:cNvPr>
          <p:cNvSpPr txBox="1"/>
          <p:nvPr/>
        </p:nvSpPr>
        <p:spPr>
          <a:xfrm>
            <a:off x="192088" y="2716080"/>
            <a:ext cx="11844338" cy="913327"/>
          </a:xfrm>
          <a:prstGeom prst="rect">
            <a:avLst/>
          </a:prstGeom>
          <a:noFill/>
        </p:spPr>
        <p:txBody>
          <a:bodyPr wrap="square" rtlCol="0">
            <a:spAutoFit/>
          </a:bodyPr>
          <a:lstStyle/>
          <a:p>
            <a:pPr algn="ctr">
              <a:lnSpc>
                <a:spcPct val="150000"/>
              </a:lnSpc>
            </a:pPr>
            <a:r>
              <a:rPr lang="pl-PL" sz="4000" b="1" kern="100">
                <a:solidFill>
                  <a:schemeClr val="bg1"/>
                </a:solidFill>
                <a:latin typeface="Neue Haas Grotesk Text Pro" panose="020B0504020202020204" pitchFamily="34" charset="-18"/>
                <a:ea typeface="Aptos" panose="020B0004020202020204" pitchFamily="34" charset="0"/>
                <a:cs typeface="Times New Roman" panose="02020603050405020304" pitchFamily="18" charset="0"/>
              </a:rPr>
              <a:t>Informace o pracovnících veřejné správy</a:t>
            </a:r>
            <a:endParaRPr lang="cs-CZ" sz="4000" b="1" kern="100">
              <a:solidFill>
                <a:schemeClr val="bg1"/>
              </a:solidFill>
              <a:effectLst/>
              <a:latin typeface="Neue Haas Grotesk Text Pro" panose="020B0504020202020204" pitchFamily="34" charset="-18"/>
              <a:ea typeface="Aptos" panose="020B0004020202020204" pitchFamily="34" charset="0"/>
              <a:cs typeface="Times New Roman" panose="02020603050405020304" pitchFamily="18" charset="0"/>
            </a:endParaRPr>
          </a:p>
        </p:txBody>
      </p:sp>
      <p:pic>
        <p:nvPicPr>
          <p:cNvPr id="3" name="Obrázek 2">
            <a:extLst>
              <a:ext uri="{FF2B5EF4-FFF2-40B4-BE49-F238E27FC236}">
                <a16:creationId xmlns:a16="http://schemas.microsoft.com/office/drawing/2014/main" id="{F37BD836-277C-7FED-4465-BFE3ECA0313A}"/>
              </a:ext>
            </a:extLst>
          </p:cNvPr>
          <p:cNvPicPr>
            <a:picLocks noChangeAspect="1"/>
          </p:cNvPicPr>
          <p:nvPr/>
        </p:nvPicPr>
        <p:blipFill>
          <a:blip r:embed="rId2"/>
          <a:stretch>
            <a:fillRect/>
          </a:stretch>
        </p:blipFill>
        <p:spPr>
          <a:xfrm>
            <a:off x="11324403" y="155815"/>
            <a:ext cx="640585" cy="339757"/>
          </a:xfrm>
          <a:prstGeom prst="rect">
            <a:avLst/>
          </a:prstGeom>
        </p:spPr>
      </p:pic>
    </p:spTree>
    <p:extLst>
      <p:ext uri="{BB962C8B-B14F-4D97-AF65-F5344CB8AC3E}">
        <p14:creationId xmlns:p14="http://schemas.microsoft.com/office/powerpoint/2010/main" val="950352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B7D6A-3AE0-D908-2C05-6D58BA1C7C15}"/>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B615FDE0-4DDB-6D03-14D7-A0443DC21442}"/>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195F845C-A55B-10A3-87DF-B91E92DC46C3}"/>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63A81784-F638-83F1-A6CE-9023A221DAB7}"/>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C8CFB71D-F7F3-25B2-90BB-E1E03CD33921}"/>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45CBF818-5AC9-7283-26E6-18F5316A5BB1}"/>
              </a:ext>
            </a:extLst>
          </p:cNvPr>
          <p:cNvSpPr txBox="1"/>
          <p:nvPr/>
        </p:nvSpPr>
        <p:spPr>
          <a:xfrm>
            <a:off x="227012" y="139486"/>
            <a:ext cx="11097391" cy="369332"/>
          </a:xfrm>
          <a:prstGeom prst="rect">
            <a:avLst/>
          </a:prstGeom>
          <a:noFill/>
        </p:spPr>
        <p:txBody>
          <a:bodyPr wrap="square" lIns="91440" tIns="45720" rIns="91440" bIns="45720" rtlCol="0" anchor="t">
            <a:spAutoFit/>
          </a:bodyPr>
          <a:lstStyle/>
          <a:p>
            <a:pPr algn="ctr"/>
            <a:r>
              <a:rPr lang="cs-CZ" b="1">
                <a:solidFill>
                  <a:schemeClr val="bg1"/>
                </a:solidFill>
                <a:latin typeface="Neue Haas Grotesk Text Pro"/>
                <a:cs typeface="Ema SemiBold" pitchFamily="2" charset="0"/>
              </a:rPr>
              <a:t>Základní pojmy</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F607E206-821A-5ADC-6DF5-768DD6663BC1}"/>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BA98A3B2-7E16-E79A-EB32-19EFE2D52309}"/>
              </a:ext>
            </a:extLst>
          </p:cNvPr>
          <p:cNvSpPr txBox="1"/>
          <p:nvPr/>
        </p:nvSpPr>
        <p:spPr>
          <a:xfrm>
            <a:off x="227012" y="873125"/>
            <a:ext cx="11571727" cy="3605089"/>
          </a:xfrm>
          <a:prstGeom prst="rect">
            <a:avLst/>
          </a:prstGeom>
          <a:noFill/>
        </p:spPr>
        <p:txBody>
          <a:bodyPr wrap="square" lIns="91440" tIns="45720" rIns="91440" bIns="45720" rtlCol="0" anchor="t">
            <a:spAutoFit/>
          </a:bodyPr>
          <a:lstStyle/>
          <a:p>
            <a:pPr marL="342900" indent="-342900">
              <a:lnSpc>
                <a:spcPct val="114999"/>
              </a:lnSpc>
              <a:spcAft>
                <a:spcPts val="800"/>
              </a:spcAft>
              <a:buFont typeface="Arial" panose="020B0604020202020204" pitchFamily="34" charset="0"/>
              <a:buChar char="•"/>
            </a:pPr>
            <a:r>
              <a:rPr lang="cs-CZ" sz="1600" b="1" kern="100">
                <a:latin typeface="Neue Haas Grotesk Text Pro"/>
                <a:ea typeface="Inter Medium" panose="02000503000000020004" pitchFamily="2" charset="0"/>
                <a:cs typeface="Times New Roman"/>
              </a:rPr>
              <a:t>Povinný subjekt</a:t>
            </a:r>
            <a:endParaRPr lang="cs-CZ" sz="1600" b="1" kern="100">
              <a:latin typeface="Neue Haas Grotesk Text Pro" panose="020B0504020202020204" pitchFamily="34" charset="0"/>
              <a:ea typeface="Inter Medium" panose="02000503000000020004" pitchFamily="2" charset="0"/>
              <a:cs typeface="Times New Roman" panose="02020603050405020304" pitchFamily="18" charset="0"/>
            </a:endParaRPr>
          </a:p>
          <a:p>
            <a:pPr algn="just">
              <a:lnSpc>
                <a:spcPct val="114999"/>
              </a:lnSpc>
              <a:spcAft>
                <a:spcPts val="800"/>
              </a:spcAft>
            </a:pPr>
            <a:r>
              <a:rPr lang="cs-CZ" sz="1600" kern="100">
                <a:latin typeface="Neue Haas Grotesk Text Pro"/>
                <a:ea typeface="Inter Medium" panose="02000503000000020004" pitchFamily="2" charset="0"/>
                <a:cs typeface="Times New Roman"/>
              </a:rPr>
              <a:t>	V případě obcí: obce, obecní úřady, zastupitelstva, komise, příspěvkové organizace (mateřské a základní školy, 	kulturní organizace), městská policie atd.</a:t>
            </a:r>
            <a:endParaRPr lang="cs-CZ" sz="1600" kern="100">
              <a:latin typeface="Neue Haas Grotesk Text Pro" panose="020B0504020202020204" pitchFamily="34" charset="0"/>
              <a:ea typeface="Inter Medium" panose="02000503000000020004" pitchFamily="2" charset="0"/>
              <a:cs typeface="Times New Roman"/>
            </a:endParaRPr>
          </a:p>
          <a:p>
            <a:pPr marL="285750" indent="-285750" algn="just">
              <a:lnSpc>
                <a:spcPct val="114999"/>
              </a:lnSpc>
              <a:spcAft>
                <a:spcPts val="800"/>
              </a:spcAft>
              <a:buFont typeface="Arial,Sans-Serif"/>
              <a:buChar char="•"/>
            </a:pPr>
            <a:r>
              <a:rPr lang="cs-CZ" sz="1600" kern="100">
                <a:latin typeface="Neue Haas Grotesk Text Pro"/>
                <a:ea typeface="Inter Medium" panose="02000503000000020004" pitchFamily="2" charset="0"/>
                <a:cs typeface="Times New Roman"/>
              </a:rPr>
              <a:t>platí pravidlo, že informační povinnost se týká jen informací, které se vztahují k působnosti povinného subjektu.</a:t>
            </a:r>
          </a:p>
          <a:p>
            <a:pPr algn="just">
              <a:lnSpc>
                <a:spcPct val="114999"/>
              </a:lnSpc>
              <a:spcAft>
                <a:spcPts val="800"/>
              </a:spcAft>
            </a:pPr>
            <a:endParaRPr lang="cs-CZ" sz="1600" kern="100">
              <a:latin typeface="Neue Haas Grotesk Text Pro"/>
              <a:ea typeface="Inter Medium" panose="02000503000000020004" pitchFamily="2" charset="0"/>
              <a:cs typeface="Times New Roman"/>
            </a:endParaRPr>
          </a:p>
          <a:p>
            <a:pPr marL="285750" indent="-285750" algn="just">
              <a:lnSpc>
                <a:spcPct val="114999"/>
              </a:lnSpc>
              <a:spcAft>
                <a:spcPts val="800"/>
              </a:spcAft>
              <a:buFont typeface="Arial,Sans-Serif"/>
              <a:buChar char="•"/>
            </a:pPr>
            <a:r>
              <a:rPr lang="cs-CZ" sz="1600" b="1" kern="100">
                <a:latin typeface="Neue Haas Grotesk Text Pro"/>
                <a:ea typeface="Inter Medium" panose="02000503000000020004" pitchFamily="2" charset="0"/>
                <a:cs typeface="Times New Roman"/>
              </a:rPr>
              <a:t>Žadatelem</a:t>
            </a:r>
            <a:r>
              <a:rPr lang="cs-CZ" sz="1600" kern="100">
                <a:latin typeface="Neue Haas Grotesk Text Pro"/>
                <a:ea typeface="Inter Medium" panose="02000503000000020004" pitchFamily="2" charset="0"/>
                <a:cs typeface="Times New Roman"/>
              </a:rPr>
              <a:t> je právnická nebo fyzická osoba, která žádá o informaci. Fyzická osoba nemusí být plnoletá ani občanem obce.</a:t>
            </a:r>
            <a:endParaRPr lang="en-US" sz="1600" kern="100">
              <a:latin typeface="Neue Haas Grotesk Text Pro"/>
              <a:ea typeface="Inter Medium" panose="02000503000000020004" pitchFamily="2" charset="0"/>
              <a:cs typeface="Times New Roman"/>
            </a:endParaRPr>
          </a:p>
          <a:p>
            <a:pPr marL="285750" indent="-285750">
              <a:lnSpc>
                <a:spcPct val="114999"/>
              </a:lnSpc>
              <a:spcAft>
                <a:spcPts val="800"/>
              </a:spcAft>
              <a:buFont typeface="Arial"/>
              <a:buChar char="•"/>
            </a:pPr>
            <a:endParaRPr lang="cs-CZ" sz="1600" kern="100">
              <a:latin typeface="Neue Haas Grotesk Text Pro" panose="020B0504020202020204" pitchFamily="34" charset="0"/>
              <a:ea typeface="Inter Medium" panose="02000503000000020004" pitchFamily="2" charset="0"/>
              <a:cs typeface="Times New Roman"/>
            </a:endParaRPr>
          </a:p>
          <a:p>
            <a:pPr marL="285750" indent="-285750">
              <a:lnSpc>
                <a:spcPct val="114999"/>
              </a:lnSpc>
              <a:spcAft>
                <a:spcPts val="800"/>
              </a:spcAft>
              <a:buFont typeface="Arial"/>
              <a:buChar char="•"/>
            </a:pPr>
            <a:endParaRPr lang="cs-CZ" sz="1600" b="1" kern="100">
              <a:latin typeface="Neue Haas Grotesk Text Pro" panose="020B0504020202020204" pitchFamily="34" charset="0"/>
              <a:ea typeface="Inter Medium" panose="02000503000000020004" pitchFamily="2" charset="0"/>
              <a:cs typeface="Times New Roman"/>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1737175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E655E-736D-568B-F7E2-138D85827520}"/>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32AC8808-97F1-3913-719D-5E2069D45635}"/>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0E8BF48B-9463-A54A-28F2-A8F053C791D9}"/>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45D569C0-B9AD-2422-8331-76E9F97183F8}"/>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3639E081-D76A-8DED-55F7-A7A098090405}"/>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DB8CBEDB-3341-97D4-DB48-DCDC0B600E9A}"/>
              </a:ext>
            </a:extLst>
          </p:cNvPr>
          <p:cNvSpPr txBox="1"/>
          <p:nvPr/>
        </p:nvSpPr>
        <p:spPr>
          <a:xfrm>
            <a:off x="227012" y="139486"/>
            <a:ext cx="1087037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Informace o pracovnících veřejné správy</a:t>
            </a:r>
          </a:p>
        </p:txBody>
      </p:sp>
      <p:pic>
        <p:nvPicPr>
          <p:cNvPr id="5" name="Obrázek 4">
            <a:extLst>
              <a:ext uri="{FF2B5EF4-FFF2-40B4-BE49-F238E27FC236}">
                <a16:creationId xmlns:a16="http://schemas.microsoft.com/office/drawing/2014/main" id="{816B61A6-BBD0-8C84-7B4F-3C4E5EB75AD0}"/>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9AF87E4E-3526-6B60-EEE1-F83E67BF4306}"/>
              </a:ext>
            </a:extLst>
          </p:cNvPr>
          <p:cNvSpPr txBox="1"/>
          <p:nvPr/>
        </p:nvSpPr>
        <p:spPr>
          <a:xfrm>
            <a:off x="227012" y="873125"/>
            <a:ext cx="11571727" cy="5241499"/>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 8a odst. 2 InfZ: </a:t>
            </a:r>
            <a:r>
              <a:rPr lang="cs-CZ" sz="1600" b="1" i="1" kern="100">
                <a:effectLst/>
                <a:latin typeface="Neue Haas Grotesk Text Pro" panose="020B0504020202020204" pitchFamily="34" charset="-18"/>
                <a:ea typeface="Aptos" panose="020B0004020202020204" pitchFamily="34" charset="0"/>
                <a:cs typeface="Times New Roman" panose="02020603050405020304" pitchFamily="18" charset="0"/>
              </a:rPr>
              <a:t>Povinný subjekt poskytne osobní údaje o veřejně činné osobě, funkcionáři nebo zaměstnanci veřejné správy, které vypovídají o jeho veřejné nebo úřední činnosti nebo o jeho funkčním nebo pracovním zařazení.</a:t>
            </a:r>
          </a:p>
          <a:p>
            <a:pPr>
              <a:lnSpc>
                <a:spcPct val="115000"/>
              </a:lnSpc>
              <a:spcAft>
                <a:spcPts val="800"/>
              </a:spcAft>
            </a:pPr>
            <a:endParaRPr lang="cs-CZ" sz="1600" b="1" i="1" kern="100">
              <a:latin typeface="Neue Haas Grotesk Text Pro" panose="020B0504020202020204" pitchFamily="34" charset="-18"/>
              <a:ea typeface="Aptos" panose="020B0004020202020204" pitchFamily="34" charset="0"/>
              <a:cs typeface="Times New Roman" panose="02020603050405020304" pitchFamily="18" charset="0"/>
            </a:endParaRPr>
          </a:p>
          <a:p>
            <a:pPr>
              <a:lnSpc>
                <a:spcPct val="115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Obecné informace o zaměstnanci</a:t>
            </a: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Pracovní zařazení (funkce, náplň činnosti i konkrétní vykonávaná agenda): ANO</a:t>
            </a: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Který úředník vykonává konkrétní agendu: obecně ANO, ledaže by v určitém případě byly výjimečně specifické okolnosti pro neposkytnutí takové informace); např. 7 </a:t>
            </a:r>
            <a:r>
              <a:rPr lang="cs-CZ" sz="1600" kern="100" err="1">
                <a:effectLst/>
                <a:latin typeface="Neue Haas Grotesk Text Pro" panose="020B0504020202020204" pitchFamily="34" charset="-18"/>
                <a:ea typeface="Aptos" panose="020B0004020202020204" pitchFamily="34" charset="0"/>
                <a:cs typeface="Times New Roman" panose="02020603050405020304" pitchFamily="18" charset="0"/>
              </a:rPr>
              <a:t>Af</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46/2010 (identita kontrolujících); jinak u bezpečnostních sborů (srov. 10 A 6/2021, 7 As 207/2015, 9 As 5/2018) členství v komisích: ANO (1 As 120/2017 – škodní komise)</a:t>
            </a: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Praxe na úřadě: Doba zaměstnaní na úřadě (ANO); celková praxe (a její délka) a profesní minulost dle judikatury také (KS Brno 29 A 37/2013, 8 As 12/2015, 6 As 189/2017 – odborná praxe) </a:t>
            </a: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Jmenování do funkce (kdy a kdo, zda ve výběrovém řízení) – ANO (14 A 232/2018); nelze chránit ani podle § 11 odst. 1 písm. a) </a:t>
            </a:r>
            <a:r>
              <a:rPr lang="cs-CZ" sz="1600" kern="100" err="1">
                <a:effectLst/>
                <a:latin typeface="Neue Haas Grotesk Text Pro" panose="020B0504020202020204" pitchFamily="34" charset="-18"/>
                <a:ea typeface="Aptos" panose="020B0004020202020204" pitchFamily="34" charset="0"/>
                <a:cs typeface="Times New Roman" panose="02020603050405020304" pitchFamily="18" charset="0"/>
              </a:rPr>
              <a:t>InfZ</a:t>
            </a:r>
            <a:endPar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Informace o pochybeních úředníka a o jeho případném potrestání: ANO (8 A 77/2018)</a:t>
            </a: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Služební hodnocení: Zřejmě ANO (závěry 1 As 98/2008 se neuplatní)</a:t>
            </a:r>
          </a:p>
          <a:p>
            <a:pPr>
              <a:lnSpc>
                <a:spcPct val="115000"/>
              </a:lnSpc>
              <a:spcAft>
                <a:spcPts val="800"/>
              </a:spcAft>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a:t>
            </a: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NE:</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datum narození a obec trvalého bydliště (3 A 161/2019)</a:t>
            </a: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7797493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C1133-D34A-7DC9-C6CB-3985A2BFDE92}"/>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AD215794-74C5-5507-61B7-1DD2938A03AC}"/>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8E324F1B-C23E-FB2B-F967-41DFCCB967FB}"/>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D44507C5-FFFF-115A-DEE6-9F244EF5A3B1}"/>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D06BD0EC-A151-DBAC-0B92-A6067728EE42}"/>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D9B7D540-4A39-5EB3-06C5-4A7C5EDA2611}"/>
              </a:ext>
            </a:extLst>
          </p:cNvPr>
          <p:cNvSpPr txBox="1"/>
          <p:nvPr/>
        </p:nvSpPr>
        <p:spPr>
          <a:xfrm>
            <a:off x="227012" y="126240"/>
            <a:ext cx="1087037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Informace o pracovnících veřejné správy</a:t>
            </a:r>
          </a:p>
        </p:txBody>
      </p:sp>
      <p:pic>
        <p:nvPicPr>
          <p:cNvPr id="5" name="Obrázek 4">
            <a:extLst>
              <a:ext uri="{FF2B5EF4-FFF2-40B4-BE49-F238E27FC236}">
                <a16:creationId xmlns:a16="http://schemas.microsoft.com/office/drawing/2014/main" id="{4074F103-AC3F-3509-D681-76684FBC09A8}"/>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F14E0A78-C1B1-B650-DB8F-74180046DDD2}"/>
              </a:ext>
            </a:extLst>
          </p:cNvPr>
          <p:cNvSpPr txBox="1"/>
          <p:nvPr/>
        </p:nvSpPr>
        <p:spPr>
          <a:xfrm>
            <a:off x="227012" y="873125"/>
            <a:ext cx="11571727" cy="4470006"/>
          </a:xfrm>
          <a:prstGeom prst="rect">
            <a:avLst/>
          </a:prstGeom>
          <a:noFill/>
        </p:spPr>
        <p:txBody>
          <a:bodyPr wrap="square" lIns="91440" tIns="45720" rIns="91440" bIns="45720" rtlCol="0" anchor="t">
            <a:spAutoFit/>
          </a:bodyPr>
          <a:lstStyle/>
          <a:p>
            <a:pPr algn="just">
              <a:lnSpc>
                <a:spcPct val="115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Informace o vzdělání úředníka</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Znalost takové informace je dle NSS legitimní, a to i když je žádána v souvislosti s kritikou činnosti daného pracovníka, bez ohledu na to, zda oprávněnou (6 As 189/2017, 8 As 12/2015, 10 As 345/2017) </a:t>
            </a: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Informace o vzdělání „spadá“ pod ustanovení § 8a odst. 2 (8 As 12/2015, 43 A 44/2021, b. 22, 11 A 263/2018)</a:t>
            </a:r>
          </a:p>
          <a:p>
            <a:pPr marL="285750" indent="-285750">
              <a:lnSpc>
                <a:spcPct val="115000"/>
              </a:lnSpc>
              <a:spcAft>
                <a:spcPts val="800"/>
              </a:spcAft>
              <a:buFont typeface="Arial" panose="020B0604020202020204" pitchFamily="34" charset="0"/>
              <a:buChar char="•"/>
            </a:pP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Informace o vystudované škole: ANO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(jak „obecně“, tak konkrétní školu, tj. „právnickou fakultu“ i „Právnickou fakultu UK v Praze“) i o oboru, a to nejen u osob, které zastupují úřad navenek, ale u všech, které se podílejí na výkonu veřejné správy </a:t>
            </a: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Kopie VŠ diplomu – judikatura nejednotná: Dle KS v Ostravě (78 Ad 61/2013) ANO po částečné anonymizaci „ryze“ osobních údajů, má-li PS takový dokument v osobním spise, Dle MS v Praze (6 A 57/2016) NE (žádost na VŠ o kopii diplomu tajemníka obecního úřadu, který na dané škole studoval)</a:t>
            </a: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Informace o složených zkouškách (ZOZ, kurzy) a o odborné praxi: ANO </a:t>
            </a:r>
            <a:endParaRPr lang="cs-CZ" sz="1600" kern="100">
              <a:latin typeface="Neue Haas Grotesk Text Pro" panose="020B0504020202020204" pitchFamily="34" charset="-18"/>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Informace o prospěchu na VŠ (i kdyby jí povinný subjekt disponoval z osobního spisu): NE</a:t>
            </a:r>
          </a:p>
          <a:p>
            <a:pPr marL="285750" indent="-285750">
              <a:lnSpc>
                <a:spcPct val="115000"/>
              </a:lnSpc>
              <a:spcAft>
                <a:spcPts val="800"/>
              </a:spcAft>
              <a:buFont typeface="Arial" panose="020B0604020202020204" pitchFamily="34" charset="0"/>
              <a:buChar char="•"/>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425133580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58259-CF59-95A6-6574-226A1A5F7972}"/>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6FE30009-0DB6-EB5B-7380-06566E81CE6B}"/>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2E6D2133-CB75-09E1-E3DC-9F5D61525597}"/>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7A291782-24DA-2773-391A-A91884B003CF}"/>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24D3DD89-B895-9B6D-CAC1-37727C9A099E}"/>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1E5F0F3F-BCFE-AD47-CB75-097A621AFA93}"/>
              </a:ext>
            </a:extLst>
          </p:cNvPr>
          <p:cNvSpPr txBox="1"/>
          <p:nvPr/>
        </p:nvSpPr>
        <p:spPr>
          <a:xfrm>
            <a:off x="227012" y="139486"/>
            <a:ext cx="1087037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Informace o pracovnících veřejné správy</a:t>
            </a:r>
          </a:p>
        </p:txBody>
      </p:sp>
      <p:pic>
        <p:nvPicPr>
          <p:cNvPr id="5" name="Obrázek 4">
            <a:extLst>
              <a:ext uri="{FF2B5EF4-FFF2-40B4-BE49-F238E27FC236}">
                <a16:creationId xmlns:a16="http://schemas.microsoft.com/office/drawing/2014/main" id="{DC102CD5-BE44-8A25-86AA-2DFAB277CE0C}"/>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42461C17-A6B2-4546-5967-DF3A8A535891}"/>
              </a:ext>
            </a:extLst>
          </p:cNvPr>
          <p:cNvSpPr txBox="1"/>
          <p:nvPr/>
        </p:nvSpPr>
        <p:spPr>
          <a:xfrm>
            <a:off x="227012" y="873125"/>
            <a:ext cx="11571727" cy="5220660"/>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Informace ze životopisu:</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dokument z osobního spisu, nebo životopis ve smyslu údajů o profesní minulosti - v obou případech jsou informace/dokumenty </a:t>
            </a:r>
            <a:r>
              <a:rPr lang="cs-CZ" sz="1600" kern="100" err="1">
                <a:effectLst/>
                <a:latin typeface="Neue Haas Grotesk Text Pro" panose="020B0504020202020204" pitchFamily="34" charset="-18"/>
                <a:ea typeface="Aptos" panose="020B0004020202020204" pitchFamily="34" charset="0"/>
                <a:cs typeface="Times New Roman" panose="02020603050405020304" pitchFamily="18" charset="0"/>
              </a:rPr>
              <a:t>vydatelné</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v rozsahu údajů odpovídajících § 8a odst. 2 (předepsané vzdělání, praxe)</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Informace o profesní minulosti: Údaje o působení ve veřejné správě ANO, údaje o působení „v soukromém sektoru“ (sporné). Zřejmě je nutné odlišovat i osobu, jíž se informace týká (ministr, náměstek, ředitel odboru, referent). U všech bude na místě sdělit obecnou informaci o typu působení v soukromém sektoru; u funkcionářů by bylo namístě zřejmě sdělit i konkrétní působiště v soukromém sektoru. </a:t>
            </a:r>
          </a:p>
          <a:p>
            <a:pPr marL="285750" indent="-285750" algn="just">
              <a:lnSpc>
                <a:spcPct val="115000"/>
              </a:lnSpc>
              <a:spcAft>
                <a:spcPts val="800"/>
              </a:spcAft>
              <a:buFont typeface="Arial" panose="020B0604020202020204" pitchFamily="34" charset="0"/>
              <a:buChar char="•"/>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Chránit:</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identifikační osobní údaje, soukromé</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zájmy, záliby, jazykové znalosti (pokud nesouvisejí s vykonávanou pozicí) apod.</a:t>
            </a:r>
          </a:p>
          <a:p>
            <a:pPr marL="285750" indent="-285750" algn="just">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životopisy účastníků výběrového řízení - NSS dovodil, že </a:t>
            </a:r>
            <a:r>
              <a:rPr lang="cs-CZ" sz="1600" err="1">
                <a:latin typeface="Neue Haas Grotesk Text Pro" panose="020B0504020202020204" pitchFamily="34" charset="0"/>
                <a:ea typeface="Inter Medium" panose="02000503000000020004" pitchFamily="2" charset="0"/>
                <a:cs typeface="Arial" panose="020B0604020202020204" pitchFamily="34" charset="0"/>
              </a:rPr>
              <a:t>vydatelné</a:t>
            </a:r>
            <a:r>
              <a:rPr lang="cs-CZ" sz="1600">
                <a:latin typeface="Neue Haas Grotesk Text Pro" panose="020B0504020202020204" pitchFamily="34" charset="0"/>
                <a:ea typeface="Inter Medium" panose="02000503000000020004" pitchFamily="2" charset="0"/>
                <a:cs typeface="Arial" panose="020B0604020202020204" pitchFamily="34" charset="0"/>
              </a:rPr>
              <a:t> jsou anonymizované životopisy účastníků výběrového řízení</a:t>
            </a:r>
          </a:p>
          <a:p>
            <a:pPr marL="285750" indent="-285750" algn="just">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rozsah anonymizace: Anonymizovat údaje identifikační a kontaktní (jméno, příjmení, adresa, tel. číslo, e-mail), vydat údaje popisné (dosažené vzdělání, praxe, znalosti, dovednosti), ledaže by byly natolik specifické, že by z nich vyplývala identifikace</a:t>
            </a:r>
          </a:p>
          <a:p>
            <a:pPr marL="285750" indent="-285750" algn="just">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Je třeba odlišit osoby, které v rámci úřadu působí: u nich je namístě vydat údaj identifikační (jméno, příjmení, funkce) a popisné, v rozsahu § 8a odst. 2, nikoli údaje kontaktní</a:t>
            </a:r>
          </a:p>
        </p:txBody>
      </p:sp>
    </p:spTree>
    <p:extLst>
      <p:ext uri="{BB962C8B-B14F-4D97-AF65-F5344CB8AC3E}">
        <p14:creationId xmlns:p14="http://schemas.microsoft.com/office/powerpoint/2010/main" val="315698420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BC4AE-A07B-F1AF-9A6B-966CD671540D}"/>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94BE485A-F0F7-66CA-A8F1-05924FA8406D}"/>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7D6904D9-E0F9-EC75-2918-B44D8B20A042}"/>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07DF8903-7009-89BD-FD01-AB82704335E9}"/>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78131746-3C4B-6C2D-D234-2E08EFF6DE34}"/>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BA820994-8A9A-596A-BC76-7A7E11D28E03}"/>
              </a:ext>
            </a:extLst>
          </p:cNvPr>
          <p:cNvSpPr txBox="1"/>
          <p:nvPr/>
        </p:nvSpPr>
        <p:spPr>
          <a:xfrm>
            <a:off x="227012" y="139486"/>
            <a:ext cx="1097438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Informace o pracovnících veřejné správy</a:t>
            </a:r>
          </a:p>
        </p:txBody>
      </p:sp>
      <p:pic>
        <p:nvPicPr>
          <p:cNvPr id="5" name="Obrázek 4">
            <a:extLst>
              <a:ext uri="{FF2B5EF4-FFF2-40B4-BE49-F238E27FC236}">
                <a16:creationId xmlns:a16="http://schemas.microsoft.com/office/drawing/2014/main" id="{AA296E4A-07CD-F7FB-91A4-1AAF98D19F51}"/>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793FE70B-EE13-7EC2-0B80-275596455462}"/>
              </a:ext>
            </a:extLst>
          </p:cNvPr>
          <p:cNvSpPr txBox="1"/>
          <p:nvPr/>
        </p:nvSpPr>
        <p:spPr>
          <a:xfrm>
            <a:off x="227012" y="873125"/>
            <a:ext cx="11571727" cy="2643865"/>
          </a:xfrm>
          <a:prstGeom prst="rect">
            <a:avLst/>
          </a:prstGeom>
          <a:noFill/>
        </p:spPr>
        <p:txBody>
          <a:bodyPr wrap="square" lIns="91440" tIns="45720" rIns="91440" bIns="45720" rtlCol="0" anchor="t">
            <a:spAutoFit/>
          </a:bodyPr>
          <a:lstStyle/>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Čerpání dovolené: NE, byť podle judikatury ANO (22 A 86/2017); zřejmě je na místě odpovědět jen na konkrétní dotaz na přítomnost zaměstnance v konkrétní den na pracovišti</a:t>
            </a: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Fotografie úředníka: NE</a:t>
            </a: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Podpisy na úředních dokumentech: ANO (1 As 300/2024-41); Tam, kde jde o podpis úřední osoby, neanonymizovat (součást § 8a odst. 2), tam, kde jde o podpisy „soukromé“, jedná se o osobní údaje a je třeba jednat s osobami jako s dotčenými  </a:t>
            </a: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Členství v KSČ před rokem 1989: u soudců ANO (aktivně vyhledat), judikatura vztáhla i na policisty (ředitele krajského ředitelství) a zřejmě bude nutné vztáhnout i na „vyšší“ úředníky (lustrace)</a:t>
            </a: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197192733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C521D-4845-5D4A-0CE0-6EBC68DE50AC}"/>
            </a:ext>
          </a:extLst>
        </p:cNvPr>
        <p:cNvGrpSpPr/>
        <p:nvPr/>
      </p:nvGrpSpPr>
      <p:grpSpPr>
        <a:xfrm>
          <a:off x="0" y="0"/>
          <a:ext cx="0" cy="0"/>
          <a:chOff x="0" y="0"/>
          <a:chExt cx="0" cy="0"/>
        </a:xfrm>
      </p:grpSpPr>
      <p:sp>
        <p:nvSpPr>
          <p:cNvPr id="2" name="Obdélník 2">
            <a:extLst>
              <a:ext uri="{FF2B5EF4-FFF2-40B4-BE49-F238E27FC236}">
                <a16:creationId xmlns:a16="http://schemas.microsoft.com/office/drawing/2014/main" id="{782BB39E-6FAD-427E-C6DE-D703BEFD150A}"/>
              </a:ext>
            </a:extLst>
          </p:cNvPr>
          <p:cNvSpPr/>
          <p:nvPr/>
        </p:nvSpPr>
        <p:spPr>
          <a:xfrm>
            <a:off x="0" y="0"/>
            <a:ext cx="12191999" cy="6858000"/>
          </a:xfrm>
          <a:prstGeom prst="rect">
            <a:avLst/>
          </a:prstGeom>
          <a:solidFill>
            <a:srgbClr val="13A5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6" name="TextovéPole 14">
            <a:extLst>
              <a:ext uri="{FF2B5EF4-FFF2-40B4-BE49-F238E27FC236}">
                <a16:creationId xmlns:a16="http://schemas.microsoft.com/office/drawing/2014/main" id="{F08EE6EE-D81E-2C69-53A3-1CAE80891021}"/>
              </a:ext>
            </a:extLst>
          </p:cNvPr>
          <p:cNvSpPr txBox="1"/>
          <p:nvPr/>
        </p:nvSpPr>
        <p:spPr>
          <a:xfrm>
            <a:off x="192088" y="2716080"/>
            <a:ext cx="11844338" cy="913327"/>
          </a:xfrm>
          <a:prstGeom prst="rect">
            <a:avLst/>
          </a:prstGeom>
          <a:noFill/>
        </p:spPr>
        <p:txBody>
          <a:bodyPr wrap="square" rtlCol="0">
            <a:spAutoFit/>
          </a:bodyPr>
          <a:lstStyle/>
          <a:p>
            <a:pPr algn="ctr">
              <a:lnSpc>
                <a:spcPct val="150000"/>
              </a:lnSpc>
            </a:pPr>
            <a:r>
              <a:rPr lang="pl-PL" sz="4000" b="1" kern="100">
                <a:solidFill>
                  <a:schemeClr val="bg1"/>
                </a:solidFill>
                <a:latin typeface="Neue Haas Grotesk Text Pro" panose="020B0504020202020204" pitchFamily="34" charset="-18"/>
                <a:ea typeface="Aptos" panose="020B0004020202020204" pitchFamily="34" charset="0"/>
                <a:cs typeface="Times New Roman" panose="02020603050405020304" pitchFamily="18" charset="0"/>
              </a:rPr>
              <a:t>Informace o platech a odměnách</a:t>
            </a:r>
            <a:endParaRPr lang="cs-CZ" sz="4000" b="1" kern="100">
              <a:solidFill>
                <a:schemeClr val="bg1"/>
              </a:solidFill>
              <a:effectLst/>
              <a:latin typeface="Neue Haas Grotesk Text Pro" panose="020B0504020202020204" pitchFamily="34" charset="-18"/>
              <a:ea typeface="Aptos" panose="020B0004020202020204" pitchFamily="34" charset="0"/>
              <a:cs typeface="Times New Roman" panose="02020603050405020304" pitchFamily="18" charset="0"/>
            </a:endParaRPr>
          </a:p>
        </p:txBody>
      </p:sp>
      <p:pic>
        <p:nvPicPr>
          <p:cNvPr id="3" name="Obrázek 2">
            <a:extLst>
              <a:ext uri="{FF2B5EF4-FFF2-40B4-BE49-F238E27FC236}">
                <a16:creationId xmlns:a16="http://schemas.microsoft.com/office/drawing/2014/main" id="{90D5AA06-F199-0E99-1015-C969E941C27F}"/>
              </a:ext>
            </a:extLst>
          </p:cNvPr>
          <p:cNvPicPr>
            <a:picLocks noChangeAspect="1"/>
          </p:cNvPicPr>
          <p:nvPr/>
        </p:nvPicPr>
        <p:blipFill>
          <a:blip r:embed="rId2"/>
          <a:stretch>
            <a:fillRect/>
          </a:stretch>
        </p:blipFill>
        <p:spPr>
          <a:xfrm>
            <a:off x="11324403" y="155815"/>
            <a:ext cx="640585" cy="339757"/>
          </a:xfrm>
          <a:prstGeom prst="rect">
            <a:avLst/>
          </a:prstGeom>
        </p:spPr>
      </p:pic>
    </p:spTree>
    <p:extLst>
      <p:ext uri="{BB962C8B-B14F-4D97-AF65-F5344CB8AC3E}">
        <p14:creationId xmlns:p14="http://schemas.microsoft.com/office/powerpoint/2010/main" val="158072486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179ED-C6B2-ECE8-493A-973FDC514BD0}"/>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C6482FFB-6397-C303-292B-65201A8E986B}"/>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92C849AE-EF25-3FE4-94B3-C7F38CB4A40C}"/>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E15A8B1E-08BC-61C1-9592-95A0E32935F5}"/>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3B383689-90D8-F2ED-4FB1-7BD6C9F49672}"/>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76C0B940-EEDB-49CC-AA9F-E6D956F7AC18}"/>
              </a:ext>
            </a:extLst>
          </p:cNvPr>
          <p:cNvSpPr txBox="1"/>
          <p:nvPr/>
        </p:nvSpPr>
        <p:spPr>
          <a:xfrm>
            <a:off x="227012" y="139486"/>
            <a:ext cx="1098391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Informování o příjmech fyzických osob</a:t>
            </a:r>
          </a:p>
        </p:txBody>
      </p:sp>
      <p:pic>
        <p:nvPicPr>
          <p:cNvPr id="5" name="Obrázek 4">
            <a:extLst>
              <a:ext uri="{FF2B5EF4-FFF2-40B4-BE49-F238E27FC236}">
                <a16:creationId xmlns:a16="http://schemas.microsoft.com/office/drawing/2014/main" id="{2448895D-17EF-E627-9978-6C72EB604C0F}"/>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C449F19D-E1ED-F2A5-5058-F02B5C6C8924}"/>
              </a:ext>
            </a:extLst>
          </p:cNvPr>
          <p:cNvSpPr txBox="1"/>
          <p:nvPr/>
        </p:nvSpPr>
        <p:spPr>
          <a:xfrm>
            <a:off x="-2" y="588333"/>
            <a:ext cx="11709781" cy="5557162"/>
          </a:xfrm>
          <a:prstGeom prst="rect">
            <a:avLst/>
          </a:prstGeom>
          <a:noFill/>
        </p:spPr>
        <p:txBody>
          <a:bodyPr wrap="square" lIns="91440" tIns="45720" rIns="91440" bIns="45720" rtlCol="0" anchor="t">
            <a:spAutoFit/>
          </a:bodyPr>
          <a:lstStyle/>
          <a:p>
            <a:pPr algn="ctr">
              <a:lnSpc>
                <a:spcPct val="115000"/>
              </a:lnSpc>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 8c</a:t>
            </a:r>
          </a:p>
          <a:p>
            <a:pPr algn="just">
              <a:lnSpc>
                <a:spcPct val="150000"/>
              </a:lnSpc>
              <a:spcAft>
                <a:spcPts val="800"/>
              </a:spcAft>
            </a:pPr>
            <a:r>
              <a:rPr lang="cs-CZ" sz="1600" i="1" kern="100">
                <a:latin typeface="Neue Haas Grotesk Text Pro" panose="020B0504020202020204" pitchFamily="34" charset="0"/>
                <a:ea typeface="Inter Medium" panose="02000503000000020004" pitchFamily="2" charset="0"/>
                <a:cs typeface="Times New Roman" panose="02020603050405020304" pitchFamily="18" charset="0"/>
              </a:rPr>
              <a:t>1.  Povinný subjekt poskytne informaci o výši příjmu osoby, které poskytl nebo poskytuje veřejné prostředky mající povahu příjmu ze závislé činnosti nebo funkčních požitků podle zákona o daních z příjmů</a:t>
            </a:r>
          </a:p>
          <a:p>
            <a:pPr algn="just">
              <a:lnSpc>
                <a:spcPct val="150000"/>
              </a:lnSpc>
              <a:spcAft>
                <a:spcPts val="800"/>
              </a:spcAft>
            </a:pPr>
            <a:r>
              <a:rPr lang="cs-CZ" sz="1600" i="1" kern="100">
                <a:latin typeface="Neue Haas Grotesk Text Pro" panose="020B0504020202020204" pitchFamily="34" charset="0"/>
                <a:ea typeface="Inter Medium" panose="02000503000000020004" pitchFamily="2" charset="0"/>
                <a:cs typeface="Times New Roman" panose="02020603050405020304" pitchFamily="18" charset="0"/>
              </a:rPr>
              <a:t>a) jako</a:t>
            </a:r>
          </a:p>
          <a:p>
            <a:pPr algn="just">
              <a:lnSpc>
                <a:spcPct val="150000"/>
              </a:lnSpc>
              <a:spcAft>
                <a:spcPts val="800"/>
              </a:spcAft>
            </a:pPr>
            <a:r>
              <a:rPr lang="cs-CZ" sz="1600" i="1" kern="100">
                <a:latin typeface="Neue Haas Grotesk Text Pro" panose="020B0504020202020204" pitchFamily="34" charset="0"/>
                <a:ea typeface="Inter Medium" panose="02000503000000020004" pitchFamily="2" charset="0"/>
                <a:cs typeface="Times New Roman" panose="02020603050405020304" pitchFamily="18" charset="0"/>
              </a:rPr>
              <a:t>1. veřejnému funkcionáři, na kterého se vztahovaly nebo vztahují povinnosti podle zákona o střetu zájmů,</a:t>
            </a:r>
          </a:p>
          <a:p>
            <a:pPr algn="just">
              <a:lnSpc>
                <a:spcPct val="150000"/>
              </a:lnSpc>
              <a:spcAft>
                <a:spcPts val="800"/>
              </a:spcAft>
            </a:pPr>
            <a:r>
              <a:rPr lang="cs-CZ" sz="1600" i="1" kern="100">
                <a:latin typeface="Neue Haas Grotesk Text Pro" panose="020B0504020202020204" pitchFamily="34" charset="0"/>
                <a:ea typeface="Inter Medium" panose="02000503000000020004" pitchFamily="2" charset="0"/>
                <a:cs typeface="Times New Roman" panose="02020603050405020304" pitchFamily="18" charset="0"/>
              </a:rPr>
              <a:t>2. poradci prezidenta republiky, člena vlády, náměstka člena vlády nebo vedoucího ústředního správního úřadu, v jehož čele není člen vlády, nebo</a:t>
            </a:r>
          </a:p>
          <a:p>
            <a:pPr algn="just">
              <a:lnSpc>
                <a:spcPct val="150000"/>
              </a:lnSpc>
              <a:spcAft>
                <a:spcPts val="800"/>
              </a:spcAft>
            </a:pPr>
            <a:r>
              <a:rPr lang="cs-CZ" sz="1600" i="1" kern="100">
                <a:latin typeface="Neue Haas Grotesk Text Pro" panose="020B0504020202020204" pitchFamily="34" charset="0"/>
                <a:ea typeface="Inter Medium" panose="02000503000000020004" pitchFamily="2" charset="0"/>
                <a:cs typeface="Times New Roman" panose="02020603050405020304" pitchFamily="18" charset="0"/>
              </a:rPr>
              <a:t>3. členovi svého statutárního, řídicího, dozorčího nebo kontrolního orgánu, anebo</a:t>
            </a:r>
          </a:p>
          <a:p>
            <a:pPr algn="just">
              <a:lnSpc>
                <a:spcPct val="150000"/>
              </a:lnSpc>
              <a:spcAft>
                <a:spcPts val="800"/>
              </a:spcAft>
            </a:pPr>
            <a:r>
              <a:rPr lang="cs-CZ" sz="1600" i="1" kern="100">
                <a:latin typeface="Neue Haas Grotesk Text Pro" panose="020B0504020202020204" pitchFamily="34" charset="0"/>
                <a:ea typeface="Inter Medium" panose="02000503000000020004" pitchFamily="2" charset="0"/>
                <a:cs typeface="Times New Roman" panose="02020603050405020304" pitchFamily="18" charset="0"/>
              </a:rPr>
              <a:t>b) pokud žadatel prokáže veřejný zájem na poskytnutí informace o výši příjmu této osoby a tento veřejný zájem                     v jednotlivém případě převažuje nad zájmem na ochraně této informace.</a:t>
            </a:r>
          </a:p>
          <a:p>
            <a:pPr algn="just">
              <a:lnSpc>
                <a:spcPct val="150000"/>
              </a:lnSpc>
              <a:spcAft>
                <a:spcPts val="800"/>
              </a:spcAft>
            </a:pPr>
            <a:r>
              <a:rPr lang="cs-CZ" sz="1600" i="1" kern="100">
                <a:latin typeface="Neue Haas Grotesk Text Pro" panose="020B0504020202020204" pitchFamily="34" charset="0"/>
                <a:ea typeface="Inter Medium" panose="02000503000000020004" pitchFamily="2" charset="0"/>
                <a:cs typeface="Times New Roman" panose="02020603050405020304" pitchFamily="18" charset="0"/>
              </a:rPr>
              <a:t>(2) Informace o výši příjmu podle odstavce 1 se poskytne v rozsahu jméno, příjmení, funkční, pracovní či jiné obdobné zařazení a výše veřejných prostředků, na kterou vznikl nárok, před zdaněním a dalšími povinnými odvody za období podle obsahu žádosti. Při poskytování informace podle věty první se § 5 odst. 3 nepoužije.</a:t>
            </a:r>
          </a:p>
        </p:txBody>
      </p:sp>
    </p:spTree>
    <p:extLst>
      <p:ext uri="{BB962C8B-B14F-4D97-AF65-F5344CB8AC3E}">
        <p14:creationId xmlns:p14="http://schemas.microsoft.com/office/powerpoint/2010/main" val="30405101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4E7D9-5E19-D92A-7F63-E4C762BFF96B}"/>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21EDB8C0-3DBC-CB40-E346-D0CAD047B502}"/>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3572BACC-107A-5E30-5BD3-2523DA585CE8}"/>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3E1AD3B9-A326-6087-E3D0-4152C433EB76}"/>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E0B11BDB-7D67-45C0-BAC5-E14C4A68FE1D}"/>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AA3FC50F-78A4-0669-F9CA-26930D212BD5}"/>
              </a:ext>
            </a:extLst>
          </p:cNvPr>
          <p:cNvSpPr txBox="1"/>
          <p:nvPr/>
        </p:nvSpPr>
        <p:spPr>
          <a:xfrm>
            <a:off x="227012" y="139486"/>
            <a:ext cx="1098391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Informování o příjmech fyzických osob</a:t>
            </a:r>
          </a:p>
        </p:txBody>
      </p:sp>
      <p:pic>
        <p:nvPicPr>
          <p:cNvPr id="5" name="Obrázek 4">
            <a:extLst>
              <a:ext uri="{FF2B5EF4-FFF2-40B4-BE49-F238E27FC236}">
                <a16:creationId xmlns:a16="http://schemas.microsoft.com/office/drawing/2014/main" id="{A0F6EDE8-923D-D55A-AF69-86B40A7DB9BA}"/>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3FFD49DD-977C-B608-A649-BD30F7EB3B81}"/>
              </a:ext>
            </a:extLst>
          </p:cNvPr>
          <p:cNvSpPr txBox="1"/>
          <p:nvPr/>
        </p:nvSpPr>
        <p:spPr>
          <a:xfrm>
            <a:off x="227012" y="584195"/>
            <a:ext cx="11400881" cy="5858014"/>
          </a:xfrm>
          <a:prstGeom prst="rect">
            <a:avLst/>
          </a:prstGeom>
          <a:noFill/>
        </p:spPr>
        <p:txBody>
          <a:bodyPr wrap="square" lIns="91440" tIns="45720" rIns="91440" bIns="45720" rtlCol="0" anchor="t">
            <a:spAutoFit/>
          </a:bodyPr>
          <a:lstStyle/>
          <a:p>
            <a:pPr algn="ctr">
              <a:lnSpc>
                <a:spcPct val="150000"/>
              </a:lnSpc>
              <a:spcAft>
                <a:spcPts val="800"/>
              </a:spcAft>
            </a:pP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Informace o platech a odměnách</a:t>
            </a:r>
          </a:p>
          <a:p>
            <a:pPr marL="285750" indent="-285750" algn="just">
              <a:spcAft>
                <a:spcPts val="800"/>
              </a:spcAft>
              <a:buFont typeface="Arial" panose="020B0604020202020204" pitchFamily="34" charset="0"/>
              <a:buChar char="•"/>
            </a:pP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Zákonný základ: novela č. 241/2022 Sb. s účinností od 1. ledna 2023</a:t>
            </a:r>
          </a:p>
          <a:p>
            <a:pPr marL="285750" indent="-285750" algn="just">
              <a:spcAft>
                <a:spcPts val="800"/>
              </a:spcAft>
              <a:buFont typeface="Arial" panose="020B0604020202020204" pitchFamily="34" charset="0"/>
              <a:buChar char="•"/>
            </a:pP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Zavádí výslovnou povinnost poskytovat informace o příjmech z veřejných prostředků</a:t>
            </a:r>
          </a:p>
          <a:p>
            <a:pPr algn="ctr">
              <a:spcAft>
                <a:spcPts val="800"/>
              </a:spcAft>
            </a:pP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Dvě skupiny osob:</a:t>
            </a:r>
          </a:p>
          <a:p>
            <a:pPr algn="just">
              <a:lnSpc>
                <a:spcPct val="150000"/>
              </a:lnSpc>
              <a:spcAft>
                <a:spcPts val="800"/>
              </a:spcAft>
            </a:pP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Veřejní funkcionáři</a:t>
            </a:r>
          </a:p>
          <a:p>
            <a:pPr marL="628650" indent="-266700" algn="just">
              <a:lnSpc>
                <a:spcPct val="150000"/>
              </a:lnSpc>
              <a:spcAft>
                <a:spcPts val="800"/>
              </a:spcAft>
              <a:buFont typeface="Wingdings" panose="05000000000000000000" pitchFamily="2" charset="2"/>
              <a:buChar char="v"/>
            </a:pP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Informace se poskytují automaticky</a:t>
            </a:r>
          </a:p>
          <a:p>
            <a:pPr marL="628650" indent="-266700" algn="just">
              <a:lnSpc>
                <a:spcPct val="150000"/>
              </a:lnSpc>
              <a:spcAft>
                <a:spcPts val="800"/>
              </a:spcAft>
              <a:buFont typeface="Wingdings" panose="05000000000000000000" pitchFamily="2" charset="2"/>
              <a:buChar char="v"/>
            </a:pP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Není třeba prokazovat veřejný zájem</a:t>
            </a:r>
          </a:p>
          <a:p>
            <a:pPr algn="just">
              <a:lnSpc>
                <a:spcPct val="150000"/>
              </a:lnSpc>
              <a:spcAft>
                <a:spcPts val="800"/>
              </a:spcAft>
            </a:pP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Ostatní zaměstnanci veřejné správy</a:t>
            </a:r>
          </a:p>
          <a:p>
            <a:pPr marL="628650" indent="-266700" algn="just">
              <a:lnSpc>
                <a:spcPct val="150000"/>
              </a:lnSpc>
              <a:spcAft>
                <a:spcPts val="800"/>
              </a:spcAft>
              <a:buFont typeface="Wingdings" panose="05000000000000000000" pitchFamily="2" charset="2"/>
              <a:buChar char="v"/>
            </a:pP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Informace se poskytují pouze při převaze veřejného zájmu</a:t>
            </a:r>
          </a:p>
          <a:p>
            <a:pPr marL="628650" indent="-266700" algn="just">
              <a:lnSpc>
                <a:spcPct val="150000"/>
              </a:lnSpc>
              <a:spcAft>
                <a:spcPts val="800"/>
              </a:spcAft>
              <a:buFont typeface="Wingdings" panose="05000000000000000000" pitchFamily="2" charset="2"/>
              <a:buChar char="v"/>
            </a:pP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Nutné provést test proporcionality</a:t>
            </a:r>
            <a:endPar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endParaRPr>
          </a:p>
          <a:p>
            <a:pPr algn="just">
              <a:lnSpc>
                <a:spcPct val="150000"/>
              </a:lnSpc>
              <a:spcAft>
                <a:spcPts val="800"/>
              </a:spcAft>
            </a:pP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Rozsah poskytovaných údajů (§ 8c odst. 2):</a:t>
            </a:r>
          </a:p>
          <a:p>
            <a:pPr marL="628650" indent="-266700" algn="just">
              <a:spcAft>
                <a:spcPts val="800"/>
              </a:spcAft>
              <a:buFont typeface="Wingdings" panose="05000000000000000000" pitchFamily="2" charset="2"/>
              <a:buChar char="v"/>
            </a:pP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jméno a příjmení, – funkční, pracovní nebo obdobné zařazení</a:t>
            </a:r>
          </a:p>
          <a:p>
            <a:pPr marL="628650" indent="-266700" algn="just">
              <a:spcAft>
                <a:spcPts val="800"/>
              </a:spcAft>
              <a:buFont typeface="Wingdings" panose="05000000000000000000" pitchFamily="2" charset="2"/>
              <a:buChar char="v"/>
            </a:pP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výše příjmu před zdaněním a odvody</a:t>
            </a:r>
          </a:p>
          <a:p>
            <a:pPr marL="628650" indent="-266700" algn="just">
              <a:spcAft>
                <a:spcPts val="800"/>
              </a:spcAft>
              <a:buFont typeface="Wingdings" panose="05000000000000000000" pitchFamily="2" charset="2"/>
              <a:buChar char="v"/>
            </a:pP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období, za které je příjem poskytován</a:t>
            </a:r>
          </a:p>
        </p:txBody>
      </p:sp>
    </p:spTree>
    <p:extLst>
      <p:ext uri="{BB962C8B-B14F-4D97-AF65-F5344CB8AC3E}">
        <p14:creationId xmlns:p14="http://schemas.microsoft.com/office/powerpoint/2010/main" val="91883552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2664C-51AD-4132-694E-454CFABF79FB}"/>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80713570-53CA-5F0B-0DB4-1E246405E143}"/>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1AD61036-B00B-E35D-E8A5-08BC581C6629}"/>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D7736B8E-03BA-82E6-67F4-505E967E7A11}"/>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7BBB5F33-9349-99DA-1CA3-CA9B6C671C48}"/>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8A47ADC6-7358-2A44-11DF-78C20B558CCE}"/>
              </a:ext>
            </a:extLst>
          </p:cNvPr>
          <p:cNvSpPr txBox="1"/>
          <p:nvPr/>
        </p:nvSpPr>
        <p:spPr>
          <a:xfrm>
            <a:off x="227012" y="139486"/>
            <a:ext cx="1098391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Informování o příjmech fyzických osob</a:t>
            </a:r>
          </a:p>
        </p:txBody>
      </p:sp>
      <p:pic>
        <p:nvPicPr>
          <p:cNvPr id="5" name="Obrázek 4">
            <a:extLst>
              <a:ext uri="{FF2B5EF4-FFF2-40B4-BE49-F238E27FC236}">
                <a16:creationId xmlns:a16="http://schemas.microsoft.com/office/drawing/2014/main" id="{B94B1DC6-5E41-ABAD-2868-35F6C887EF2C}"/>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98085ADF-6DFC-AFC0-B314-1D55D0AFE8ED}"/>
              </a:ext>
            </a:extLst>
          </p:cNvPr>
          <p:cNvSpPr txBox="1"/>
          <p:nvPr/>
        </p:nvSpPr>
        <p:spPr>
          <a:xfrm>
            <a:off x="227012" y="648306"/>
            <a:ext cx="11571727" cy="6268383"/>
          </a:xfrm>
          <a:prstGeom prst="rect">
            <a:avLst/>
          </a:prstGeom>
          <a:noFill/>
        </p:spPr>
        <p:txBody>
          <a:bodyPr wrap="square" lIns="91440" tIns="45720" rIns="91440" bIns="45720" rtlCol="0" anchor="t">
            <a:spAutoFit/>
          </a:bodyPr>
          <a:lstStyle/>
          <a:p>
            <a:pPr algn="ctr">
              <a:spcAft>
                <a:spcPts val="800"/>
              </a:spcAft>
            </a:pP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Automatické poskytování informací o příjmech z veřejných prostředků 1/1</a:t>
            </a:r>
          </a:p>
          <a:p>
            <a:pPr marL="285750" indent="-285750" algn="just">
              <a:spcAft>
                <a:spcPts val="800"/>
              </a:spcAft>
              <a:buFont typeface="Arial" panose="020B0604020202020204" pitchFamily="34" charset="0"/>
              <a:buChar char="•"/>
            </a:pP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 8c odst. 1 písm. a) InfZ</a:t>
            </a:r>
          </a:p>
          <a:p>
            <a:pPr marL="285750" indent="-285750" algn="just">
              <a:spcAft>
                <a:spcPts val="800"/>
              </a:spcAft>
              <a:buFont typeface="Arial" panose="020B0604020202020204" pitchFamily="34" charset="0"/>
              <a:buChar char="•"/>
            </a:pP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Veřejný zájem je dán ze zákona (ex lege)</a:t>
            </a:r>
          </a:p>
          <a:p>
            <a:pPr marL="285750" indent="-285750" algn="just">
              <a:spcAft>
                <a:spcPts val="800"/>
              </a:spcAft>
              <a:buFont typeface="Arial" panose="020B0604020202020204" pitchFamily="34" charset="0"/>
              <a:buChar char="•"/>
            </a:pP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Není třeba provádět test proporcionality ani dokazovat veřejný zájem</a:t>
            </a:r>
          </a:p>
          <a:p>
            <a:pPr marL="285750" indent="-285750" algn="just">
              <a:spcAft>
                <a:spcPts val="800"/>
              </a:spcAft>
              <a:buFont typeface="Arial" panose="020B0604020202020204" pitchFamily="34" charset="0"/>
              <a:buChar char="•"/>
            </a:pP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Výzva dotčené osoby</a:t>
            </a:r>
          </a:p>
          <a:p>
            <a:pPr algn="just">
              <a:spcAft>
                <a:spcPts val="800"/>
              </a:spcAft>
            </a:pP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Týká se těchto osob:</a:t>
            </a:r>
          </a:p>
          <a:p>
            <a:pPr algn="just">
              <a:spcAft>
                <a:spcPts val="800"/>
              </a:spcAft>
            </a:pP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A. Veřejní funkcionáři podle zákona č. 159/2006 Sb., o střetu zájmů</a:t>
            </a:r>
          </a:p>
          <a:p>
            <a:pPr marL="628650" indent="-266700" algn="just">
              <a:spcAft>
                <a:spcPts val="800"/>
              </a:spcAft>
              <a:buFont typeface="Wingdings" panose="05000000000000000000" pitchFamily="2" charset="2"/>
              <a:buChar char="v"/>
            </a:pP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poslanci, senátoři</a:t>
            </a:r>
          </a:p>
          <a:p>
            <a:pPr marL="628650" indent="-266700" algn="just">
              <a:spcAft>
                <a:spcPts val="800"/>
              </a:spcAft>
              <a:buFont typeface="Wingdings" panose="05000000000000000000" pitchFamily="2" charset="2"/>
              <a:buChar char="v"/>
            </a:pP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členové vlády, ministři</a:t>
            </a:r>
          </a:p>
          <a:p>
            <a:pPr marL="628650" indent="-266700" algn="just">
              <a:spcAft>
                <a:spcPts val="800"/>
              </a:spcAft>
              <a:buFont typeface="Wingdings" panose="05000000000000000000" pitchFamily="2" charset="2"/>
              <a:buChar char="v"/>
            </a:pP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starostové, místostarostové, hejtmani</a:t>
            </a:r>
          </a:p>
          <a:p>
            <a:pPr marL="628650" indent="-266700" algn="just">
              <a:spcAft>
                <a:spcPts val="800"/>
              </a:spcAft>
              <a:buFont typeface="Wingdings" panose="05000000000000000000" pitchFamily="2" charset="2"/>
              <a:buChar char="v"/>
            </a:pP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členové rad krajů a obcí (uvolnění)</a:t>
            </a:r>
          </a:p>
          <a:p>
            <a:pPr marL="628650" indent="-266700" algn="just">
              <a:spcAft>
                <a:spcPts val="800"/>
              </a:spcAft>
              <a:buFont typeface="Wingdings" panose="05000000000000000000" pitchFamily="2" charset="2"/>
              <a:buChar char="v"/>
            </a:pP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soudci, státní zástupci</a:t>
            </a:r>
          </a:p>
          <a:p>
            <a:pPr marL="628650" indent="-266700" algn="just">
              <a:spcAft>
                <a:spcPts val="800"/>
              </a:spcAft>
              <a:buFont typeface="Wingdings" panose="05000000000000000000" pitchFamily="2" charset="2"/>
              <a:buChar char="v"/>
            </a:pP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vedoucí úředníci s pravomocí rozhodovat</a:t>
            </a:r>
          </a:p>
          <a:p>
            <a:pPr algn="just">
              <a:spcAft>
                <a:spcPts val="800"/>
              </a:spcAft>
            </a:pP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B. Poradci ústavních činitelů</a:t>
            </a:r>
          </a:p>
          <a:p>
            <a:pPr marL="628650" indent="-266700" algn="just">
              <a:spcAft>
                <a:spcPts val="800"/>
              </a:spcAft>
              <a:buFont typeface="Wingdings" panose="05000000000000000000" pitchFamily="2" charset="2"/>
              <a:buChar char="v"/>
            </a:pP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prezidenta republiky</a:t>
            </a:r>
          </a:p>
          <a:p>
            <a:pPr marL="628650" indent="-266700" algn="just">
              <a:spcAft>
                <a:spcPts val="800"/>
              </a:spcAft>
              <a:buFont typeface="Wingdings" panose="05000000000000000000" pitchFamily="2" charset="2"/>
              <a:buChar char="v"/>
            </a:pP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členů vlády</a:t>
            </a:r>
          </a:p>
          <a:p>
            <a:pPr marL="628650" indent="-266700" algn="just">
              <a:spcAft>
                <a:spcPts val="800"/>
              </a:spcAft>
              <a:buFont typeface="Wingdings" panose="05000000000000000000" pitchFamily="2" charset="2"/>
              <a:buChar char="v"/>
            </a:pP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náměstků členů vlády</a:t>
            </a:r>
          </a:p>
          <a:p>
            <a:pPr marL="628650" indent="-266700" algn="just">
              <a:spcAft>
                <a:spcPts val="800"/>
              </a:spcAft>
              <a:buFont typeface="Wingdings" panose="05000000000000000000" pitchFamily="2" charset="2"/>
              <a:buChar char="v"/>
            </a:pP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vedoucích ústředních správních úřadů</a:t>
            </a:r>
          </a:p>
        </p:txBody>
      </p:sp>
    </p:spTree>
    <p:extLst>
      <p:ext uri="{BB962C8B-B14F-4D97-AF65-F5344CB8AC3E}">
        <p14:creationId xmlns:p14="http://schemas.microsoft.com/office/powerpoint/2010/main" val="38875958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976B8-BB71-9DE4-A680-D62BC9EE6207}"/>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AE883D5C-76BB-7E90-A29E-68CE35F2046D}"/>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C173DCA1-3D4A-13DF-0DE9-AC7760D0BC6A}"/>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0AC967CA-1975-D18E-3511-C7F6C0FBA123}"/>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3095DF58-E0AF-2465-AE8D-E09CCE16F86D}"/>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AB0BA30D-9F7B-AE1A-604D-A911026E6D50}"/>
              </a:ext>
            </a:extLst>
          </p:cNvPr>
          <p:cNvSpPr txBox="1"/>
          <p:nvPr/>
        </p:nvSpPr>
        <p:spPr>
          <a:xfrm>
            <a:off x="227012" y="139486"/>
            <a:ext cx="1098391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Informování o příjmech fyzických osob</a:t>
            </a:r>
          </a:p>
        </p:txBody>
      </p:sp>
      <p:pic>
        <p:nvPicPr>
          <p:cNvPr id="5" name="Obrázek 4">
            <a:extLst>
              <a:ext uri="{FF2B5EF4-FFF2-40B4-BE49-F238E27FC236}">
                <a16:creationId xmlns:a16="http://schemas.microsoft.com/office/drawing/2014/main" id="{10695917-196A-3D9D-4ECB-CB09BAF700AC}"/>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60DE000B-3E8C-6BC4-9557-73119C871107}"/>
              </a:ext>
            </a:extLst>
          </p:cNvPr>
          <p:cNvSpPr txBox="1"/>
          <p:nvPr/>
        </p:nvSpPr>
        <p:spPr>
          <a:xfrm>
            <a:off x="227012" y="873125"/>
            <a:ext cx="11571727" cy="4286366"/>
          </a:xfrm>
          <a:prstGeom prst="rect">
            <a:avLst/>
          </a:prstGeom>
          <a:noFill/>
        </p:spPr>
        <p:txBody>
          <a:bodyPr wrap="square" lIns="91440" tIns="45720" rIns="91440" bIns="45720" rtlCol="0" anchor="t">
            <a:spAutoFit/>
          </a:bodyPr>
          <a:lstStyle/>
          <a:p>
            <a:pPr algn="ctr">
              <a:spcAft>
                <a:spcPts val="800"/>
              </a:spcAft>
            </a:pP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Automatické poskytování informací o příjmech z veřejných prostředků 1/2</a:t>
            </a:r>
          </a:p>
          <a:p>
            <a:pPr algn="just">
              <a:spcAft>
                <a:spcPts val="800"/>
              </a:spcAft>
            </a:pP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C. Členové orgánů veřejnoprávních subjektů</a:t>
            </a:r>
          </a:p>
          <a:p>
            <a:pPr marL="628650" indent="-266700" algn="just">
              <a:spcAft>
                <a:spcPts val="800"/>
              </a:spcAft>
              <a:buFont typeface="Wingdings" panose="05000000000000000000" pitchFamily="2" charset="2"/>
              <a:buChar char="v"/>
            </a:pP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členové statutárních, řídicích, dozorčích nebo kontrolních orgánů (př. obchodní společnosti vlastněné obcí nebo krajem)</a:t>
            </a:r>
          </a:p>
          <a:p>
            <a:pPr algn="just">
              <a:spcAft>
                <a:spcPts val="800"/>
              </a:spcAft>
            </a:pPr>
            <a:endPar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endParaRPr>
          </a:p>
          <a:p>
            <a:pPr algn="just">
              <a:spcAft>
                <a:spcPts val="800"/>
              </a:spcAft>
            </a:pP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Poskytované údaje:</a:t>
            </a:r>
          </a:p>
          <a:p>
            <a:pPr marL="628650" indent="-266700" algn="just">
              <a:lnSpc>
                <a:spcPct val="200000"/>
              </a:lnSpc>
              <a:spcAft>
                <a:spcPts val="800"/>
              </a:spcAft>
              <a:buFont typeface="Wingdings" panose="05000000000000000000" pitchFamily="2" charset="2"/>
              <a:buChar char="v"/>
            </a:pP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jméno a příjmení</a:t>
            </a:r>
          </a:p>
          <a:p>
            <a:pPr marL="628650" indent="-266700" algn="just">
              <a:lnSpc>
                <a:spcPct val="200000"/>
              </a:lnSpc>
              <a:spcAft>
                <a:spcPts val="800"/>
              </a:spcAft>
              <a:buFont typeface="Wingdings" panose="05000000000000000000" pitchFamily="2" charset="2"/>
              <a:buChar char="v"/>
            </a:pP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funkční, pracovní nebo organizační zařazení</a:t>
            </a:r>
          </a:p>
          <a:p>
            <a:pPr marL="628650" indent="-266700" algn="just">
              <a:lnSpc>
                <a:spcPct val="200000"/>
              </a:lnSpc>
              <a:spcAft>
                <a:spcPts val="800"/>
              </a:spcAft>
              <a:buFont typeface="Wingdings" panose="05000000000000000000" pitchFamily="2" charset="2"/>
              <a:buChar char="v"/>
            </a:pP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výše příjmu (před zdaněním)</a:t>
            </a:r>
          </a:p>
          <a:p>
            <a:pPr marL="628650" indent="-266700" algn="just">
              <a:lnSpc>
                <a:spcPct val="200000"/>
              </a:lnSpc>
              <a:spcAft>
                <a:spcPts val="800"/>
              </a:spcAft>
              <a:buFont typeface="Wingdings" panose="05000000000000000000" pitchFamily="2" charset="2"/>
              <a:buChar char="v"/>
            </a:pP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období, za které byl příjem vyplacen</a:t>
            </a:r>
          </a:p>
        </p:txBody>
      </p:sp>
    </p:spTree>
    <p:extLst>
      <p:ext uri="{BB962C8B-B14F-4D97-AF65-F5344CB8AC3E}">
        <p14:creationId xmlns:p14="http://schemas.microsoft.com/office/powerpoint/2010/main" val="184553351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B90AE-15EC-C660-6F70-28F0EEFC415C}"/>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1F73F8D9-75B5-560A-326A-B56006A47280}"/>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12CAF7CB-5F90-2B63-2FD5-468AAA735623}"/>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E2C48FDB-B60F-B8C5-51E9-A833641B20C8}"/>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970725EB-8476-571B-1A5A-8DAA64833754}"/>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FEA43535-64BA-C949-DB60-F09CF6C6C4C2}"/>
              </a:ext>
            </a:extLst>
          </p:cNvPr>
          <p:cNvSpPr txBox="1"/>
          <p:nvPr/>
        </p:nvSpPr>
        <p:spPr>
          <a:xfrm>
            <a:off x="227012" y="139486"/>
            <a:ext cx="1098391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Informování o příjmech fyzických osob</a:t>
            </a:r>
          </a:p>
        </p:txBody>
      </p:sp>
      <p:pic>
        <p:nvPicPr>
          <p:cNvPr id="5" name="Obrázek 4">
            <a:extLst>
              <a:ext uri="{FF2B5EF4-FFF2-40B4-BE49-F238E27FC236}">
                <a16:creationId xmlns:a16="http://schemas.microsoft.com/office/drawing/2014/main" id="{14CB6D10-8E08-1CCD-2D72-D2FE386649B8}"/>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F0BFF697-54BA-6936-63B6-28362945D822}"/>
              </a:ext>
            </a:extLst>
          </p:cNvPr>
          <p:cNvSpPr txBox="1"/>
          <p:nvPr/>
        </p:nvSpPr>
        <p:spPr>
          <a:xfrm>
            <a:off x="227012" y="664635"/>
            <a:ext cx="11571727" cy="5878532"/>
          </a:xfrm>
          <a:prstGeom prst="rect">
            <a:avLst/>
          </a:prstGeom>
          <a:noFill/>
        </p:spPr>
        <p:txBody>
          <a:bodyPr wrap="square" lIns="91440" tIns="45720" rIns="91440" bIns="45720" rtlCol="0" anchor="t">
            <a:spAutoFit/>
          </a:bodyPr>
          <a:lstStyle/>
          <a:p>
            <a:pPr algn="ctr">
              <a:spcAft>
                <a:spcPts val="800"/>
              </a:spcAft>
            </a:pP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Poskytování informací po posouzení: § 8c odst. 1 písm. b) InfZ  1/1</a:t>
            </a:r>
          </a:p>
          <a:p>
            <a:pPr algn="just">
              <a:spcAft>
                <a:spcPts val="800"/>
              </a:spcAft>
            </a:pP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neboli poskytování informací, které není automatické - </a:t>
            </a: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týká se osob, které nespadají pod § 8c odst. 1 písm. a) InfZ (např.: běžní zaměstnanci úřadů, škol, technických služeb, kulturních zařízení, nemocnic apod.</a:t>
            </a:r>
          </a:p>
          <a:p>
            <a:pPr algn="just">
              <a:lnSpc>
                <a:spcPct val="150000"/>
              </a:lnSpc>
              <a:spcAft>
                <a:spcPts val="800"/>
              </a:spcAft>
            </a:pP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Podmínky poskytnutí informací: </a:t>
            </a: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Žadatel musí prokázat, že existuje konkrétní veřejný zájem, který převažuje nad právem na ochranu soukromí dotčené osoby.</a:t>
            </a:r>
          </a:p>
          <a:p>
            <a:pPr marL="742950" lvl="1" indent="-285750" algn="just">
              <a:spcAft>
                <a:spcPts val="800"/>
              </a:spcAft>
              <a:buFont typeface="Wingdings" panose="05000000000000000000" pitchFamily="2" charset="2"/>
              <a:buChar char="v"/>
            </a:pP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Nelze vyhovět jen kvůli tomu, že jde o osobu placenou z veřejných prostředků.           </a:t>
            </a:r>
          </a:p>
          <a:p>
            <a:pPr marL="742950" lvl="1" indent="-285750" algn="just">
              <a:spcAft>
                <a:spcPts val="800"/>
              </a:spcAft>
              <a:buFont typeface="Wingdings" panose="05000000000000000000" pitchFamily="2" charset="2"/>
              <a:buChar char="v"/>
            </a:pP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Neplatí rovnice:  veřejné peníze = automatické poskytnutí</a:t>
            </a:r>
          </a:p>
          <a:p>
            <a:pPr algn="just">
              <a:spcAft>
                <a:spcPts val="800"/>
              </a:spcAft>
            </a:pP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Postup: </a:t>
            </a:r>
          </a:p>
          <a:p>
            <a:pPr marL="342900" indent="-342900" algn="just">
              <a:spcAft>
                <a:spcPts val="800"/>
              </a:spcAft>
              <a:buAutoNum type="arabicPeriod"/>
            </a:pP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krok </a:t>
            </a: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 </a:t>
            </a: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výzva dotčené osobě</a:t>
            </a: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 aby uplatnila svá práva. Bez vyjádření nelze správně a zákonně provést následný test proporcionality. Poměřit právo na informace s právem na ochranu jiného zájmu je možné pouze při znalosti postoje dotčené osoby. </a:t>
            </a:r>
          </a:p>
          <a:p>
            <a:pPr marL="342900" indent="-342900" algn="just">
              <a:spcAft>
                <a:spcPts val="800"/>
              </a:spcAft>
              <a:buAutoNum type="arabicPeriod"/>
            </a:pP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krok </a:t>
            </a: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 </a:t>
            </a: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provedení testu proporcionality </a:t>
            </a: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(nález ÚS: IV. ÚS 1378/16 „tzv. platový </a:t>
            </a: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test“) - </a:t>
            </a: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4 </a:t>
            </a: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kumulativní podmínky  </a:t>
            </a:r>
          </a:p>
          <a:p>
            <a:pPr algn="just">
              <a:lnSpc>
                <a:spcPct val="150000"/>
              </a:lnSpc>
              <a:spcAft>
                <a:spcPts val="800"/>
              </a:spcAft>
            </a:pP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Co je veřejný zájem podle § 8c odst. 1 písm. b) InfZ</a:t>
            </a: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 </a:t>
            </a:r>
          </a:p>
          <a:p>
            <a:pPr marL="742950" lvl="1" indent="-285750" algn="just">
              <a:spcAft>
                <a:spcPts val="800"/>
              </a:spcAft>
              <a:buFont typeface="Wingdings" panose="05000000000000000000" pitchFamily="2" charset="2"/>
              <a:buChar char="v"/>
            </a:pP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Kontrola nakládání s veřejnými prostředky,</a:t>
            </a:r>
          </a:p>
          <a:p>
            <a:pPr marL="742950" lvl="1" indent="-285750" algn="just">
              <a:spcAft>
                <a:spcPts val="800"/>
              </a:spcAft>
              <a:buFont typeface="Wingdings" panose="05000000000000000000" pitchFamily="2" charset="2"/>
              <a:buChar char="v"/>
            </a:pP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Odhalení korupce, střetu zájmů nebo nehospodárnosti, </a:t>
            </a:r>
          </a:p>
          <a:p>
            <a:pPr marL="742950" lvl="1" indent="-285750" algn="just">
              <a:spcAft>
                <a:spcPts val="800"/>
              </a:spcAft>
              <a:buFont typeface="Wingdings" panose="05000000000000000000" pitchFamily="2" charset="2"/>
              <a:buChar char="v"/>
            </a:pP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Důsledná kontrola výkonu veřejné moci,</a:t>
            </a:r>
          </a:p>
          <a:p>
            <a:pPr marL="742950" lvl="1" indent="-285750" algn="just">
              <a:spcAft>
                <a:spcPts val="800"/>
              </a:spcAft>
              <a:buFont typeface="Wingdings" panose="05000000000000000000" pitchFamily="2" charset="2"/>
              <a:buChar char="v"/>
            </a:pP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Důvodné podezření na nepřiměřené odměňování či zneužití pravomocí. </a:t>
            </a:r>
            <a:endPar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endParaRPr>
          </a:p>
        </p:txBody>
      </p:sp>
    </p:spTree>
    <p:extLst>
      <p:ext uri="{BB962C8B-B14F-4D97-AF65-F5344CB8AC3E}">
        <p14:creationId xmlns:p14="http://schemas.microsoft.com/office/powerpoint/2010/main" val="1937641913"/>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39A4C238E5C814D8A72F1FCD33973B2" ma:contentTypeVersion="20" ma:contentTypeDescription="Vytvoří nový dokument" ma:contentTypeScope="" ma:versionID="65dd32b2e3f7851a9e533799a8645606">
  <xsd:schema xmlns:xsd="http://www.w3.org/2001/XMLSchema" xmlns:xs="http://www.w3.org/2001/XMLSchema" xmlns:p="http://schemas.microsoft.com/office/2006/metadata/properties" xmlns:ns2="1ba576cd-a65c-4230-87f2-a90e58a4e3cf" xmlns:ns3="e1b2e64e-2717-4be6-aecd-c8cc6d0c43be" targetNamespace="http://schemas.microsoft.com/office/2006/metadata/properties" ma:root="true" ma:fieldsID="4e905a286d6ba6f80a101969af89d3f3" ns2:_="" ns3:_="">
    <xsd:import namespace="1ba576cd-a65c-4230-87f2-a90e58a4e3cf"/>
    <xsd:import namespace="e1b2e64e-2717-4be6-aecd-c8cc6d0c43b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CR" minOccurs="0"/>
                <xsd:element ref="ns3:MediaServiceGenerationTime" minOccurs="0"/>
                <xsd:element ref="ns3:MediaServiceEventHashCode" minOccurs="0"/>
                <xsd:element ref="ns3:MediaServiceDateTaken" minOccurs="0"/>
                <xsd:element ref="ns2:Popis"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a576cd-a65c-4230-87f2-a90e58a4e3cf" elementFormDefault="qualified">
    <xsd:import namespace="http://schemas.microsoft.com/office/2006/documentManagement/types"/>
    <xsd:import namespace="http://schemas.microsoft.com/office/infopath/2007/PartnerControls"/>
    <xsd:element name="SharedWithUsers" ma:index="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dílené s podrobnostmi" ma:internalName="SharedWithDetails" ma:readOnly="true">
      <xsd:simpleType>
        <xsd:restriction base="dms:Note">
          <xsd:maxLength value="255"/>
        </xsd:restriction>
      </xsd:simpleType>
    </xsd:element>
    <xsd:element name="Popis" ma:index="16" nillable="true" ma:displayName="Popis" ma:format="Dropdown" ma:internalName="Popis">
      <xsd:simpleType>
        <xsd:restriction base="dms:Text">
          <xsd:maxLength value="255"/>
        </xsd:restriction>
      </xsd:simpleType>
    </xsd:element>
    <xsd:element name="TaxCatchAll" ma:index="23" nillable="true" ma:displayName="Taxonomy Catch All Column" ma:hidden="true" ma:list="{2984b026-0645-48b3-904c-e2b070f4f20c}" ma:internalName="TaxCatchAll" ma:showField="CatchAllData" ma:web="1ba576cd-a65c-4230-87f2-a90e58a4e3c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1b2e64e-2717-4be6-aecd-c8cc6d0c43b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Značky obrázků" ma:readOnly="false" ma:fieldId="{5cf76f15-5ced-4ddc-b409-7134ff3c332f}" ma:taxonomyMulti="true" ma:sspId="b663375e-5c93-4348-a957-3971f685869d"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ba576cd-a65c-4230-87f2-a90e58a4e3cf" xsi:nil="true"/>
    <lcf76f155ced4ddcb4097134ff3c332f xmlns="e1b2e64e-2717-4be6-aecd-c8cc6d0c43be">
      <Terms xmlns="http://schemas.microsoft.com/office/infopath/2007/PartnerControls"/>
    </lcf76f155ced4ddcb4097134ff3c332f>
    <Popis xmlns="1ba576cd-a65c-4230-87f2-a90e58a4e3c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0A9064-9520-4005-B257-6A4674F7146D}">
  <ds:schemaRefs>
    <ds:schemaRef ds:uri="1ba576cd-a65c-4230-87f2-a90e58a4e3cf"/>
    <ds:schemaRef ds:uri="e1b2e64e-2717-4be6-aecd-c8cc6d0c43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64132B2-25FC-47DA-9938-FCBBDA31404D}">
  <ds:schemaRefs>
    <ds:schemaRef ds:uri="http://schemas.microsoft.com/office/2006/metadata/properties"/>
    <ds:schemaRef ds:uri="http://purl.org/dc/elements/1.1/"/>
    <ds:schemaRef ds:uri="1ba576cd-a65c-4230-87f2-a90e58a4e3cf"/>
    <ds:schemaRef ds:uri="http://purl.org/dc/term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e1b2e64e-2717-4be6-aecd-c8cc6d0c43be"/>
    <ds:schemaRef ds:uri="http://www.w3.org/XML/1998/namespace"/>
  </ds:schemaRefs>
</ds:datastoreItem>
</file>

<file path=customXml/itemProps3.xml><?xml version="1.0" encoding="utf-8"?>
<ds:datastoreItem xmlns:ds="http://schemas.openxmlformats.org/officeDocument/2006/customXml" ds:itemID="{07096FBD-B9C9-41DE-B0C4-AEB54AF9AD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198</TotalTime>
  <Words>17456</Words>
  <Application>Microsoft Office PowerPoint</Application>
  <PresentationFormat>Širokoúhlá obrazovka</PresentationFormat>
  <Paragraphs>1213</Paragraphs>
  <Slides>119</Slides>
  <Notes>104</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119</vt:i4>
      </vt:variant>
    </vt:vector>
  </HeadingPairs>
  <TitlesOfParts>
    <vt:vector size="127" baseType="lpstr">
      <vt:lpstr>Aptos</vt:lpstr>
      <vt:lpstr>Aptos Display</vt:lpstr>
      <vt:lpstr>Arial</vt:lpstr>
      <vt:lpstr>Arial,Sans-Serif</vt:lpstr>
      <vt:lpstr>Calibri</vt:lpstr>
      <vt:lpstr>Neue Haas Grotesk Text Pro</vt:lpstr>
      <vt:lpstr>Wingdings</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BIM</dc:title>
  <dc:creator>Bartoň Jakub</dc:creator>
  <cp:lastModifiedBy>Kaněra Petr</cp:lastModifiedBy>
  <cp:revision>2</cp:revision>
  <dcterms:created xsi:type="dcterms:W3CDTF">2024-04-10T13:43:21Z</dcterms:created>
  <dcterms:modified xsi:type="dcterms:W3CDTF">2025-06-03T09:24:59Z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0x010100639A4C238E5C814D8A72F1FCD33973B2</vt:lpwstr>
  </property>
</Properties>
</file>