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1" r:id="rId3"/>
    <p:sldId id="272" r:id="rId4"/>
    <p:sldId id="273" r:id="rId5"/>
    <p:sldId id="274" r:id="rId6"/>
    <p:sldId id="275" r:id="rId7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7E"/>
    <a:srgbClr val="003972"/>
    <a:srgbClr val="003060"/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6339" autoAdjust="0"/>
  </p:normalViewPr>
  <p:slideViewPr>
    <p:cSldViewPr>
      <p:cViewPr varScale="1">
        <p:scale>
          <a:sx n="78" d="100"/>
          <a:sy n="78" d="100"/>
        </p:scale>
        <p:origin x="158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592F06-84A3-4398-5407-8CE9A32EF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339B71-40CF-A6E7-7351-00F4624D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2D6C00-EEA1-5925-FDCC-B3F1FB771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9938D-9BFC-4DAE-BDFC-FBC00142FF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4056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7C4A8-3ADA-631C-7DAD-3DEA95181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FD61A4-A172-3614-2217-A8C00395B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6EF535-CD5D-14FA-26F9-FB13679879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7402-9EF6-4A77-8330-49025FDA12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0541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60C0B9-E6CF-442C-1688-A18A1ED2F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B75264-7756-B518-7C60-67A8CB77A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D2F2BF-03A7-236C-3E93-3AC79E747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C3E82-718E-4BF4-93EF-EE0EC532771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0405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nline obrázek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0A87D6-884E-A180-0458-EC9B43E55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C868FF-B8D3-1369-4341-1E10A0821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B05EF9-CD7E-84B0-E600-B6E31404E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FBDFE-B469-4548-92E0-4E38F6B556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2747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AEC071-CE6F-B584-8669-11C902DBC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7D9D6E-4F2F-AE6D-AE5D-1F27BA432A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5A9A32-B944-5E60-A00F-CE7E623F7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5B10F-7AAC-46E4-A405-413DEE3394E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9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FC0843-1A06-EFD8-2CD2-0C5F0B004A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B91B4A-DC53-BABA-5736-56DDBE7DA1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9BB18A-6358-40B1-4CA5-ADF3F8521C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E00E9-8792-44A6-989C-5B6460035BD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541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47B9A1-EC00-A268-DC45-908E2EC8E7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E3283E-BA27-2BA9-7ADA-108D300E82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FC668E-7559-0082-E946-C3C204E21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0D7F9-B3A7-44EB-A3D2-32FBDC2339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800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F85120-0DC1-349D-42E4-EC24E602E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8B259C-67EF-1B12-2FD2-72FC68BC5F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AF319E4-BF83-5F54-E7C1-BFCC7CD730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A8AF7-D041-4473-B9DD-A8373BDB4DA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8327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2A3B44-DCE6-66CD-4BC7-DE8E74291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EEF021-3068-A850-7838-8D2CD27D9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DA411EF-EAAA-5C45-F637-6C35C5BD3A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D0FFB-85AC-4090-A06E-8496557E30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6983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BC4203-64F1-040E-855D-90243DD1C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D1EE66-0045-3658-21BB-5C51B2A2D2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9B7BA9-2C0E-8F51-8995-83DDC234B7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B958-F385-4334-B3F9-08182ED764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537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53C6A8-9B2D-833A-0D30-EC16A3B7C5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13508-5719-30E7-34CD-94A1CA76A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413BFD-47C7-8D7F-CB29-97C80B40C9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31CD3-A00B-45D5-A798-60F0E541F43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7424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7BD1DB-E2C1-7902-B710-AD9F6DC7E4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8CE849-ECB9-BB62-4DEF-E786235026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3C750-E786-F5E8-FC48-32CEA2063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291A9-FA66-4368-B8F3-4213F2C899A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669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BC76B2-9742-E8D7-7E6B-909CF8E42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DB68108-0129-15AB-AC81-7027C9EBF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F520E53-B8CD-E5FF-45A8-1D687F05A6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CA8051-2AF2-CF3D-3F5B-BBE1ADC8E7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379385-DDE2-4F29-4402-E3CC9DABC8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922015BB-533A-4B7A-A8A8-0B5D3C9DB0C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53B160-DE56-E98C-3F11-BE883BB74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708920"/>
            <a:ext cx="6858000" cy="1809155"/>
          </a:xfrm>
        </p:spPr>
        <p:txBody>
          <a:bodyPr/>
          <a:lstStyle/>
          <a:p>
            <a:pPr marL="0" indent="0"/>
            <a:r>
              <a:rPr lang="cs-CZ" sz="54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Učit (se) na jihu</a:t>
            </a:r>
            <a:br>
              <a:rPr lang="cs-CZ" sz="54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4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musí být in</a:t>
            </a:r>
            <a:endParaRPr lang="cs-CZ" sz="5400" dirty="0">
              <a:solidFill>
                <a:srgbClr val="003F7E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F3D42F2-C780-A752-88DE-F9D511D52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01208"/>
            <a:ext cx="6858000" cy="576064"/>
          </a:xfrm>
        </p:spPr>
        <p:txBody>
          <a:bodyPr/>
          <a:lstStyle/>
          <a:p>
            <a:r>
              <a:rPr lang="cs-CZ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Díl 1. Kapacity škol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9B28F75-CE9E-3167-8482-D52B0A5B4774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3848" y="1052736"/>
            <a:ext cx="2504554" cy="105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91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5" name="Rectangle 4104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16" name="Rectangle 4106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8670" y="586822"/>
            <a:ext cx="27432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Přijímací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2024/2025</a:t>
            </a:r>
          </a:p>
        </p:txBody>
      </p:sp>
      <p:sp>
        <p:nvSpPr>
          <p:cNvPr id="4117" name="Rectangle 4108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18" name="Rectangle 4110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37579" y="586822"/>
            <a:ext cx="4580057" cy="1645920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algn="ctr" eaLnBrk="1" hangingPunct="1">
              <a:lnSpc>
                <a:spcPct val="90000"/>
              </a:lnSpc>
              <a:buNone/>
            </a:pP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Jaký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stav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Jihočeském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kraji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a co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nás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čeká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příštím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roce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letech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812" y="3861048"/>
            <a:ext cx="3171434" cy="13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9FC7F2E-0E90-7ECA-A092-F64B89548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87811"/>
              </p:ext>
            </p:extLst>
          </p:nvPr>
        </p:nvGraphicFramePr>
        <p:xfrm>
          <a:off x="4008109" y="3095655"/>
          <a:ext cx="4783290" cy="3397216"/>
        </p:xfrm>
        <a:graphic>
          <a:graphicData uri="http://schemas.openxmlformats.org/drawingml/2006/table">
            <a:tbl>
              <a:tblPr firstRow="1" firstCol="1" bandRow="1"/>
              <a:tblGrid>
                <a:gridCol w="1531056">
                  <a:extLst>
                    <a:ext uri="{9D8B030D-6E8A-4147-A177-3AD203B41FA5}">
                      <a16:colId xmlns:a16="http://schemas.microsoft.com/office/drawing/2014/main" val="193495373"/>
                    </a:ext>
                  </a:extLst>
                </a:gridCol>
                <a:gridCol w="2199283">
                  <a:extLst>
                    <a:ext uri="{9D8B030D-6E8A-4147-A177-3AD203B41FA5}">
                      <a16:colId xmlns:a16="http://schemas.microsoft.com/office/drawing/2014/main" val="65562227"/>
                    </a:ext>
                  </a:extLst>
                </a:gridCol>
                <a:gridCol w="1052951">
                  <a:extLst>
                    <a:ext uri="{9D8B030D-6E8A-4147-A177-3AD203B41FA5}">
                      <a16:colId xmlns:a16="http://schemas.microsoft.com/office/drawing/2014/main" val="2244866945"/>
                    </a:ext>
                  </a:extLst>
                </a:gridCol>
              </a:tblGrid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1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Školní rok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1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Počet žáků 9. tříd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1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Rozdíl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813622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2019/2020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5.016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93873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2020/2021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5.512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+ 496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960010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2021/2022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5.785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+ 273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7013004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2022/2023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6.302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+ 517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0377556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2023/2024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6.592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+ 290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940808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2024/2025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6.813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+ 221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831700"/>
                  </a:ext>
                </a:extLst>
              </a:tr>
              <a:tr h="424652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2025/2026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6.490</a:t>
                      </a:r>
                      <a:endParaRPr lang="cs-CZ" sz="27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cs-CZ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- 323</a:t>
                      </a:r>
                      <a:endParaRPr lang="cs-CZ" sz="27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599" marR="104599" marT="1452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4818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5" name="Rectangle 4104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16" name="Rectangle 4106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8670" y="586822"/>
            <a:ext cx="27432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Přijímací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2024/2025</a:t>
            </a:r>
          </a:p>
        </p:txBody>
      </p:sp>
      <p:sp>
        <p:nvSpPr>
          <p:cNvPr id="4117" name="Rectangle 4108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18" name="Rectangle 4110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37579" y="586822"/>
            <a:ext cx="4580057" cy="1645920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pro tento růst dostatečná kapacita maturitních oborů?</a:t>
            </a:r>
            <a:endParaRPr lang="cs-CZ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504634"/>
            <a:ext cx="2688296" cy="11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C1564DD9-8263-146C-D580-9B61E3963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974642"/>
              </p:ext>
            </p:extLst>
          </p:nvPr>
        </p:nvGraphicFramePr>
        <p:xfrm>
          <a:off x="1403648" y="3645024"/>
          <a:ext cx="6912767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2095802">
                  <a:extLst>
                    <a:ext uri="{9D8B030D-6E8A-4147-A177-3AD203B41FA5}">
                      <a16:colId xmlns:a16="http://schemas.microsoft.com/office/drawing/2014/main" val="3903432495"/>
                    </a:ext>
                  </a:extLst>
                </a:gridCol>
                <a:gridCol w="963393">
                  <a:extLst>
                    <a:ext uri="{9D8B030D-6E8A-4147-A177-3AD203B41FA5}">
                      <a16:colId xmlns:a16="http://schemas.microsoft.com/office/drawing/2014/main" val="1662903933"/>
                    </a:ext>
                  </a:extLst>
                </a:gridCol>
                <a:gridCol w="963393">
                  <a:extLst>
                    <a:ext uri="{9D8B030D-6E8A-4147-A177-3AD203B41FA5}">
                      <a16:colId xmlns:a16="http://schemas.microsoft.com/office/drawing/2014/main" val="1255176346"/>
                    </a:ext>
                  </a:extLst>
                </a:gridCol>
                <a:gridCol w="963393">
                  <a:extLst>
                    <a:ext uri="{9D8B030D-6E8A-4147-A177-3AD203B41FA5}">
                      <a16:colId xmlns:a16="http://schemas.microsoft.com/office/drawing/2014/main" val="1265538997"/>
                    </a:ext>
                  </a:extLst>
                </a:gridCol>
                <a:gridCol w="963393">
                  <a:extLst>
                    <a:ext uri="{9D8B030D-6E8A-4147-A177-3AD203B41FA5}">
                      <a16:colId xmlns:a16="http://schemas.microsoft.com/office/drawing/2014/main" val="4120020345"/>
                    </a:ext>
                  </a:extLst>
                </a:gridCol>
                <a:gridCol w="963393">
                  <a:extLst>
                    <a:ext uri="{9D8B030D-6E8A-4147-A177-3AD203B41FA5}">
                      <a16:colId xmlns:a16="http://schemas.microsoft.com/office/drawing/2014/main" val="242236693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Obory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80959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Učební (C, E, H)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22,5%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23,1%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23,6%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23,3%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23,8%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57504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Maturitní (K, L0, M)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77,5%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76,9%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76,4%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76,7%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76,2%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350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55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8670" y="586822"/>
            <a:ext cx="27432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Přijímací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37579" y="586822"/>
            <a:ext cx="4580057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Údaje za školní rok 2022/2023</a:t>
            </a:r>
            <a:endParaRPr lang="cs-CZ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504634"/>
            <a:ext cx="2688296" cy="11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EA143A4-AF3E-4BDB-A75F-ACE5D6A1C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423534"/>
              </p:ext>
            </p:extLst>
          </p:nvPr>
        </p:nvGraphicFramePr>
        <p:xfrm>
          <a:off x="1547665" y="2780928"/>
          <a:ext cx="6264696" cy="2448273"/>
        </p:xfrm>
        <a:graphic>
          <a:graphicData uri="http://schemas.openxmlformats.org/drawingml/2006/table">
            <a:tbl>
              <a:tblPr firstRow="1" firstCol="1" bandRow="1"/>
              <a:tblGrid>
                <a:gridCol w="3298663">
                  <a:extLst>
                    <a:ext uri="{9D8B030D-6E8A-4147-A177-3AD203B41FA5}">
                      <a16:colId xmlns:a16="http://schemas.microsoft.com/office/drawing/2014/main" val="2778045513"/>
                    </a:ext>
                  </a:extLst>
                </a:gridCol>
                <a:gridCol w="1660389">
                  <a:extLst>
                    <a:ext uri="{9D8B030D-6E8A-4147-A177-3AD203B41FA5}">
                      <a16:colId xmlns:a16="http://schemas.microsoft.com/office/drawing/2014/main" val="471064444"/>
                    </a:ext>
                  </a:extLst>
                </a:gridCol>
                <a:gridCol w="1305644">
                  <a:extLst>
                    <a:ext uri="{9D8B030D-6E8A-4147-A177-3AD203B41FA5}">
                      <a16:colId xmlns:a16="http://schemas.microsoft.com/office/drawing/2014/main" val="2704971419"/>
                    </a:ext>
                  </a:extLst>
                </a:gridCol>
              </a:tblGrid>
              <a:tr h="108812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denního studia celkem bez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PrŠ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nástaveb a nižšího stupně víceletých gymnázií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25 450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02001"/>
                  </a:ext>
                </a:extLst>
              </a:tr>
              <a:tr h="54406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gymnázií (pouze vyšší st. víceleté a čtyřleté) – 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5 485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21,55 %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730461"/>
                  </a:ext>
                </a:extLst>
              </a:tr>
              <a:tr h="54406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maturitních oborů (vč. konzervatoře a lyceí)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13 352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52,46 %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074534"/>
                  </a:ext>
                </a:extLst>
              </a:tr>
              <a:tr h="272030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učebních oborů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6 613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25,98 %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85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238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8670" y="586822"/>
            <a:ext cx="27432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Přijímací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37579" y="586822"/>
            <a:ext cx="4580057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Poměr po navýšení kapacit</a:t>
            </a:r>
            <a:endParaRPr lang="cs-CZ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504634"/>
            <a:ext cx="2688296" cy="11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EA143A4-AF3E-4BDB-A75F-ACE5D6A1C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881358"/>
              </p:ext>
            </p:extLst>
          </p:nvPr>
        </p:nvGraphicFramePr>
        <p:xfrm>
          <a:off x="1547664" y="2780928"/>
          <a:ext cx="6264696" cy="2723706"/>
        </p:xfrm>
        <a:graphic>
          <a:graphicData uri="http://schemas.openxmlformats.org/drawingml/2006/table">
            <a:tbl>
              <a:tblPr firstRow="1" firstCol="1" bandRow="1"/>
              <a:tblGrid>
                <a:gridCol w="3298663">
                  <a:extLst>
                    <a:ext uri="{9D8B030D-6E8A-4147-A177-3AD203B41FA5}">
                      <a16:colId xmlns:a16="http://schemas.microsoft.com/office/drawing/2014/main" val="2778045513"/>
                    </a:ext>
                  </a:extLst>
                </a:gridCol>
                <a:gridCol w="1660389">
                  <a:extLst>
                    <a:ext uri="{9D8B030D-6E8A-4147-A177-3AD203B41FA5}">
                      <a16:colId xmlns:a16="http://schemas.microsoft.com/office/drawing/2014/main" val="471064444"/>
                    </a:ext>
                  </a:extLst>
                </a:gridCol>
                <a:gridCol w="1305644">
                  <a:extLst>
                    <a:ext uri="{9D8B030D-6E8A-4147-A177-3AD203B41FA5}">
                      <a16:colId xmlns:a16="http://schemas.microsoft.com/office/drawing/2014/main" val="2704971419"/>
                    </a:ext>
                  </a:extLst>
                </a:gridCol>
              </a:tblGrid>
              <a:tr h="120490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denního studia celkem bez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PrŠ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nástaveb a nižšího stupně víceletých gymnázií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26 271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100,00 %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02001"/>
                  </a:ext>
                </a:extLst>
              </a:tr>
              <a:tr h="607522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gymnázií (pouze vyšší st. víceleté a čtyřleté) – 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5 674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21,60 %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730461"/>
                  </a:ext>
                </a:extLst>
              </a:tr>
              <a:tr h="607522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maturitních oborů (vč. konzervatoře a lyceí)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13 936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53,05 %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074534"/>
                  </a:ext>
                </a:extLst>
              </a:tr>
              <a:tr h="30376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Žáci učebních oborů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6 661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25,35 %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850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49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8670" y="586822"/>
            <a:ext cx="2743200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Přijímací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řízení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školní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cs-CZ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altLang="cs-CZ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937579" y="586822"/>
            <a:ext cx="4522853" cy="1645920"/>
          </a:xfr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114300" indent="0" eaLnBrk="1" hangingPunct="1">
              <a:lnSpc>
                <a:spcPct val="90000"/>
              </a:lnSpc>
              <a:buNone/>
            </a:pPr>
            <a:endParaRPr lang="cs-CZ" altLang="cs-CZ" sz="2000" b="1" dirty="0"/>
          </a:p>
          <a:p>
            <a:pPr marL="0" indent="0"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Nové třídy</a:t>
            </a:r>
          </a:p>
          <a:p>
            <a:pPr marL="0" indent="0"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6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Technického lycea v JČK</a:t>
            </a:r>
          </a:p>
          <a:p>
            <a:pPr marL="0" indent="0"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 1. </a:t>
            </a:r>
            <a:r>
              <a:rPr lang="cs-CZ" sz="6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září </a:t>
            </a:r>
            <a:r>
              <a:rPr lang="cs-CZ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</a:t>
            </a:r>
            <a:endParaRPr lang="cs-CZ" sz="60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cs-CZ" sz="1600" dirty="0"/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504634"/>
            <a:ext cx="2688296" cy="11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118BCE6-0088-D2A1-0A9A-1CBCD4D71DCA}"/>
              </a:ext>
            </a:extLst>
          </p:cNvPr>
          <p:cNvSpPr txBox="1"/>
          <p:nvPr/>
        </p:nvSpPr>
        <p:spPr>
          <a:xfrm>
            <a:off x="683568" y="2232742"/>
            <a:ext cx="767176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cs-CZ" sz="1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Vyšší odborná škola, Střední škola, Centrum odborné přípravy, Sezimovo Ústí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zápis oboru 78-42-M/01 Technické lyceum, denní forma vzdělávání, kapacita 120 žáků,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/>
            <a:r>
              <a:rPr lang="cs-CZ" sz="1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Střední odborná škola strojní a elektrotechnická, Velešín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zápis oboru 78-42-M/01 Technické lyceum, denní forma vzdělávání, kapacita 120 žáků,</a:t>
            </a: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/>
            <a:r>
              <a:rPr lang="cs-CZ" sz="1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Střední škola technická a obchodní, Dačice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zápis oboru 78-42-M/01 Technické lyceum, denní forma vzdělávání, kapacita 120 žáků,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2148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358</Words>
  <Application>Microsoft Office PowerPoint</Application>
  <PresentationFormat>Předvádění na obrazovce (4:3)</PresentationFormat>
  <Paragraphs>117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Default Design</vt:lpstr>
      <vt:lpstr>Učit (se) na jihu musí být in</vt:lpstr>
      <vt:lpstr>Přijímací řízení pro školní rok 2024/2025</vt:lpstr>
      <vt:lpstr>Přijímací řízení pro školní rok 2024/2025</vt:lpstr>
      <vt:lpstr>Přijímací řízení pro školní rok 2024/2025</vt:lpstr>
      <vt:lpstr>Přijímací řízení pro školní rok 2024/2025</vt:lpstr>
      <vt:lpstr>Přijímací řízení pro školní rok 2024/2025</vt:lpstr>
    </vt:vector>
  </TitlesOfParts>
  <Company>KUJC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Bohumír Mach</dc:creator>
  <cp:lastModifiedBy>Klíma Pavel</cp:lastModifiedBy>
  <cp:revision>27</cp:revision>
  <dcterms:created xsi:type="dcterms:W3CDTF">2010-02-05T10:36:31Z</dcterms:created>
  <dcterms:modified xsi:type="dcterms:W3CDTF">2023-10-15T14:19:10Z</dcterms:modified>
</cp:coreProperties>
</file>