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1" r:id="rId3"/>
    <p:sldId id="406" r:id="rId4"/>
    <p:sldId id="407" r:id="rId5"/>
    <p:sldId id="408" r:id="rId6"/>
    <p:sldId id="387" r:id="rId7"/>
    <p:sldId id="409" r:id="rId8"/>
    <p:sldId id="410" r:id="rId9"/>
    <p:sldId id="411" r:id="rId10"/>
    <p:sldId id="412" r:id="rId11"/>
    <p:sldId id="422" r:id="rId12"/>
    <p:sldId id="423" r:id="rId13"/>
    <p:sldId id="413" r:id="rId14"/>
    <p:sldId id="421" r:id="rId15"/>
    <p:sldId id="418" r:id="rId16"/>
    <p:sldId id="394" r:id="rId17"/>
    <p:sldId id="419" r:id="rId18"/>
    <p:sldId id="420" r:id="rId19"/>
    <p:sldId id="388" r:id="rId20"/>
    <p:sldId id="414" r:id="rId21"/>
    <p:sldId id="401" r:id="rId22"/>
    <p:sldId id="397" r:id="rId23"/>
    <p:sldId id="260" r:id="rId24"/>
  </p:sldIdLst>
  <p:sldSz cx="9144000" cy="6858000" type="screen4x3"/>
  <p:notesSz cx="6735763" cy="9866313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7E"/>
    <a:srgbClr val="98B2D8"/>
    <a:srgbClr val="F52711"/>
    <a:srgbClr val="003972"/>
    <a:srgbClr val="FB4FEF"/>
    <a:srgbClr val="2EF214"/>
    <a:srgbClr val="250957"/>
    <a:srgbClr val="20144C"/>
    <a:srgbClr val="392A48"/>
    <a:srgbClr val="0D73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9181" autoAdjust="0"/>
  </p:normalViewPr>
  <p:slideViewPr>
    <p:cSldViewPr>
      <p:cViewPr varScale="1">
        <p:scale>
          <a:sx n="76" d="100"/>
          <a:sy n="76" d="100"/>
        </p:scale>
        <p:origin x="9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kraj-jihocesky.cz\dfs\vhome\hajdusek\home\Dokuments\rozpo&#269;ty\2021\p&#345;&#237;prava\Kraj_JC_rozpocty_FRR_vyvoj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'kapitálové výdaje'!$B$3</c:f>
              <c:strCache>
                <c:ptCount val="1"/>
                <c:pt idx="0">
                  <c:v>Rozpočet</c:v>
                </c:pt>
              </c:strCache>
            </c:strRef>
          </c:tx>
          <c:spPr>
            <a:solidFill>
              <a:srgbClr val="003F7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F7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13-41AE-B3FF-15DC8FE6ACDE}"/>
              </c:ext>
            </c:extLst>
          </c:dPt>
          <c:cat>
            <c:numRef>
              <c:f>'kapitálové výdaje'!$C$2:$G$2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'kapitálové výdaje'!$C$3:$G$3</c:f>
              <c:numCache>
                <c:formatCode>#,##0.00</c:formatCode>
                <c:ptCount val="5"/>
                <c:pt idx="0">
                  <c:v>2448400</c:v>
                </c:pt>
                <c:pt idx="1">
                  <c:v>4425272.8499999996</c:v>
                </c:pt>
                <c:pt idx="2">
                  <c:v>4292083.8499999996</c:v>
                </c:pt>
                <c:pt idx="3">
                  <c:v>4133860.22</c:v>
                </c:pt>
                <c:pt idx="4">
                  <c:v>3548832.76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13-41AE-B3FF-15DC8FE6ACDE}"/>
            </c:ext>
          </c:extLst>
        </c:ser>
        <c:ser>
          <c:idx val="1"/>
          <c:order val="1"/>
          <c:tx>
            <c:strRef>
              <c:f>'kapitálové výdaje'!$B$4</c:f>
              <c:strCache>
                <c:ptCount val="1"/>
                <c:pt idx="0">
                  <c:v>Skutečnost</c:v>
                </c:pt>
              </c:strCache>
            </c:strRef>
          </c:tx>
          <c:spPr>
            <a:solidFill>
              <a:srgbClr val="98B2D8"/>
            </a:solidFill>
            <a:ln>
              <a:noFill/>
            </a:ln>
            <a:effectLst/>
          </c:spPr>
          <c:invertIfNegative val="0"/>
          <c:cat>
            <c:numRef>
              <c:f>'kapitálové výdaje'!$C$2:$G$2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'kapitálové výdaje'!$C$4:$G$4</c:f>
              <c:numCache>
                <c:formatCode>#,##0.00</c:formatCode>
                <c:ptCount val="5"/>
                <c:pt idx="0">
                  <c:v>1812878.99</c:v>
                </c:pt>
                <c:pt idx="1">
                  <c:v>3372111.19</c:v>
                </c:pt>
                <c:pt idx="2">
                  <c:v>3714525.87</c:v>
                </c:pt>
                <c:pt idx="3">
                  <c:v>2945702.8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13-41AE-B3FF-15DC8FE6A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328576"/>
        <c:axId val="580354648"/>
      </c:barChart>
      <c:catAx>
        <c:axId val="11432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80354648"/>
        <c:crosses val="autoZero"/>
        <c:auto val="1"/>
        <c:lblAlgn val="ctr"/>
        <c:lblOffset val="100"/>
        <c:noMultiLvlLbl val="0"/>
      </c:catAx>
      <c:valAx>
        <c:axId val="580354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cs-CZ"/>
          </a:p>
        </c:txPr>
        <c:crossAx val="114328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2000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5" y="4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37260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2000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5" y="937260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defRPr sz="1200"/>
            </a:lvl1pPr>
          </a:lstStyle>
          <a:p>
            <a:pPr>
              <a:defRPr/>
            </a:pPr>
            <a:fld id="{22D8DB65-C02F-4768-9EA4-5A1314F46A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41951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9413" cy="495300"/>
          </a:xfrm>
          <a:prstGeom prst="rect">
            <a:avLst/>
          </a:prstGeom>
        </p:spPr>
        <p:txBody>
          <a:bodyPr vert="horz" lIns="91382" tIns="45691" rIns="91382" bIns="4569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82" tIns="45691" rIns="91382" bIns="45691" rtlCol="0"/>
          <a:lstStyle>
            <a:lvl1pPr algn="r">
              <a:defRPr sz="1200"/>
            </a:lvl1pPr>
          </a:lstStyle>
          <a:p>
            <a:fld id="{43CB24E4-FE6E-4D8E-AF71-248E8C225291}" type="datetimeFigureOut">
              <a:rPr lang="cs-CZ" smtClean="0"/>
              <a:t>03.12.2020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2" tIns="45691" rIns="91382" bIns="4569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104" y="4748214"/>
            <a:ext cx="5389563" cy="3884612"/>
          </a:xfrm>
          <a:prstGeom prst="rect">
            <a:avLst/>
          </a:prstGeom>
        </p:spPr>
        <p:txBody>
          <a:bodyPr vert="horz" lIns="91382" tIns="45691" rIns="91382" bIns="45691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9371014"/>
            <a:ext cx="2919413" cy="495300"/>
          </a:xfrm>
          <a:prstGeom prst="rect">
            <a:avLst/>
          </a:prstGeom>
        </p:spPr>
        <p:txBody>
          <a:bodyPr vert="horz" lIns="91382" tIns="45691" rIns="91382" bIns="4569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82" tIns="45691" rIns="91382" bIns="45691" rtlCol="0" anchor="b"/>
          <a:lstStyle>
            <a:lvl1pPr algn="r">
              <a:defRPr sz="1200"/>
            </a:lvl1pPr>
          </a:lstStyle>
          <a:p>
            <a:fld id="{43EC4876-24CC-4C9F-8B59-3D4D0FBDEC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5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24178-F750-4BDA-88F7-0119F0867C85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BFB65-7653-453E-9F50-3C35AB0EAF3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87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C0D92-DDF5-4CEE-B13B-04368F63CE89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CB5F6-9E0A-43BC-8A8D-5413FAA05F7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085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9F803-9CEE-472B-9989-065A37B7565C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5469-6D8B-496D-B586-A8F6F3241B6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43122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klipart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11560" y="6477000"/>
            <a:ext cx="1905000" cy="457200"/>
          </a:xfrm>
          <a:ln/>
        </p:spPr>
        <p:txBody>
          <a:bodyPr/>
          <a:lstStyle>
            <a:lvl1pPr>
              <a:defRPr i="1"/>
            </a:lvl1pPr>
          </a:lstStyle>
          <a:p>
            <a:pPr>
              <a:defRPr/>
            </a:pPr>
            <a:fld id="{EB841315-DD67-4A31-B184-7C16C497759E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86525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2EC02-0B26-44A5-BDA9-BC8C16682FCA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3835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D3512-86B4-49CA-B3B2-BDA35E787DD7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844E8-3D77-40AC-9FBB-128DDB685FD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6531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08B97-5BBE-4B26-B67A-7A62C0EAC127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28D07-D5B7-4AA8-999A-59144D30399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924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284A1-4D49-477E-8BE3-D1D0D9956170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B982C-6FB6-4E09-857E-F6C41522453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180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E0E23-C50B-4389-9EDD-8407ABF2348B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DFC01-7AF2-4192-8FB5-0299D094A8B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3710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35A62-03B8-4FE7-BEBE-112448CEE8F5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DAEDC-910E-4A87-AA3C-B44636A96F8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5241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5FE7E51-0412-4EE1-8B7E-2FA7B4144EE2}" type="datetime4">
              <a:rPr lang="cs-CZ" smtClean="0"/>
              <a:t>3. prosince 2020</a:t>
            </a:fld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EBC6-4137-4D69-9FA8-F1316647930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3413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D599E-A425-42B0-AE30-3A5962D9A9D4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44218-2CFE-44C0-8FE0-FA3F0E8871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367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C5BCE-F200-47A9-93D9-7C4FADD80BD1}" type="datetime4">
              <a:rPr lang="cs-CZ" smtClean="0"/>
              <a:t>3. prosince 2020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AAAC5-5371-4D34-9AC3-2002A64B60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7844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3746620-301B-488C-95FD-DE895E07D090}" type="datetime4">
              <a:rPr lang="cs-CZ" smtClean="0"/>
              <a:t>3. prosince 2020</a:t>
            </a:fld>
            <a:endParaRPr lang="cs-CZ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5D19948-FBE2-4DC5-8781-7D8CDCF733D9}" type="slidenum">
              <a:rPr lang="cs-CZ" altLang="cs-CZ" smtClean="0"/>
              <a:pPr>
                <a:defRPr/>
              </a:pPr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627313" y="457200"/>
            <a:ext cx="6516687" cy="190821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b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</a:rPr>
              <a:t>MUDr. Martin Kuba – hejtman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</a:rPr>
              <a:t>Ing. Tomáš Hajdušek – náměstek hejtmana pro rozpočet</a:t>
            </a:r>
            <a:endParaRPr lang="cs-CZ" altLang="cs-CZ" sz="14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3076" name="Picture 4" descr="U:\Zveřejněné materiály\dnes\vyse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9400"/>
            <a:ext cx="9144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3">
            <a:extLst>
              <a:ext uri="{FF2B5EF4-FFF2-40B4-BE49-F238E27FC236}">
                <a16:creationId xmlns:a16="http://schemas.microsoft.com/office/drawing/2014/main" id="{8E7A2534-B7A8-448A-904A-9EA2DBA87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96083"/>
            <a:ext cx="2368351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2. prosince 2020</a:t>
            </a: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7D12F7-B07B-4019-9E2A-B2F217F7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10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49D804-548B-4ACE-B58D-42796C6FA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25" y="2564904"/>
            <a:ext cx="8591550" cy="3686175"/>
          </a:xfrm>
          <a:prstGeom prst="rect">
            <a:avLst/>
          </a:prstGeom>
        </p:spPr>
      </p:pic>
      <p:sp>
        <p:nvSpPr>
          <p:cNvPr id="7" name="Text Box 5">
            <a:extLst>
              <a:ext uri="{FF2B5EF4-FFF2-40B4-BE49-F238E27FC236}">
                <a16:creationId xmlns:a16="http://schemas.microsoft.com/office/drawing/2014/main" id="{EFE62BC8-D8DB-4D45-8C1D-A745D884F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447800"/>
            <a:ext cx="835488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Předpokládané a skutečné/očekávané příjmy ze sdílených daní v letech (v tis. Kč)</a:t>
            </a:r>
          </a:p>
        </p:txBody>
      </p:sp>
    </p:spTree>
    <p:extLst>
      <p:ext uri="{BB962C8B-B14F-4D97-AF65-F5344CB8AC3E}">
        <p14:creationId xmlns:p14="http://schemas.microsoft.com/office/powerpoint/2010/main" val="3702469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7D12F7-B07B-4019-9E2A-B2F217F7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11</a:t>
            </a:fld>
            <a:endParaRPr lang="cs-CZ" altLang="cs-CZ" dirty="0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EFE62BC8-D8DB-4D45-8C1D-A745D884F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67" y="1388216"/>
            <a:ext cx="835488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Vliv COVID-19 a daňového balíčku (v tis. Kč)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48BAD34-EA31-465C-AB20-188A91B7DB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911436"/>
            <a:ext cx="6984776" cy="491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30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7D12F7-B07B-4019-9E2A-B2F217F7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12</a:t>
            </a:fld>
            <a:endParaRPr lang="cs-CZ" altLang="cs-CZ" dirty="0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EFE62BC8-D8DB-4D45-8C1D-A745D884F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67" y="1753652"/>
            <a:ext cx="835488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Vliv daňového balíčku (v tis. Kč)</a:t>
            </a:r>
          </a:p>
        </p:txBody>
      </p:sp>
      <p:graphicFrame>
        <p:nvGraphicFramePr>
          <p:cNvPr id="2" name="Tabulka 4">
            <a:extLst>
              <a:ext uri="{FF2B5EF4-FFF2-40B4-BE49-F238E27FC236}">
                <a16:creationId xmlns:a16="http://schemas.microsoft.com/office/drawing/2014/main" id="{AC21D756-CEA8-4004-9867-30319719F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077290"/>
              </p:ext>
            </p:extLst>
          </p:nvPr>
        </p:nvGraphicFramePr>
        <p:xfrm>
          <a:off x="1115616" y="2936228"/>
          <a:ext cx="6912768" cy="25922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896544">
                  <a:extLst>
                    <a:ext uri="{9D8B030D-6E8A-4147-A177-3AD203B41FA5}">
                      <a16:colId xmlns:a16="http://schemas.microsoft.com/office/drawing/2014/main" val="108362219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835073346"/>
                    </a:ext>
                  </a:extLst>
                </a:gridCol>
              </a:tblGrid>
              <a:tr h="518458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opatření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dopad v tis.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907235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zrušení SHM při sazbě 15 % a 23 %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- 611 100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693125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zvýšení slevy na dani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- 343 000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025808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zrychlení odpisů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- 85 000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374787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- 1 039 000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680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970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835488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Kapitálové výdaje – plánované a skutečné investice (v tis. Kč)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BEA5A9-EAD6-46D1-8664-1AA664DB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13</a:t>
            </a:fld>
            <a:endParaRPr lang="cs-CZ" altLang="cs-CZ" dirty="0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E9C5B2E7-55F8-4296-B794-B0AD7E7E3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5007999"/>
              </p:ext>
            </p:extLst>
          </p:nvPr>
        </p:nvGraphicFramePr>
        <p:xfrm>
          <a:off x="685800" y="2493982"/>
          <a:ext cx="7486600" cy="4103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8437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79971-A1B9-47F8-906D-16698E98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14</a:t>
            </a:fld>
            <a:endParaRPr lang="cs-CZ" altLang="cs-CZ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E34B72BE-4CDD-4240-B458-8B0C794EE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447800"/>
            <a:ext cx="835488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Výdaje podle oblastí v členění na vlastní </a:t>
            </a:r>
            <a:b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a transferové (v tis. Kč)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C1535DF-6640-4410-A382-D8C7AB7FF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98" y="2969624"/>
            <a:ext cx="8633004" cy="24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779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923D5-C539-4568-8FD8-A2CF0F30F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15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F7965A5-FB72-40B6-B8C1-5AB026383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412776"/>
            <a:ext cx="86868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03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923D5-C539-4568-8FD8-A2CF0F30F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16</a:t>
            </a:fld>
            <a:endParaRPr lang="cs-CZ" alt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59CE9E9-E766-4907-944A-3FB30C624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25" y="1484784"/>
            <a:ext cx="8667750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594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923D5-C539-4568-8FD8-A2CF0F30F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17</a:t>
            </a:fld>
            <a:endParaRPr lang="cs-CZ" alt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2822F7A-6395-4730-A233-E0238F8F8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7" y="1412776"/>
            <a:ext cx="8696325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30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923D5-C539-4568-8FD8-A2CF0F30F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18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4E136B-0E1F-42E0-8769-C9183F85D8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7" y="1400894"/>
            <a:ext cx="8696325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683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53344"/>
            <a:ext cx="8077200" cy="4572000"/>
          </a:xfrm>
        </p:spPr>
        <p:txBody>
          <a:bodyPr/>
          <a:lstStyle/>
          <a:p>
            <a:pPr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2000" dirty="0">
                <a:solidFill>
                  <a:srgbClr val="003F7E"/>
                </a:solidFill>
                <a:latin typeface="Arial" panose="020B0604020202020204" pitchFamily="34" charset="0"/>
              </a:rPr>
              <a:t>Krajský investiční fond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200 000 000,- Kč v roce 2021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určen pro spolufinancování investičních akcí obcí a měst v oblasti školství, zdravotnictví, sociální, sportovní a infrastruktury (zejména doprava)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doplněk k podílu obcí a měst a státu v podobě individuální dotace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o poskytnutí dotace rozhoduje zastupitelstvo</a:t>
            </a:r>
          </a:p>
          <a:p>
            <a:pPr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2000" dirty="0">
                <a:solidFill>
                  <a:srgbClr val="003F7E"/>
                </a:solidFill>
                <a:latin typeface="Arial" panose="020B0604020202020204" pitchFamily="34" charset="0"/>
              </a:rPr>
              <a:t>Podpora bytové výstavby v obcích 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projektové dokumentace za účelem výstavby bytů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10 000 000,- Kč v roce 2021</a:t>
            </a:r>
            <a:endParaRPr lang="cs-CZ" altLang="cs-CZ" sz="20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2000" dirty="0">
                <a:solidFill>
                  <a:srgbClr val="003F7E"/>
                </a:solidFill>
                <a:latin typeface="Arial" panose="020B0604020202020204" pitchFamily="34" charset="0"/>
              </a:rPr>
              <a:t>Podpora rodin – „porodné“</a:t>
            </a:r>
          </a:p>
          <a:p>
            <a:pPr lvl="1" algn="just" eaLnBrk="1" hangingPunct="1"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30 000 000,- Kč v roce 2021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Blip>
                <a:blip r:embed="rId2"/>
              </a:buBlip>
            </a:pPr>
            <a:endParaRPr lang="cs-CZ" altLang="cs-CZ" sz="2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418784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Odraz koaliční smlouvy v rozpočtu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3D6B88-B75F-4C77-99B9-6119671C5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19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67924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11560" y="1716706"/>
            <a:ext cx="698477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na rok 2021 (v tis. Kč)</a:t>
            </a:r>
          </a:p>
        </p:txBody>
      </p:sp>
      <p:graphicFrame>
        <p:nvGraphicFramePr>
          <p:cNvPr id="3" name="Tabulka 3">
            <a:extLst>
              <a:ext uri="{FF2B5EF4-FFF2-40B4-BE49-F238E27FC236}">
                <a16:creationId xmlns:a16="http://schemas.microsoft.com/office/drawing/2014/main" id="{36E27A71-8BDD-4DC9-8FE3-53C66D2F3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497145"/>
              </p:ext>
            </p:extLst>
          </p:nvPr>
        </p:nvGraphicFramePr>
        <p:xfrm>
          <a:off x="1115616" y="3068960"/>
          <a:ext cx="6912768" cy="165618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3800515034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838347466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PŘÍJMY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20 113 963,80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375214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VÝDAJE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21 314 944,60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469908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- 1 200 980,80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5937079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1B2BF-15B8-41D4-9A89-57EA18E8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cs-CZ" altLang="cs-CZ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2000" dirty="0">
                <a:solidFill>
                  <a:srgbClr val="003F7E"/>
                </a:solidFill>
                <a:latin typeface="Arial" panose="020B0604020202020204" pitchFamily="34" charset="0"/>
              </a:rPr>
              <a:t>Fond rezerv a rozvoje JčK zřízen od 1. 7. 2013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03F7E"/>
              </a:buClr>
              <a:buSzPct val="65000"/>
              <a:buFont typeface="Wingdings" panose="05000000000000000000" pitchFamily="2" charset="2"/>
              <a:buChar char="§"/>
            </a:pPr>
            <a:r>
              <a:rPr lang="cs-CZ" altLang="cs-CZ" sz="2000" dirty="0">
                <a:solidFill>
                  <a:srgbClr val="003F7E"/>
                </a:solidFill>
                <a:latin typeface="Arial" panose="020B0604020202020204" pitchFamily="34" charset="0"/>
              </a:rPr>
              <a:t>Tvorba a použití FRR 2017-2021 (v mil. Kč)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Blip>
                <a:blip r:embed="rId2"/>
              </a:buBlip>
            </a:pPr>
            <a:endParaRPr lang="cs-CZ" altLang="cs-CZ" sz="2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418784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Fond rezerv a rozvoje</a:t>
            </a:r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9EE64E14-2650-4498-ABD0-358B5CF53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137665"/>
              </p:ext>
            </p:extLst>
          </p:nvPr>
        </p:nvGraphicFramePr>
        <p:xfrm>
          <a:off x="603176" y="3212976"/>
          <a:ext cx="7931224" cy="2778022"/>
        </p:xfrm>
        <a:graphic>
          <a:graphicData uri="http://schemas.openxmlformats.org/drawingml/2006/table">
            <a:tbl>
              <a:tblPr/>
              <a:tblGrid>
                <a:gridCol w="2403812">
                  <a:extLst>
                    <a:ext uri="{9D8B030D-6E8A-4147-A177-3AD203B41FA5}">
                      <a16:colId xmlns:a16="http://schemas.microsoft.com/office/drawing/2014/main" val="1764730768"/>
                    </a:ext>
                  </a:extLst>
                </a:gridCol>
                <a:gridCol w="923499">
                  <a:extLst>
                    <a:ext uri="{9D8B030D-6E8A-4147-A177-3AD203B41FA5}">
                      <a16:colId xmlns:a16="http://schemas.microsoft.com/office/drawing/2014/main" val="3970945595"/>
                    </a:ext>
                  </a:extLst>
                </a:gridCol>
                <a:gridCol w="923499">
                  <a:extLst>
                    <a:ext uri="{9D8B030D-6E8A-4147-A177-3AD203B41FA5}">
                      <a16:colId xmlns:a16="http://schemas.microsoft.com/office/drawing/2014/main" val="2796908914"/>
                    </a:ext>
                  </a:extLst>
                </a:gridCol>
                <a:gridCol w="923499">
                  <a:extLst>
                    <a:ext uri="{9D8B030D-6E8A-4147-A177-3AD203B41FA5}">
                      <a16:colId xmlns:a16="http://schemas.microsoft.com/office/drawing/2014/main" val="2938051025"/>
                    </a:ext>
                  </a:extLst>
                </a:gridCol>
                <a:gridCol w="916708">
                  <a:extLst>
                    <a:ext uri="{9D8B030D-6E8A-4147-A177-3AD203B41FA5}">
                      <a16:colId xmlns:a16="http://schemas.microsoft.com/office/drawing/2014/main" val="3457976272"/>
                    </a:ext>
                  </a:extLst>
                </a:gridCol>
                <a:gridCol w="916708">
                  <a:extLst>
                    <a:ext uri="{9D8B030D-6E8A-4147-A177-3AD203B41FA5}">
                      <a16:colId xmlns:a16="http://schemas.microsoft.com/office/drawing/2014/main" val="175466627"/>
                    </a:ext>
                  </a:extLst>
                </a:gridCol>
                <a:gridCol w="923499">
                  <a:extLst>
                    <a:ext uri="{9D8B030D-6E8A-4147-A177-3AD203B41FA5}">
                      <a16:colId xmlns:a16="http://schemas.microsoft.com/office/drawing/2014/main" val="1342120006"/>
                    </a:ext>
                  </a:extLst>
                </a:gridCol>
              </a:tblGrid>
              <a:tr h="22494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Fond rezerv a rozvoje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742701"/>
                  </a:ext>
                </a:extLst>
              </a:tr>
              <a:tr h="2361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skutečnost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rozpočet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rozpočet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178137"/>
                  </a:ext>
                </a:extLst>
              </a:tr>
              <a:tr h="236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Počáteční zůstatek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1 509 718,54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1 632 854,17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1 726 505,11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1 835 368,45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1 858 950,91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1 276 040,34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931326"/>
                  </a:ext>
                </a:extLst>
              </a:tr>
              <a:tr h="2249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 HV předchozího roku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599 397,16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709 395,88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472 711,42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521 134,61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349040"/>
                  </a:ext>
                </a:extLst>
              </a:tr>
              <a:tr h="224941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Příděl z rozpočtu v průběhu roku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522 812,00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759 143,82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354 582,27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297 238,25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135716"/>
                  </a:ext>
                </a:extLst>
              </a:tr>
              <a:tr h="2249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Příjmy z úroků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1 381,09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6 598,11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20 373,21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11 183,28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471603"/>
                  </a:ext>
                </a:extLst>
              </a:tr>
              <a:tr h="236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Zdroje celkem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2 633 308,79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3 107 991,98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2 574 172,00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1 845 368,45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2 688 507,05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1 278 040,34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101409"/>
                  </a:ext>
                </a:extLst>
              </a:tr>
              <a:tr h="236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Krytí schodku schváleného rozpočtu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710 650,13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1 287 132,01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346 918,57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767 132,30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767 132,30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1 125 834,20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59200"/>
                  </a:ext>
                </a:extLst>
              </a:tr>
              <a:tr h="224941"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Příděl do rozpočtu v průběhu roku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289 804,49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94 351,45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368 298,00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645 330,00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514379"/>
                  </a:ext>
                </a:extLst>
              </a:tr>
              <a:tr h="2249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Poplatky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619504"/>
                  </a:ext>
                </a:extLst>
              </a:tr>
              <a:tr h="23618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Čerpání celkem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1 000 454,62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1 381 486,87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715 221,09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767 136,30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1 412 466,70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1 125 838,20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960745"/>
                  </a:ext>
                </a:extLst>
              </a:tr>
              <a:tr h="2474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Zůstatek fondu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1 632 854,17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1 726 505,11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1 858 950,91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1 078 232,15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1 276 040,34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152 202,22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7389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D302D3-18E1-41BF-906A-9EE4716D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20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76882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02EEE4-8AB5-48F7-8B52-C0E16E98C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21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EA1D9D5-8EC6-4952-AA3F-3258638E2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508" y="1417147"/>
            <a:ext cx="6640983" cy="529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82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l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03F7E"/>
              </a:buClr>
              <a:buSzPct val="65000"/>
              <a:buNone/>
            </a:pPr>
            <a:r>
              <a:rPr lang="cs-CZ" altLang="cs-CZ" sz="1800" dirty="0">
                <a:solidFill>
                  <a:srgbClr val="003F7E"/>
                </a:solidFill>
                <a:latin typeface="Arial" panose="020B0604020202020204" pitchFamily="34" charset="0"/>
              </a:rPr>
              <a:t>Zákon č. 243/2000 Sb., o rozpočtovém určení daní – od 1. 1. 2018</a:t>
            </a: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marL="457200" lvl="1" indent="0" eaLnBrk="1" hangingPunct="1">
              <a:buClr>
                <a:schemeClr val="accent1"/>
              </a:buClr>
              <a:buSzPct val="65000"/>
              <a:buNone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835488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Schéma rozpočtového určení daní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7789E11-7ED1-4F07-8B55-49C2A83C8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664" y="2628183"/>
            <a:ext cx="6840760" cy="404732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54FBDB-3092-48A2-8EE4-D98D61DF9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22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60152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U:\Zveřejněné materiály\dnes\za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30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899592" y="4581128"/>
            <a:ext cx="7920880" cy="196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dirty="0">
                <a:solidFill>
                  <a:srgbClr val="003F7E"/>
                </a:solidFill>
                <a:latin typeface="Arial" panose="020B0604020202020204" pitchFamily="34" charset="0"/>
              </a:rPr>
              <a:t>Děkujeme za pozornost!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cs-CZ" altLang="cs-CZ" sz="2800" dirty="0">
                <a:solidFill>
                  <a:srgbClr val="003F7E"/>
                </a:solidFill>
                <a:latin typeface="Arial" panose="020B0604020202020204" pitchFamily="34" charset="0"/>
              </a:rPr>
              <a:t>hejtman@kraj-jihocesky.cz</a:t>
            </a:r>
          </a:p>
          <a:p>
            <a:pPr algn="r" eaLnBrk="1" hangingPunct="1">
              <a:spcBef>
                <a:spcPts val="600"/>
              </a:spcBef>
              <a:buFontTx/>
              <a:buNone/>
            </a:pPr>
            <a:r>
              <a:rPr lang="cs-CZ" altLang="cs-CZ" sz="2800" dirty="0">
                <a:solidFill>
                  <a:srgbClr val="003F7E"/>
                </a:solidFill>
                <a:latin typeface="Arial" panose="020B0604020202020204" pitchFamily="34" charset="0"/>
              </a:rPr>
              <a:t>hajdusek@kraj-jihocesky.cz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57436" y="1518684"/>
            <a:ext cx="53340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Struktura příjmů (v tis. Kč)</a:t>
            </a:r>
          </a:p>
        </p:txBody>
      </p:sp>
      <p:graphicFrame>
        <p:nvGraphicFramePr>
          <p:cNvPr id="3" name="Tabulka 3">
            <a:extLst>
              <a:ext uri="{FF2B5EF4-FFF2-40B4-BE49-F238E27FC236}">
                <a16:creationId xmlns:a16="http://schemas.microsoft.com/office/drawing/2014/main" id="{36E27A71-8BDD-4DC9-8FE3-53C66D2F3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548097"/>
              </p:ext>
            </p:extLst>
          </p:nvPr>
        </p:nvGraphicFramePr>
        <p:xfrm>
          <a:off x="683568" y="2204864"/>
          <a:ext cx="7704856" cy="39604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692151">
                  <a:extLst>
                    <a:ext uri="{9D8B030D-6E8A-4147-A177-3AD203B41FA5}">
                      <a16:colId xmlns:a16="http://schemas.microsoft.com/office/drawing/2014/main" val="3800515034"/>
                    </a:ext>
                  </a:extLst>
                </a:gridCol>
                <a:gridCol w="3012705">
                  <a:extLst>
                    <a:ext uri="{9D8B030D-6E8A-4147-A177-3AD203B41FA5}">
                      <a16:colId xmlns:a16="http://schemas.microsoft.com/office/drawing/2014/main" val="2838347466"/>
                    </a:ext>
                  </a:extLst>
                </a:gridCol>
              </a:tblGrid>
              <a:tr h="495055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daňové příjmy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5 983 790,00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375214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nedaňové příjmy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518 024,41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2469908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kapitálové příjmy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1 000,00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75047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 Vlastní příjmy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6 502 814,41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650902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neinvestiční transfery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12 613 331,99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8571790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investiční transfery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997 817,40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6745308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II. Přijaté transfery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13 611 149,39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37079"/>
                  </a:ext>
                </a:extLst>
              </a:tr>
              <a:tr h="495055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PŘÍJMY CELKEM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20 113 963,80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73737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4CF11-33A9-4C86-A761-DFA1DCD45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8960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33400" y="1518050"/>
            <a:ext cx="53340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Struktura výdajů (v tis. Kč)</a:t>
            </a:r>
          </a:p>
        </p:txBody>
      </p:sp>
      <p:graphicFrame>
        <p:nvGraphicFramePr>
          <p:cNvPr id="3" name="Tabulka 3">
            <a:extLst>
              <a:ext uri="{FF2B5EF4-FFF2-40B4-BE49-F238E27FC236}">
                <a16:creationId xmlns:a16="http://schemas.microsoft.com/office/drawing/2014/main" id="{36E27A71-8BDD-4DC9-8FE3-53C66D2F3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546944"/>
              </p:ext>
            </p:extLst>
          </p:nvPr>
        </p:nvGraphicFramePr>
        <p:xfrm>
          <a:off x="683568" y="2560287"/>
          <a:ext cx="7560840" cy="259690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604447">
                  <a:extLst>
                    <a:ext uri="{9D8B030D-6E8A-4147-A177-3AD203B41FA5}">
                      <a16:colId xmlns:a16="http://schemas.microsoft.com/office/drawing/2014/main" val="3800515034"/>
                    </a:ext>
                  </a:extLst>
                </a:gridCol>
                <a:gridCol w="2956393">
                  <a:extLst>
                    <a:ext uri="{9D8B030D-6E8A-4147-A177-3AD203B41FA5}">
                      <a16:colId xmlns:a16="http://schemas.microsoft.com/office/drawing/2014/main" val="2838347466"/>
                    </a:ext>
                  </a:extLst>
                </a:gridCol>
              </a:tblGrid>
              <a:tr h="519381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výdaje z transferů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12 613 331,99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375214"/>
                  </a:ext>
                </a:extLst>
              </a:tr>
              <a:tr h="519381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vlastní výdaje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5 152 779,85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75047"/>
                  </a:ext>
                </a:extLst>
              </a:tr>
              <a:tr h="519381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 Běžné výdaje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17 766 111,84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650902"/>
                  </a:ext>
                </a:extLst>
              </a:tr>
              <a:tr h="519381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II. Kapitálové výdaje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3 548 832,76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37079"/>
                  </a:ext>
                </a:extLst>
              </a:tr>
              <a:tr h="519381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VÝDAJE CELKEM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21 314 944,60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73737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81C21-7CF2-4397-8E9F-88DEB35E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48135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33400" y="1571828"/>
            <a:ext cx="53340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Financování (v tis. Kč)</a:t>
            </a:r>
          </a:p>
        </p:txBody>
      </p:sp>
      <p:graphicFrame>
        <p:nvGraphicFramePr>
          <p:cNvPr id="3" name="Tabulka 3">
            <a:extLst>
              <a:ext uri="{FF2B5EF4-FFF2-40B4-BE49-F238E27FC236}">
                <a16:creationId xmlns:a16="http://schemas.microsoft.com/office/drawing/2014/main" id="{36E27A71-8BDD-4DC9-8FE3-53C66D2F3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658287"/>
              </p:ext>
            </p:extLst>
          </p:nvPr>
        </p:nvGraphicFramePr>
        <p:xfrm>
          <a:off x="827584" y="2420888"/>
          <a:ext cx="7488832" cy="302433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098335">
                  <a:extLst>
                    <a:ext uri="{9D8B030D-6E8A-4147-A177-3AD203B41FA5}">
                      <a16:colId xmlns:a16="http://schemas.microsoft.com/office/drawing/2014/main" val="3800515034"/>
                    </a:ext>
                  </a:extLst>
                </a:gridCol>
                <a:gridCol w="2390497">
                  <a:extLst>
                    <a:ext uri="{9D8B030D-6E8A-4147-A177-3AD203B41FA5}">
                      <a16:colId xmlns:a16="http://schemas.microsoft.com/office/drawing/2014/main" val="283834746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 rezerv a rozvoje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1 125 834,20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37521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 rozvoje sociální oblasti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23 000,00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7504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 sociálních potřeb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329,74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6509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 rozvoje škol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41 727,60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3707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 vodního hospodářství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0" i="0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10 089,26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32576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FINANCOVÁNÍ CELKEM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b="1" dirty="0">
                          <a:solidFill>
                            <a:srgbClr val="003F7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1 200 980,80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0737376"/>
                  </a:ext>
                </a:extLst>
              </a:tr>
            </a:tbl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6A3DDEC2-C372-4736-BD0B-7FA6CB066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354" y="5585202"/>
            <a:ext cx="6984776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 dirty="0">
                <a:solidFill>
                  <a:srgbClr val="003F7E"/>
                </a:solidFill>
                <a:latin typeface="Arial" panose="020B0604020202020204" pitchFamily="34" charset="0"/>
              </a:rPr>
              <a:t>Nepředpokládá se úvěrové financování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79971-A1B9-47F8-906D-16698E98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27589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835488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Příjmy ze sdílených daní (v mld. Kč)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AE9F759-6B72-4048-9203-DB67B4524A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3" t="3140" r="967" b="11182"/>
          <a:stretch/>
        </p:blipFill>
        <p:spPr>
          <a:xfrm>
            <a:off x="609600" y="1971020"/>
            <a:ext cx="6912768" cy="439940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C1743-4305-4A3D-8CF1-96F1FA542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008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835488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dirty="0">
                <a:solidFill>
                  <a:srgbClr val="003F7E"/>
                </a:solidFill>
                <a:latin typeface="Arial" panose="020B0604020202020204" pitchFamily="34" charset="0"/>
              </a:rPr>
              <a:t>Příjmy ze sdílených daní (v tis. Kč)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083E9E6-98B8-4381-AF4F-56DCB1EDD5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44" y="2133600"/>
            <a:ext cx="8473111" cy="352839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C13646-3E6F-432E-8327-D38B3D16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3621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A216A66-42BA-4BCB-B56B-E9CCE70F3A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504998"/>
            <a:ext cx="8077200" cy="455223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6782BA-8C49-4EBF-9207-95CDB2840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589868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609600"/>
            <a:ext cx="5715000" cy="457200"/>
          </a:xfrm>
          <a:noFill/>
        </p:spPr>
        <p:txBody>
          <a:bodyPr/>
          <a:lstStyle/>
          <a:p>
            <a:pPr algn="r" eaLnBrk="1" hangingPunct="1"/>
            <a:r>
              <a:rPr lang="cs-CZ" altLang="cs-CZ" sz="2000" i="1" dirty="0">
                <a:solidFill>
                  <a:srgbClr val="003F7E"/>
                </a:solidFill>
                <a:latin typeface="Arial" panose="020B0604020202020204" pitchFamily="34" charset="0"/>
              </a:rPr>
              <a:t>Návrh rozpočtu Jihočeského kraje na rok 2021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133600"/>
            <a:ext cx="8077200" cy="45720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65000"/>
              <a:buNone/>
            </a:pPr>
            <a:endParaRPr lang="cs-CZ" altLang="cs-CZ" sz="1800" dirty="0">
              <a:solidFill>
                <a:srgbClr val="003F7E"/>
              </a:solidFill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cs-CZ" altLang="cs-CZ" sz="16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4" descr="U:\Zveřejněné materiály\dne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4F8E7-5272-4E8E-A17B-E88971EDF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2EC02-0B26-44A5-BDA9-BC8C16682FCA}" type="slidenum">
              <a:rPr lang="cs-CZ" altLang="cs-CZ" smtClean="0"/>
              <a:pPr>
                <a:defRPr/>
              </a:pPr>
              <a:t>9</a:t>
            </a:fld>
            <a:endParaRPr lang="cs-CZ" altLang="cs-CZ" dirty="0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BC52229-72AB-45E5-970E-FC44FC5D3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447800"/>
            <a:ext cx="8354888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600" b="1" dirty="0">
                <a:solidFill>
                  <a:srgbClr val="003F7E"/>
                </a:solidFill>
                <a:latin typeface="Arial" panose="020B0604020202020204" pitchFamily="34" charset="0"/>
              </a:rPr>
              <a:t>Porovnání příjmů ze sdílených daní v letech </a:t>
            </a:r>
            <a:br>
              <a:rPr lang="cs-CZ" altLang="cs-CZ" sz="2600" b="1" dirty="0">
                <a:solidFill>
                  <a:srgbClr val="003F7E"/>
                </a:solidFill>
                <a:latin typeface="Arial" panose="020B0604020202020204" pitchFamily="34" charset="0"/>
              </a:rPr>
            </a:br>
            <a:r>
              <a:rPr lang="cs-CZ" altLang="cs-CZ" sz="2600" b="1" dirty="0">
                <a:solidFill>
                  <a:srgbClr val="003F7E"/>
                </a:solidFill>
                <a:latin typeface="Arial" panose="020B0604020202020204" pitchFamily="34" charset="0"/>
              </a:rPr>
              <a:t>2018 – 2020 za období leden až listopad (v tis. Kč)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48E71C3-85D3-4846-9393-667C548F9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84924"/>
            <a:ext cx="9144000" cy="345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866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19194</TotalTime>
  <Words>838</Words>
  <Application>Microsoft Office PowerPoint</Application>
  <PresentationFormat>Předvádění na obrazovce (4:3)</PresentationFormat>
  <Paragraphs>215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Arial</vt:lpstr>
      <vt:lpstr>Calibri</vt:lpstr>
      <vt:lpstr>Tahoma</vt:lpstr>
      <vt:lpstr>Times New Roman</vt:lpstr>
      <vt:lpstr>Wingdings</vt:lpstr>
      <vt:lpstr>Default Design</vt:lpstr>
      <vt:lpstr>Prezentace aplikace PowerPoint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Návrh rozpočtu Jihočeského kraje na rok 2021</vt:lpstr>
      <vt:lpstr>Prezentace aplikace PowerPoint</vt:lpstr>
    </vt:vector>
  </TitlesOfParts>
  <Company>KUJC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Rozpočtu 2011-Prezentace RK 30.11.2010</dc:title>
  <dc:creator>Ing. Ladislav Staněk</dc:creator>
  <cp:lastModifiedBy>Hajdušek Tomáš</cp:lastModifiedBy>
  <cp:revision>1142</cp:revision>
  <cp:lastPrinted>2020-11-12T07:23:23Z</cp:lastPrinted>
  <dcterms:created xsi:type="dcterms:W3CDTF">2010-02-05T10:36:31Z</dcterms:created>
  <dcterms:modified xsi:type="dcterms:W3CDTF">2020-12-03T08:10:03Z</dcterms:modified>
  <cp:contentStatus/>
</cp:coreProperties>
</file>