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47" r:id="rId1"/>
  </p:sldMasterIdLst>
  <p:notesMasterIdLst>
    <p:notesMasterId r:id="rId28"/>
  </p:notesMasterIdLst>
  <p:sldIdLst>
    <p:sldId id="256" r:id="rId2"/>
    <p:sldId id="257" r:id="rId3"/>
    <p:sldId id="1606" r:id="rId4"/>
    <p:sldId id="1607" r:id="rId5"/>
    <p:sldId id="315" r:id="rId6"/>
    <p:sldId id="306" r:id="rId7"/>
    <p:sldId id="260" r:id="rId8"/>
    <p:sldId id="317" r:id="rId9"/>
    <p:sldId id="326" r:id="rId10"/>
    <p:sldId id="1604" r:id="rId11"/>
    <p:sldId id="322" r:id="rId12"/>
    <p:sldId id="328" r:id="rId13"/>
    <p:sldId id="320" r:id="rId14"/>
    <p:sldId id="1600" r:id="rId15"/>
    <p:sldId id="311" r:id="rId16"/>
    <p:sldId id="305" r:id="rId17"/>
    <p:sldId id="1597" r:id="rId18"/>
    <p:sldId id="327" r:id="rId19"/>
    <p:sldId id="1601" r:id="rId20"/>
    <p:sldId id="266" r:id="rId21"/>
    <p:sldId id="267" r:id="rId22"/>
    <p:sldId id="272" r:id="rId23"/>
    <p:sldId id="329" r:id="rId24"/>
    <p:sldId id="298" r:id="rId25"/>
    <p:sldId id="1605" r:id="rId26"/>
    <p:sldId id="1599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denovský Petr" initials="SP" lastIdx="6" clrIdx="0">
    <p:extLst>
      <p:ext uri="{19B8F6BF-5375-455C-9EA6-DF929625EA0E}">
        <p15:presenceInfo xmlns:p15="http://schemas.microsoft.com/office/powerpoint/2012/main" userId="S::studenovsky@kraj-jihocesky.cz::d57931b5-40e2-4acb-a0b9-230cbe5d9de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7"/>
    <p:restoredTop sz="94681"/>
  </p:normalViewPr>
  <p:slideViewPr>
    <p:cSldViewPr snapToGrid="0" snapToObjects="1">
      <p:cViewPr varScale="1">
        <p:scale>
          <a:sx n="81" d="100"/>
          <a:sy n="81" d="100"/>
        </p:scale>
        <p:origin x="8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udenovsky.KRAJ-JIHOCESKY\AppData\Local\Microsoft\Windows\INetCache\Content.Outlook\H3HC153P\COVID%20&#250;mrt&#23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err="1">
                <a:solidFill>
                  <a:srgbClr val="002060"/>
                </a:solidFill>
              </a:rPr>
              <a:t>Poč</a:t>
            </a:r>
            <a:r>
              <a:rPr lang="cs-CZ" sz="2000" b="1" dirty="0">
                <a:solidFill>
                  <a:srgbClr val="002060"/>
                </a:solidFill>
              </a:rPr>
              <a:t>et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případů</a:t>
            </a:r>
            <a:r>
              <a:rPr lang="en-US" sz="2000" b="1" dirty="0">
                <a:solidFill>
                  <a:srgbClr val="002060"/>
                </a:solidFill>
              </a:rPr>
              <a:t> COVID-19  a </a:t>
            </a:r>
            <a:r>
              <a:rPr lang="en-US" sz="2000" b="1" dirty="0" err="1">
                <a:solidFill>
                  <a:srgbClr val="002060"/>
                </a:solidFill>
              </a:rPr>
              <a:t>poč</a:t>
            </a:r>
            <a:r>
              <a:rPr lang="cs-CZ" sz="2000" b="1" dirty="0">
                <a:solidFill>
                  <a:srgbClr val="002060"/>
                </a:solidFill>
              </a:rPr>
              <a:t>et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úmrtí</a:t>
            </a:r>
            <a:r>
              <a:rPr lang="en-US" sz="2000" b="1" dirty="0">
                <a:solidFill>
                  <a:srgbClr val="002060"/>
                </a:solidFill>
              </a:rPr>
              <a:t> v </a:t>
            </a:r>
            <a:r>
              <a:rPr lang="en-US" sz="2000" b="1" dirty="0" err="1">
                <a:solidFill>
                  <a:srgbClr val="002060"/>
                </a:solidFill>
              </a:rPr>
              <a:t>Jč</a:t>
            </a:r>
            <a:r>
              <a:rPr lang="cs-CZ" sz="2000" b="1" dirty="0">
                <a:solidFill>
                  <a:srgbClr val="002060"/>
                </a:solidFill>
              </a:rPr>
              <a:t>K</a:t>
            </a:r>
            <a:r>
              <a:rPr lang="en-US" sz="2000" b="1" dirty="0">
                <a:solidFill>
                  <a:srgbClr val="002060"/>
                </a:solidFill>
              </a:rPr>
              <a:t> v </a:t>
            </a:r>
            <a:r>
              <a:rPr lang="en-US" sz="2000" b="1" dirty="0" err="1">
                <a:solidFill>
                  <a:srgbClr val="002060"/>
                </a:solidFill>
              </a:rPr>
              <a:t>roce</a:t>
            </a:r>
            <a:r>
              <a:rPr lang="en-US" sz="2000" b="1" dirty="0">
                <a:solidFill>
                  <a:srgbClr val="002060"/>
                </a:solidFill>
              </a:rPr>
              <a:t> 2021</a:t>
            </a:r>
          </a:p>
        </c:rich>
      </c:tx>
      <c:layout>
        <c:manualLayout>
          <c:xMode val="edge"/>
          <c:yMode val="edge"/>
          <c:x val="0.20099937236106355"/>
          <c:y val="2.918642495710514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List1!$B$6</c:f>
              <c:strCache>
                <c:ptCount val="1"/>
                <c:pt idx="0">
                  <c:v>počet on.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List1!$B$7:$B$30</c:f>
              <c:numCache>
                <c:formatCode>General</c:formatCode>
                <c:ptCount val="24"/>
                <c:pt idx="0">
                  <c:v>4473</c:v>
                </c:pt>
                <c:pt idx="1">
                  <c:v>3021</c:v>
                </c:pt>
                <c:pt idx="2">
                  <c:v>2404</c:v>
                </c:pt>
                <c:pt idx="3">
                  <c:v>2344</c:v>
                </c:pt>
                <c:pt idx="4">
                  <c:v>2425</c:v>
                </c:pt>
                <c:pt idx="5">
                  <c:v>2501</c:v>
                </c:pt>
                <c:pt idx="6">
                  <c:v>3145</c:v>
                </c:pt>
                <c:pt idx="7">
                  <c:v>4197</c:v>
                </c:pt>
                <c:pt idx="8">
                  <c:v>5326</c:v>
                </c:pt>
                <c:pt idx="9">
                  <c:v>5448</c:v>
                </c:pt>
                <c:pt idx="10">
                  <c:v>5301</c:v>
                </c:pt>
                <c:pt idx="11">
                  <c:v>4011</c:v>
                </c:pt>
                <c:pt idx="12">
                  <c:v>2848</c:v>
                </c:pt>
                <c:pt idx="13">
                  <c:v>2291</c:v>
                </c:pt>
                <c:pt idx="14">
                  <c:v>1670</c:v>
                </c:pt>
                <c:pt idx="15">
                  <c:v>1511</c:v>
                </c:pt>
                <c:pt idx="16">
                  <c:v>1310</c:v>
                </c:pt>
                <c:pt idx="17">
                  <c:v>959</c:v>
                </c:pt>
                <c:pt idx="18">
                  <c:v>641</c:v>
                </c:pt>
                <c:pt idx="19">
                  <c:v>410</c:v>
                </c:pt>
                <c:pt idx="20">
                  <c:v>273</c:v>
                </c:pt>
                <c:pt idx="21">
                  <c:v>239</c:v>
                </c:pt>
                <c:pt idx="22">
                  <c:v>175</c:v>
                </c:pt>
                <c:pt idx="23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22-46CC-9B2A-D3E028AEFE4E}"/>
            </c:ext>
          </c:extLst>
        </c:ser>
        <c:ser>
          <c:idx val="1"/>
          <c:order val="1"/>
          <c:tx>
            <c:strRef>
              <c:f>List1!$C$6</c:f>
              <c:strCache>
                <c:ptCount val="1"/>
                <c:pt idx="0">
                  <c:v>počet úmrtí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List1!$C$7:$C$30</c:f>
              <c:numCache>
                <c:formatCode>General</c:formatCode>
                <c:ptCount val="24"/>
                <c:pt idx="0">
                  <c:v>70</c:v>
                </c:pt>
                <c:pt idx="1">
                  <c:v>58</c:v>
                </c:pt>
                <c:pt idx="2">
                  <c:v>64</c:v>
                </c:pt>
                <c:pt idx="3">
                  <c:v>49</c:v>
                </c:pt>
                <c:pt idx="4">
                  <c:v>46</c:v>
                </c:pt>
                <c:pt idx="5">
                  <c:v>47</c:v>
                </c:pt>
                <c:pt idx="6">
                  <c:v>70</c:v>
                </c:pt>
                <c:pt idx="7">
                  <c:v>82</c:v>
                </c:pt>
                <c:pt idx="8">
                  <c:v>84</c:v>
                </c:pt>
                <c:pt idx="9">
                  <c:v>93</c:v>
                </c:pt>
                <c:pt idx="10">
                  <c:v>74</c:v>
                </c:pt>
                <c:pt idx="11">
                  <c:v>60</c:v>
                </c:pt>
                <c:pt idx="12">
                  <c:v>44</c:v>
                </c:pt>
                <c:pt idx="13">
                  <c:v>32</c:v>
                </c:pt>
                <c:pt idx="14">
                  <c:v>18</c:v>
                </c:pt>
                <c:pt idx="15">
                  <c:v>13</c:v>
                </c:pt>
                <c:pt idx="16">
                  <c:v>11</c:v>
                </c:pt>
                <c:pt idx="17">
                  <c:v>8</c:v>
                </c:pt>
                <c:pt idx="18">
                  <c:v>3</c:v>
                </c:pt>
                <c:pt idx="19">
                  <c:v>4</c:v>
                </c:pt>
                <c:pt idx="20">
                  <c:v>2</c:v>
                </c:pt>
                <c:pt idx="21">
                  <c:v>3</c:v>
                </c:pt>
                <c:pt idx="22">
                  <c:v>0</c:v>
                </c:pt>
                <c:pt idx="2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22-46CC-9B2A-D3E028AEFE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62692112"/>
        <c:axId val="762693776"/>
      </c:barChart>
      <c:catAx>
        <c:axId val="762692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týden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62693776"/>
        <c:crosses val="autoZero"/>
        <c:auto val="1"/>
        <c:lblAlgn val="ctr"/>
        <c:lblOffset val="100"/>
        <c:noMultiLvlLbl val="0"/>
      </c:catAx>
      <c:valAx>
        <c:axId val="76269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počet onemocnění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626921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baseline="0" dirty="0" err="1">
                <a:solidFill>
                  <a:srgbClr val="002060"/>
                </a:solidFill>
                <a:effectLst/>
              </a:rPr>
              <a:t>Poč</a:t>
            </a:r>
            <a:r>
              <a:rPr lang="cs-CZ" sz="2000" b="1" i="0" baseline="0" dirty="0">
                <a:solidFill>
                  <a:srgbClr val="002060"/>
                </a:solidFill>
                <a:effectLst/>
              </a:rPr>
              <a:t>et hospitalizací </a:t>
            </a:r>
            <a:r>
              <a:rPr lang="en-US" sz="2000" b="1" i="0" baseline="0" dirty="0">
                <a:solidFill>
                  <a:srgbClr val="002060"/>
                </a:solidFill>
                <a:effectLst/>
              </a:rPr>
              <a:t>COVID-19 a </a:t>
            </a:r>
            <a:r>
              <a:rPr lang="cs-CZ" sz="2000" b="1" i="0" baseline="0" dirty="0">
                <a:solidFill>
                  <a:srgbClr val="002060"/>
                </a:solidFill>
                <a:effectLst/>
              </a:rPr>
              <a:t>z toho </a:t>
            </a:r>
            <a:r>
              <a:rPr lang="en-US" sz="2000" b="1" i="0" baseline="0" dirty="0" err="1">
                <a:solidFill>
                  <a:srgbClr val="002060"/>
                </a:solidFill>
                <a:effectLst/>
              </a:rPr>
              <a:t>poč</a:t>
            </a:r>
            <a:r>
              <a:rPr lang="cs-CZ" sz="2000" b="1" i="0" baseline="0" dirty="0">
                <a:solidFill>
                  <a:srgbClr val="002060"/>
                </a:solidFill>
                <a:effectLst/>
              </a:rPr>
              <a:t>et</a:t>
            </a:r>
            <a:r>
              <a:rPr lang="en-US" sz="2000" b="1" i="0" baseline="0" dirty="0">
                <a:solidFill>
                  <a:srgbClr val="002060"/>
                </a:solidFill>
                <a:effectLst/>
              </a:rPr>
              <a:t> </a:t>
            </a:r>
            <a:r>
              <a:rPr lang="cs-CZ" sz="2000" b="1" i="0" baseline="0" dirty="0">
                <a:solidFill>
                  <a:srgbClr val="002060"/>
                </a:solidFill>
                <a:effectLst/>
              </a:rPr>
              <a:t>hospitalizací ARO/JIP  </a:t>
            </a:r>
            <a:r>
              <a:rPr lang="en-US" sz="2000" b="1" i="0" baseline="0" dirty="0">
                <a:solidFill>
                  <a:srgbClr val="002060"/>
                </a:solidFill>
                <a:effectLst/>
              </a:rPr>
              <a:t> </a:t>
            </a:r>
            <a:endParaRPr lang="cs-CZ" sz="2000" b="1" dirty="0">
              <a:solidFill>
                <a:srgbClr val="002060"/>
              </a:solidFill>
              <a:effectLst/>
            </a:endParaRPr>
          </a:p>
        </c:rich>
      </c:tx>
      <c:layout>
        <c:manualLayout>
          <c:xMode val="edge"/>
          <c:yMode val="edge"/>
          <c:x val="0.13347455209403172"/>
          <c:y val="3.05809385526934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List1!$B$6</c:f>
              <c:strCache>
                <c:ptCount val="1"/>
                <c:pt idx="0">
                  <c:v>Covid+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List1!$A$7:$A$21</c:f>
              <c:strCache>
                <c:ptCount val="15"/>
                <c:pt idx="0">
                  <c:v>01.01.</c:v>
                </c:pt>
                <c:pt idx="1">
                  <c:v>15.01.</c:v>
                </c:pt>
                <c:pt idx="2">
                  <c:v>01.02.</c:v>
                </c:pt>
                <c:pt idx="3">
                  <c:v>15.02.</c:v>
                </c:pt>
                <c:pt idx="4">
                  <c:v>01.03.</c:v>
                </c:pt>
                <c:pt idx="5">
                  <c:v>15.03.</c:v>
                </c:pt>
                <c:pt idx="6">
                  <c:v>17.03.</c:v>
                </c:pt>
                <c:pt idx="7">
                  <c:v>01.04.</c:v>
                </c:pt>
                <c:pt idx="8">
                  <c:v>15.04.</c:v>
                </c:pt>
                <c:pt idx="9">
                  <c:v>01.05.</c:v>
                </c:pt>
                <c:pt idx="10">
                  <c:v>15.05.</c:v>
                </c:pt>
                <c:pt idx="11">
                  <c:v>01.06.</c:v>
                </c:pt>
                <c:pt idx="12">
                  <c:v>15.06.</c:v>
                </c:pt>
                <c:pt idx="13">
                  <c:v>21.06.</c:v>
                </c:pt>
                <c:pt idx="14">
                  <c:v>22.06.</c:v>
                </c:pt>
              </c:strCache>
            </c:strRef>
          </c:cat>
          <c:val>
            <c:numRef>
              <c:f>List1!$B$7:$B$21</c:f>
              <c:numCache>
                <c:formatCode>General</c:formatCode>
                <c:ptCount val="15"/>
                <c:pt idx="0">
                  <c:v>315</c:v>
                </c:pt>
                <c:pt idx="1">
                  <c:v>419</c:v>
                </c:pt>
                <c:pt idx="2">
                  <c:v>346</c:v>
                </c:pt>
                <c:pt idx="3">
                  <c:v>372</c:v>
                </c:pt>
                <c:pt idx="4">
                  <c:v>507</c:v>
                </c:pt>
                <c:pt idx="5">
                  <c:v>626</c:v>
                </c:pt>
                <c:pt idx="6">
                  <c:v>641</c:v>
                </c:pt>
                <c:pt idx="7">
                  <c:v>519</c:v>
                </c:pt>
                <c:pt idx="8">
                  <c:v>373</c:v>
                </c:pt>
                <c:pt idx="9">
                  <c:v>211</c:v>
                </c:pt>
                <c:pt idx="10">
                  <c:v>106</c:v>
                </c:pt>
                <c:pt idx="11">
                  <c:v>28</c:v>
                </c:pt>
                <c:pt idx="12">
                  <c:v>14</c:v>
                </c:pt>
                <c:pt idx="13">
                  <c:v>8</c:v>
                </c:pt>
                <c:pt idx="1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D6-41EE-BB93-F3FA79A7D9CF}"/>
            </c:ext>
          </c:extLst>
        </c:ser>
        <c:ser>
          <c:idx val="1"/>
          <c:order val="1"/>
          <c:tx>
            <c:strRef>
              <c:f>List1!$C$6</c:f>
              <c:strCache>
                <c:ptCount val="1"/>
                <c:pt idx="0">
                  <c:v>ARO/JIP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List1!$A$7:$A$21</c:f>
              <c:strCache>
                <c:ptCount val="15"/>
                <c:pt idx="0">
                  <c:v>01.01.</c:v>
                </c:pt>
                <c:pt idx="1">
                  <c:v>15.01.</c:v>
                </c:pt>
                <c:pt idx="2">
                  <c:v>01.02.</c:v>
                </c:pt>
                <c:pt idx="3">
                  <c:v>15.02.</c:v>
                </c:pt>
                <c:pt idx="4">
                  <c:v>01.03.</c:v>
                </c:pt>
                <c:pt idx="5">
                  <c:v>15.03.</c:v>
                </c:pt>
                <c:pt idx="6">
                  <c:v>17.03.</c:v>
                </c:pt>
                <c:pt idx="7">
                  <c:v>01.04.</c:v>
                </c:pt>
                <c:pt idx="8">
                  <c:v>15.04.</c:v>
                </c:pt>
                <c:pt idx="9">
                  <c:v>01.05.</c:v>
                </c:pt>
                <c:pt idx="10">
                  <c:v>15.05.</c:v>
                </c:pt>
                <c:pt idx="11">
                  <c:v>01.06.</c:v>
                </c:pt>
                <c:pt idx="12">
                  <c:v>15.06.</c:v>
                </c:pt>
                <c:pt idx="13">
                  <c:v>21.06.</c:v>
                </c:pt>
                <c:pt idx="14">
                  <c:v>22.06.</c:v>
                </c:pt>
              </c:strCache>
            </c:strRef>
          </c:cat>
          <c:val>
            <c:numRef>
              <c:f>List1!$C$7:$C$21</c:f>
              <c:numCache>
                <c:formatCode>General</c:formatCode>
                <c:ptCount val="15"/>
                <c:pt idx="0">
                  <c:v>34</c:v>
                </c:pt>
                <c:pt idx="1">
                  <c:v>50</c:v>
                </c:pt>
                <c:pt idx="2">
                  <c:v>54</c:v>
                </c:pt>
                <c:pt idx="3">
                  <c:v>64</c:v>
                </c:pt>
                <c:pt idx="4">
                  <c:v>82</c:v>
                </c:pt>
                <c:pt idx="5">
                  <c:v>114</c:v>
                </c:pt>
                <c:pt idx="6">
                  <c:v>128</c:v>
                </c:pt>
                <c:pt idx="7">
                  <c:v>93</c:v>
                </c:pt>
                <c:pt idx="8">
                  <c:v>83</c:v>
                </c:pt>
                <c:pt idx="9">
                  <c:v>48</c:v>
                </c:pt>
                <c:pt idx="10">
                  <c:v>22</c:v>
                </c:pt>
                <c:pt idx="11">
                  <c:v>8</c:v>
                </c:pt>
                <c:pt idx="12">
                  <c:v>2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D6-41EE-BB93-F3FA79A7D9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2702960"/>
        <c:axId val="672701320"/>
      </c:barChart>
      <c:catAx>
        <c:axId val="672702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Datum</a:t>
                </a:r>
              </a:p>
            </c:rich>
          </c:tx>
          <c:layout>
            <c:manualLayout>
              <c:xMode val="edge"/>
              <c:yMode val="edge"/>
              <c:x val="0.50438961087310896"/>
              <c:y val="0.860983952823538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72701320"/>
        <c:crosses val="autoZero"/>
        <c:auto val="1"/>
        <c:lblAlgn val="ctr"/>
        <c:lblOffset val="100"/>
        <c:noMultiLvlLbl val="0"/>
      </c:catAx>
      <c:valAx>
        <c:axId val="672701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Počet</a:t>
                </a:r>
                <a:r>
                  <a:rPr lang="cs-CZ" baseline="0"/>
                  <a:t> hospitalizací</a:t>
                </a:r>
                <a:endParaRPr lang="cs-CZ"/>
              </a:p>
            </c:rich>
          </c:tx>
          <c:layout>
            <c:manualLayout>
              <c:xMode val="edge"/>
              <c:yMode val="edge"/>
              <c:x val="1.1820330969267139E-2"/>
              <c:y val="0.296459424236985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7270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8706551135695528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Jihočeský kraj</c:v>
                </c:pt>
                <c:pt idx="2">
                  <c:v>Jihomoravský kraj</c:v>
                </c:pt>
                <c:pt idx="3">
                  <c:v>Královéhradecký kraj</c:v>
                </c:pt>
                <c:pt idx="4">
                  <c:v>ČR</c:v>
                </c:pt>
                <c:pt idx="5">
                  <c:v>Kraj Vysočina</c:v>
                </c:pt>
                <c:pt idx="6">
                  <c:v>Karlovarský kraj</c:v>
                </c:pt>
                <c:pt idx="7">
                  <c:v>Zlínský kraj</c:v>
                </c:pt>
                <c:pt idx="8">
                  <c:v>Liberecký kraj</c:v>
                </c:pt>
                <c:pt idx="9">
                  <c:v>Plzeňský kraj</c:v>
                </c:pt>
                <c:pt idx="10">
                  <c:v>Ústecký kraj</c:v>
                </c:pt>
                <c:pt idx="11">
                  <c:v>Moravskoslezský kraj</c:v>
                </c:pt>
                <c:pt idx="12">
                  <c:v>Olomoucký kraj</c:v>
                </c:pt>
                <c:pt idx="13">
                  <c:v>Pardubický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62.57044501</c:v>
                </c:pt>
                <c:pt idx="1">
                  <c:v>47.298660089999998</c:v>
                </c:pt>
                <c:pt idx="2">
                  <c:v>46.665222149999998</c:v>
                </c:pt>
                <c:pt idx="3">
                  <c:v>46.367031410000003</c:v>
                </c:pt>
                <c:pt idx="4">
                  <c:v>45.274303510000003</c:v>
                </c:pt>
                <c:pt idx="5">
                  <c:v>44.848403859999998</c:v>
                </c:pt>
                <c:pt idx="6">
                  <c:v>44.339625859999998</c:v>
                </c:pt>
                <c:pt idx="7">
                  <c:v>44.192484649999997</c:v>
                </c:pt>
                <c:pt idx="8">
                  <c:v>43.709715330000002</c:v>
                </c:pt>
                <c:pt idx="9">
                  <c:v>43.360951270000001</c:v>
                </c:pt>
                <c:pt idx="10">
                  <c:v>42.748750309999998</c:v>
                </c:pt>
                <c:pt idx="11">
                  <c:v>42.744757440000001</c:v>
                </c:pt>
                <c:pt idx="12">
                  <c:v>41.385867580000003</c:v>
                </c:pt>
                <c:pt idx="13">
                  <c:v>39.292462929999999</c:v>
                </c:pt>
                <c:pt idx="14">
                  <c:v>35.934268809999999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4-4C6D-A7E6-BDEB56C8FA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4100F-1E32-4D89-B69C-921D276362FB}" type="datetimeFigureOut">
              <a:rPr lang="cs-CZ" smtClean="0"/>
              <a:t>25.06.2021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889E1-76B2-475D-AC69-FD296E4ED4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64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889E1-76B2-475D-AC69-FD296E4ED43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056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889E1-76B2-475D-AC69-FD296E4ED43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350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889E1-76B2-475D-AC69-FD296E4ED43D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129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CB71A5-DA84-9D4B-8EED-D246BD6B3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F3B55C7-B489-EA43-ACC9-E4B85D94A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89E79D-25FD-B74C-AFFE-67D2C757A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33AA-E37E-ED4D-A035-6DE77D4F3DF0}" type="datetimeFigureOut">
              <a:rPr lang="cs-CZ" smtClean="0"/>
              <a:t>25.06.2021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520456-0C80-D54E-A0EC-B4F94397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551748-77C3-4043-B496-E8C9D275E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9EEC-0CA5-8240-8526-6F7B35AD07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433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A5B56-A090-6E4A-AEBE-E199A1780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9920AE6-D490-EB42-B657-DF37F03F8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FF4200-C621-AB47-8F3F-F38AE4E3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33AA-E37E-ED4D-A035-6DE77D4F3DF0}" type="datetimeFigureOut">
              <a:rPr lang="cs-CZ" smtClean="0"/>
              <a:t>25.06.2021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C51A93-486B-E348-AF57-FAF5ABE81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48DBB5-A65C-BA44-9B29-977EEF7FD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9EEC-0CA5-8240-8526-6F7B35AD07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25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A1B88F0-83C1-4441-8319-0D63544C4E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6E9DB89-871B-E040-9CD8-EA871A959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ADFB5C-0D7A-6A40-AD08-5A9C20787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33AA-E37E-ED4D-A035-6DE77D4F3DF0}" type="datetimeFigureOut">
              <a:rPr lang="cs-CZ" smtClean="0"/>
              <a:t>25.06.2021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4B716B-A638-474E-BDF9-480BB1D6E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B2A513-9CBD-D341-9109-F23B5483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9EEC-0CA5-8240-8526-6F7B35AD07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71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78135F-6126-334E-A98C-4B289BFF7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00C770-3433-3F4B-9325-DBDEF95B0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D36121-F137-F149-A3E8-048D98536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33AA-E37E-ED4D-A035-6DE77D4F3DF0}" type="datetimeFigureOut">
              <a:rPr lang="cs-CZ" smtClean="0"/>
              <a:t>25.06.2021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B52730-19AD-064C-9647-552CBD90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67AB1A-50CB-2F41-91B1-E017E4555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9EEC-0CA5-8240-8526-6F7B35AD07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068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991460-710F-B149-9011-E325C0500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8853A5C-7BAF-0C43-8B91-A8B1CC612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FF032E-B7BB-3B42-8E91-FF53A4861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33AA-E37E-ED4D-A035-6DE77D4F3DF0}" type="datetimeFigureOut">
              <a:rPr lang="cs-CZ" smtClean="0"/>
              <a:t>25.06.2021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28E424-53BF-354E-8B58-B89DCCE8B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3BAB44-24D0-2043-BC56-131DFD53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9EEC-0CA5-8240-8526-6F7B35AD07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78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75544A-ABB7-E74C-A4B8-6AF29A6E0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BF3627-697A-7745-8F0F-EA7D348E5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3E04499-EA50-294F-B47A-C148E000D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7C69CD0-82BE-D94A-BD76-984217ABE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33AA-E37E-ED4D-A035-6DE77D4F3DF0}" type="datetimeFigureOut">
              <a:rPr lang="cs-CZ" smtClean="0"/>
              <a:t>25.06.2021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503EB31-64C6-7E45-931C-33DE7F7EB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9AD5C1-E5F4-9C48-952A-F45D40460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9EEC-0CA5-8240-8526-6F7B35AD07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81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BFC4F8-960A-8449-9413-B40EDF601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1C041F-8BD7-7241-9B5E-C919276AF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51214AE-DD4E-D04F-8AAC-4DA2E01D8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CFFD9CD-852B-CF45-A346-26A661077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DD92EED-BE2C-464A-ADE2-A1D03EC05D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C8CA306-5057-164A-9835-816EA04C0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33AA-E37E-ED4D-A035-6DE77D4F3DF0}" type="datetimeFigureOut">
              <a:rPr lang="cs-CZ" smtClean="0"/>
              <a:t>25.06.2021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AA68452-602C-9747-899F-75F4BDEB1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3086E54-5429-B54B-B693-14C375373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9EEC-0CA5-8240-8526-6F7B35AD07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82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B2CC56-09D2-2147-B6C7-91F1824C6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2FC3BA6-22AC-DE4D-8F4E-DB25DA165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33AA-E37E-ED4D-A035-6DE77D4F3DF0}" type="datetimeFigureOut">
              <a:rPr lang="cs-CZ" smtClean="0"/>
              <a:t>25.06.2021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29A846B-C21E-FA4F-A4F8-C744C4B50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7DF07A2-36AE-3B46-85E3-AF66B21E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9EEC-0CA5-8240-8526-6F7B35AD07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52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7457970-DD99-1B41-B6CC-A5973EA8F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33AA-E37E-ED4D-A035-6DE77D4F3DF0}" type="datetimeFigureOut">
              <a:rPr lang="cs-CZ" smtClean="0"/>
              <a:t>25.06.2021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8C50237-2FA8-FE47-9C53-BC9F6744F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24E725B-20CB-AB43-886E-E1CE6A5F8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9EEC-0CA5-8240-8526-6F7B35AD07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998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4CEBAB-C029-BA4D-8E39-94DDFB6B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3E4292-C558-124E-A5D4-B1523D19F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725FB1-1DBB-BD45-B86D-1F8D06C72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D3F5334-5AB5-3E4D-83DD-C5C0C6EA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33AA-E37E-ED4D-A035-6DE77D4F3DF0}" type="datetimeFigureOut">
              <a:rPr lang="cs-CZ" smtClean="0"/>
              <a:t>25.06.2021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F115C72-7199-0A49-A1B6-CE13E8A2C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CEAE2C-6DCC-4242-ABF4-5A2A08340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9EEC-0CA5-8240-8526-6F7B35AD07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42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249DE9-5B8B-A647-84D2-9EBD1A8FD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31D66A4-CACC-E849-8732-9B3849234F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1011589-F348-4446-9019-E05DD0A54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5D67A60-27F2-7043-984F-C59DD6ED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33AA-E37E-ED4D-A035-6DE77D4F3DF0}" type="datetimeFigureOut">
              <a:rPr lang="cs-CZ" smtClean="0"/>
              <a:t>25.06.2021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90942BC-272F-B445-88B0-69D975D4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693460-6B69-9F4C-B6E4-37F361324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9EEC-0CA5-8240-8526-6F7B35AD07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61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07E601F-C847-434D-960F-F9081BB10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AE8AE71-C1A7-684B-8982-5B4643B91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CF45BE-ECFE-FC42-977F-72B3FF47D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F33AA-E37E-ED4D-A035-6DE77D4F3DF0}" type="datetimeFigureOut">
              <a:rPr lang="cs-CZ" smtClean="0"/>
              <a:t>25.06.2021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1A27EE-B091-1443-9E82-6E79C0FC9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228CD6-A701-4C48-B9C8-7100F8684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C9EEC-0CA5-8240-8526-6F7B35AD07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44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B0C2AF-BAB3-2145-949B-D14C05D0D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5208" y="2145257"/>
            <a:ext cx="7927488" cy="2330612"/>
          </a:xfrm>
        </p:spPr>
        <p:txBody>
          <a:bodyPr>
            <a:normAutofit fontScale="90000"/>
          </a:bodyPr>
          <a:lstStyle/>
          <a:p>
            <a:br>
              <a:rPr lang="cs-CZ" sz="7200" b="1" dirty="0">
                <a:solidFill>
                  <a:srgbClr val="002060"/>
                </a:solidFill>
                <a:latin typeface="+mn-lt"/>
              </a:rPr>
            </a:br>
            <a:br>
              <a:rPr lang="cs-CZ" sz="7200" b="1" dirty="0">
                <a:solidFill>
                  <a:srgbClr val="002060"/>
                </a:solidFill>
                <a:latin typeface="+mn-lt"/>
              </a:rPr>
            </a:br>
            <a:br>
              <a:rPr lang="cs-CZ" sz="7200" b="1" dirty="0">
                <a:solidFill>
                  <a:srgbClr val="002060"/>
                </a:solidFill>
                <a:latin typeface="+mn-lt"/>
              </a:rPr>
            </a:br>
            <a:br>
              <a:rPr lang="cs-CZ" sz="7200" b="1" dirty="0">
                <a:solidFill>
                  <a:srgbClr val="002060"/>
                </a:solidFill>
                <a:latin typeface="+mn-lt"/>
              </a:rPr>
            </a:br>
            <a:br>
              <a:rPr lang="cs-CZ" sz="7200" b="1" dirty="0">
                <a:solidFill>
                  <a:srgbClr val="002060"/>
                </a:solidFill>
                <a:latin typeface="+mn-lt"/>
              </a:rPr>
            </a:br>
            <a:br>
              <a:rPr lang="cs-CZ" sz="7200" b="1" dirty="0">
                <a:solidFill>
                  <a:srgbClr val="002060"/>
                </a:solidFill>
                <a:latin typeface="+mn-lt"/>
              </a:rPr>
            </a:br>
            <a:r>
              <a:rPr lang="cs-CZ" sz="7200" b="1" dirty="0">
                <a:solidFill>
                  <a:srgbClr val="002060"/>
                </a:solidFill>
                <a:latin typeface="+mn-lt"/>
              </a:rPr>
              <a:t>Vakcinační strategie Jihočeského kraje</a:t>
            </a:r>
            <a:br>
              <a:rPr lang="cs-CZ" sz="7200" b="1" dirty="0">
                <a:solidFill>
                  <a:srgbClr val="002060"/>
                </a:solidFill>
                <a:latin typeface="+mn-lt"/>
              </a:rPr>
            </a:br>
            <a:br>
              <a:rPr lang="cs-CZ" sz="7200" b="1" dirty="0">
                <a:solidFill>
                  <a:srgbClr val="002060"/>
                </a:solidFill>
                <a:latin typeface="+mn-lt"/>
              </a:rPr>
            </a:br>
            <a:r>
              <a:rPr lang="cs-CZ" sz="3100" b="1" dirty="0">
                <a:solidFill>
                  <a:srgbClr val="002060"/>
                </a:solidFill>
                <a:latin typeface="+mn-lt"/>
              </a:rPr>
              <a:t>Stav a průběh vakcinace v Jihočeském kraji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7EF267EC-9A06-764B-9F8D-92C080CE673B}"/>
              </a:ext>
            </a:extLst>
          </p:cNvPr>
          <p:cNvCxnSpPr>
            <a:cxnSpLocks/>
          </p:cNvCxnSpPr>
          <p:nvPr/>
        </p:nvCxnSpPr>
        <p:spPr>
          <a:xfrm>
            <a:off x="8511988" y="6176963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7AB3AB36-6263-D24B-BDA2-64847765C021}"/>
              </a:ext>
            </a:extLst>
          </p:cNvPr>
          <p:cNvCxnSpPr>
            <a:cxnSpLocks/>
          </p:cNvCxnSpPr>
          <p:nvPr/>
        </p:nvCxnSpPr>
        <p:spPr>
          <a:xfrm>
            <a:off x="390526" y="255494"/>
            <a:ext cx="0" cy="55401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F86B518E-2CCB-3D4B-BA82-B6E36BA602E9}"/>
              </a:ext>
            </a:extLst>
          </p:cNvPr>
          <p:cNvCxnSpPr>
            <a:cxnSpLocks/>
          </p:cNvCxnSpPr>
          <p:nvPr/>
        </p:nvCxnSpPr>
        <p:spPr>
          <a:xfrm>
            <a:off x="363632" y="255494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97198D7-00B9-C147-926C-9BFEFE1F2A09}"/>
              </a:ext>
            </a:extLst>
          </p:cNvPr>
          <p:cNvSpPr txBox="1"/>
          <p:nvPr/>
        </p:nvSpPr>
        <p:spPr>
          <a:xfrm>
            <a:off x="480646" y="6365631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25.06.2021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853C6E4-0377-41DC-93D0-D4EE7AE604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6318" r="3079" b="6318"/>
          <a:stretch/>
        </p:blipFill>
        <p:spPr bwMode="auto">
          <a:xfrm>
            <a:off x="10246716" y="123562"/>
            <a:ext cx="1871009" cy="97277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830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CD1BAC-0139-4F94-BF54-AFCD3BE63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21" y="365125"/>
            <a:ext cx="10936379" cy="158622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2060"/>
                </a:solidFill>
                <a:latin typeface="+mn-lt"/>
              </a:rPr>
              <a:t>2. Zabránit přetížení zdravotního systému v Jihočeském kraji</a:t>
            </a:r>
            <a:endParaRPr lang="cs-CZ" sz="3200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B389EB-7320-47D2-811A-CD8827C63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35" y="1712503"/>
            <a:ext cx="1127513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600" dirty="0">
                <a:solidFill>
                  <a:srgbClr val="002060"/>
                </a:solidFill>
              </a:rPr>
              <a:t>Proočkovanost rizikových skupin v jihočeské populaci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600" b="1" dirty="0">
                <a:solidFill>
                  <a:srgbClr val="002060"/>
                </a:solidFill>
              </a:rPr>
              <a:t> 		      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b="1" dirty="0">
                <a:solidFill>
                  <a:srgbClr val="002060"/>
                </a:solidFill>
              </a:rPr>
              <a:t>                          		                 OČKOVÁNÍ 1. dávka </a:t>
            </a:r>
            <a:r>
              <a:rPr lang="cs-CZ" sz="2600" b="1" dirty="0">
                <a:solidFill>
                  <a:srgbClr val="002060"/>
                </a:solidFill>
              </a:rPr>
              <a:t>		 </a:t>
            </a:r>
            <a:r>
              <a:rPr lang="cs-CZ" sz="2200" b="1" dirty="0">
                <a:solidFill>
                  <a:srgbClr val="002060"/>
                </a:solidFill>
              </a:rPr>
              <a:t>UKONČENÉ OČKOVÁNÍ </a:t>
            </a:r>
          </a:p>
          <a:p>
            <a:pPr marL="0" indent="0">
              <a:buNone/>
            </a:pPr>
            <a:r>
              <a:rPr lang="cs-CZ" sz="2200" dirty="0">
                <a:solidFill>
                  <a:srgbClr val="002060"/>
                </a:solidFill>
              </a:rPr>
              <a:t>          </a:t>
            </a:r>
            <a:r>
              <a:rPr lang="cs-CZ" sz="2200" b="1" dirty="0">
                <a:solidFill>
                  <a:srgbClr val="002060"/>
                </a:solidFill>
              </a:rPr>
              <a:t>osoby v populaci 	                osoby          % populace	  osoby	        % populace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60+	  40 583		28 521	70 %		22 323 	55 %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65+	  42 722		32 956 	77 %		26 633 	62 %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70+	  63 660		53 387 	84 %		45 691	72 %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80+	  27 637		22 491 	81 %		20 810 	75%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7FE086FA-834E-4C28-8B9F-4485A6334B0F}"/>
              </a:ext>
            </a:extLst>
          </p:cNvPr>
          <p:cNvCxnSpPr>
            <a:cxnSpLocks/>
          </p:cNvCxnSpPr>
          <p:nvPr/>
        </p:nvCxnSpPr>
        <p:spPr>
          <a:xfrm>
            <a:off x="390526" y="255494"/>
            <a:ext cx="0" cy="55401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BFD40D6D-39EB-4394-833F-9C8EB4A4267E}"/>
              </a:ext>
            </a:extLst>
          </p:cNvPr>
          <p:cNvCxnSpPr>
            <a:cxnSpLocks/>
          </p:cNvCxnSpPr>
          <p:nvPr/>
        </p:nvCxnSpPr>
        <p:spPr>
          <a:xfrm>
            <a:off x="363632" y="255494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id="{6675969E-1F30-4F3D-9076-DEE944E3E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6318" r="3079" b="6318"/>
          <a:stretch/>
        </p:blipFill>
        <p:spPr bwMode="auto">
          <a:xfrm>
            <a:off x="10465794" y="123566"/>
            <a:ext cx="1603722" cy="833806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05ABECA6-7251-4468-884B-735119835AF0}"/>
              </a:ext>
            </a:extLst>
          </p:cNvPr>
          <p:cNvCxnSpPr>
            <a:cxnSpLocks/>
          </p:cNvCxnSpPr>
          <p:nvPr/>
        </p:nvCxnSpPr>
        <p:spPr>
          <a:xfrm flipV="1">
            <a:off x="7516448" y="2933307"/>
            <a:ext cx="0" cy="25075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525A774F-BB80-41B5-9C4F-A513749DE80A}"/>
              </a:ext>
            </a:extLst>
          </p:cNvPr>
          <p:cNvCxnSpPr>
            <a:cxnSpLocks/>
          </p:cNvCxnSpPr>
          <p:nvPr/>
        </p:nvCxnSpPr>
        <p:spPr>
          <a:xfrm flipV="1">
            <a:off x="3804138" y="2933307"/>
            <a:ext cx="0" cy="25075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20479AF-32CC-4623-BFFB-871007177B67}"/>
              </a:ext>
            </a:extLst>
          </p:cNvPr>
          <p:cNvSpPr txBox="1"/>
          <p:nvPr/>
        </p:nvSpPr>
        <p:spPr>
          <a:xfrm>
            <a:off x="8933611" y="6596390"/>
            <a:ext cx="32583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Aktualizace dat k 22.06.2021, zdroj: MZ ČR/ÚZIS</a:t>
            </a:r>
          </a:p>
        </p:txBody>
      </p:sp>
    </p:spTree>
    <p:extLst>
      <p:ext uri="{BB962C8B-B14F-4D97-AF65-F5344CB8AC3E}">
        <p14:creationId xmlns:p14="http://schemas.microsoft.com/office/powerpoint/2010/main" val="87186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extLst>
              <a:ext uri="{FF2B5EF4-FFF2-40B4-BE49-F238E27FC236}">
                <a16:creationId xmlns:a16="http://schemas.microsoft.com/office/drawing/2014/main" id="{24DDCBF8-EE11-4A02-B4C9-C93205EACA40}"/>
              </a:ext>
            </a:extLst>
          </p:cNvPr>
          <p:cNvSpPr txBox="1"/>
          <p:nvPr/>
        </p:nvSpPr>
        <p:spPr>
          <a:xfrm>
            <a:off x="8616492" y="1385741"/>
            <a:ext cx="40468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2060"/>
                </a:solidFill>
              </a:rPr>
              <a:t>  Očkování 80+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960B4D6-45A9-4D1C-9637-7FCBDCD1FAEA}"/>
              </a:ext>
            </a:extLst>
          </p:cNvPr>
          <p:cNvSpPr txBox="1"/>
          <p:nvPr/>
        </p:nvSpPr>
        <p:spPr>
          <a:xfrm>
            <a:off x="1194849" y="4918870"/>
            <a:ext cx="4172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2060"/>
                </a:solidFill>
              </a:rPr>
              <a:t>Očkování 70+ </a:t>
            </a:r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3DEEBCCF-8B59-4F31-9CCE-71E3284E0248}"/>
              </a:ext>
            </a:extLst>
          </p:cNvPr>
          <p:cNvSpPr/>
          <p:nvPr/>
        </p:nvSpPr>
        <p:spPr>
          <a:xfrm rot="10800000">
            <a:off x="8098017" y="1457804"/>
            <a:ext cx="518475" cy="317538"/>
          </a:xfrm>
          <a:prstGeom prst="rightArrow">
            <a:avLst>
              <a:gd name="adj1" fmla="val 50000"/>
              <a:gd name="adj2" fmla="val 38125"/>
            </a:avLst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F15AE494-59CB-4678-8070-16B702C7423E}"/>
              </a:ext>
            </a:extLst>
          </p:cNvPr>
          <p:cNvSpPr/>
          <p:nvPr/>
        </p:nvSpPr>
        <p:spPr>
          <a:xfrm>
            <a:off x="3280921" y="4990933"/>
            <a:ext cx="518475" cy="31753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060CE13-301B-47F9-8F9A-40026EC95BC0}"/>
              </a:ext>
            </a:extLst>
          </p:cNvPr>
          <p:cNvSpPr txBox="1"/>
          <p:nvPr/>
        </p:nvSpPr>
        <p:spPr>
          <a:xfrm>
            <a:off x="700392" y="3793744"/>
            <a:ext cx="2580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2060"/>
                </a:solidFill>
              </a:rPr>
              <a:t>Přehled krajů </a:t>
            </a:r>
            <a:endParaRPr lang="cs-CZ" sz="2400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30CC4A5-45E7-4E31-BE48-D36018365B4D}"/>
              </a:ext>
            </a:extLst>
          </p:cNvPr>
          <p:cNvSpPr txBox="1"/>
          <p:nvPr/>
        </p:nvSpPr>
        <p:spPr>
          <a:xfrm>
            <a:off x="9140758" y="386999"/>
            <a:ext cx="2580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2060"/>
                </a:solidFill>
              </a:rPr>
              <a:t>Přehled krajů </a:t>
            </a:r>
            <a:endParaRPr lang="cs-CZ" sz="24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26214D5-678E-4A57-90F0-6D4C8A9DE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0" y="94898"/>
            <a:ext cx="7574861" cy="336088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3BA96A7-C27B-4577-8057-2C1C86216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146" y="3455787"/>
            <a:ext cx="7570574" cy="3348028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E894A38C-582C-481E-97E7-DE72995213A9}"/>
              </a:ext>
            </a:extLst>
          </p:cNvPr>
          <p:cNvSpPr txBox="1"/>
          <p:nvPr/>
        </p:nvSpPr>
        <p:spPr>
          <a:xfrm>
            <a:off x="0" y="6542205"/>
            <a:ext cx="32583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Aktualizace dat k 22.06.2021, zdroj: MZ ČR/ÚZIS</a:t>
            </a:r>
          </a:p>
        </p:txBody>
      </p:sp>
    </p:spTree>
    <p:extLst>
      <p:ext uri="{BB962C8B-B14F-4D97-AF65-F5344CB8AC3E}">
        <p14:creationId xmlns:p14="http://schemas.microsoft.com/office/powerpoint/2010/main" val="3551790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extLst>
              <a:ext uri="{FF2B5EF4-FFF2-40B4-BE49-F238E27FC236}">
                <a16:creationId xmlns:a16="http://schemas.microsoft.com/office/drawing/2014/main" id="{24DDCBF8-EE11-4A02-B4C9-C93205EACA40}"/>
              </a:ext>
            </a:extLst>
          </p:cNvPr>
          <p:cNvSpPr txBox="1"/>
          <p:nvPr/>
        </p:nvSpPr>
        <p:spPr>
          <a:xfrm>
            <a:off x="8616492" y="1385741"/>
            <a:ext cx="40468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2060"/>
                </a:solidFill>
              </a:rPr>
              <a:t>    Očkování 65+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960B4D6-45A9-4D1C-9637-7FCBDCD1FAEA}"/>
              </a:ext>
            </a:extLst>
          </p:cNvPr>
          <p:cNvSpPr txBox="1"/>
          <p:nvPr/>
        </p:nvSpPr>
        <p:spPr>
          <a:xfrm>
            <a:off x="1194849" y="4918870"/>
            <a:ext cx="4172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2060"/>
                </a:solidFill>
              </a:rPr>
              <a:t>Očkování 60+ </a:t>
            </a:r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3DEEBCCF-8B59-4F31-9CCE-71E3284E0248}"/>
              </a:ext>
            </a:extLst>
          </p:cNvPr>
          <p:cNvSpPr/>
          <p:nvPr/>
        </p:nvSpPr>
        <p:spPr>
          <a:xfrm rot="10800000">
            <a:off x="8234204" y="1457805"/>
            <a:ext cx="518475" cy="317538"/>
          </a:xfrm>
          <a:prstGeom prst="rightArrow">
            <a:avLst>
              <a:gd name="adj1" fmla="val 50000"/>
              <a:gd name="adj2" fmla="val 38125"/>
            </a:avLst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F15AE494-59CB-4678-8070-16B702C7423E}"/>
              </a:ext>
            </a:extLst>
          </p:cNvPr>
          <p:cNvSpPr/>
          <p:nvPr/>
        </p:nvSpPr>
        <p:spPr>
          <a:xfrm>
            <a:off x="3280921" y="4990933"/>
            <a:ext cx="518475" cy="31753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4FD15B5-A44E-486B-90D7-E98330E07F9A}"/>
              </a:ext>
            </a:extLst>
          </p:cNvPr>
          <p:cNvSpPr txBox="1"/>
          <p:nvPr/>
        </p:nvSpPr>
        <p:spPr>
          <a:xfrm>
            <a:off x="700392" y="3793744"/>
            <a:ext cx="2580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2060"/>
                </a:solidFill>
              </a:rPr>
              <a:t>Přehled krajů </a:t>
            </a:r>
            <a:endParaRPr lang="cs-CZ" sz="24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B50E6C8-C860-45AD-884D-2B19580C518A}"/>
              </a:ext>
            </a:extLst>
          </p:cNvPr>
          <p:cNvSpPr txBox="1"/>
          <p:nvPr/>
        </p:nvSpPr>
        <p:spPr>
          <a:xfrm>
            <a:off x="9140758" y="386999"/>
            <a:ext cx="2580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2060"/>
                </a:solidFill>
              </a:rPr>
              <a:t>Přehled krajů </a:t>
            </a:r>
            <a:endParaRPr 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D7B3194-1CEC-4C89-ADEF-7DDFE7D36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3" y="97043"/>
            <a:ext cx="7574861" cy="335660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55EE679-B028-45F6-A6D3-EBAE0B80D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083" y="3453645"/>
            <a:ext cx="7566287" cy="3348028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4A787987-F54A-47D4-B1A2-D01070F69334}"/>
              </a:ext>
            </a:extLst>
          </p:cNvPr>
          <p:cNvSpPr txBox="1"/>
          <p:nvPr/>
        </p:nvSpPr>
        <p:spPr>
          <a:xfrm>
            <a:off x="87553" y="6596390"/>
            <a:ext cx="32583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Aktualizace dat k 22.06.2021, zdroj: MZ ČR/ÚZIS</a:t>
            </a:r>
          </a:p>
        </p:txBody>
      </p:sp>
    </p:spTree>
    <p:extLst>
      <p:ext uri="{BB962C8B-B14F-4D97-AF65-F5344CB8AC3E}">
        <p14:creationId xmlns:p14="http://schemas.microsoft.com/office/powerpoint/2010/main" val="3644299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C918F-9C7C-4B3F-9F95-76974955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88987"/>
            <a:ext cx="10803901" cy="1100275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2060"/>
                </a:solidFill>
                <a:latin typeface="+mn-lt"/>
              </a:rPr>
              <a:t>3. Stabilizace a udržení zdravotního systému pro zabezpečení zdravotních služeb v kraji</a:t>
            </a:r>
            <a:endParaRPr lang="cs-CZ" sz="3200" dirty="0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58C260F-2151-41D4-9BC1-3A6CA3CFB30E}"/>
              </a:ext>
            </a:extLst>
          </p:cNvPr>
          <p:cNvCxnSpPr>
            <a:cxnSpLocks/>
          </p:cNvCxnSpPr>
          <p:nvPr/>
        </p:nvCxnSpPr>
        <p:spPr>
          <a:xfrm flipH="1">
            <a:off x="6096000" y="2024514"/>
            <a:ext cx="21998" cy="3948627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24F26754-70A7-463E-8E12-384D394FA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7998" y="1621803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leden – únor očkování zdravotnického personálu nemocnic a lůžkových zařízení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26.01. registrace zdravotnických pracovníků </a:t>
            </a:r>
          </a:p>
          <a:p>
            <a:pPr marL="0" indent="0">
              <a:buNone/>
            </a:pPr>
            <a:endParaRPr 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Lékaři		82,98 % 	1 716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Sestry		74,03 %	2 865</a:t>
            </a:r>
            <a:r>
              <a:rPr lang="cs-CZ" dirty="0"/>
              <a:t>	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BA8BE716-07CF-4E3D-B63D-A7B9AB9128C6}"/>
              </a:ext>
            </a:extLst>
          </p:cNvPr>
          <p:cNvSpPr/>
          <p:nvPr/>
        </p:nvSpPr>
        <p:spPr>
          <a:xfrm>
            <a:off x="7252257" y="5062890"/>
            <a:ext cx="518475" cy="31753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8CDF4B24-DF0A-46A9-8612-BADCDB6C08BD}"/>
              </a:ext>
            </a:extLst>
          </p:cNvPr>
          <p:cNvSpPr/>
          <p:nvPr/>
        </p:nvSpPr>
        <p:spPr>
          <a:xfrm>
            <a:off x="7252257" y="4514249"/>
            <a:ext cx="518475" cy="31753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92FDEB2-CA65-4B33-BF1D-D242ED3AF8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014" y="2193085"/>
            <a:ext cx="5840691" cy="1995946"/>
          </a:xfrm>
        </p:spPr>
      </p:pic>
      <p:sp>
        <p:nvSpPr>
          <p:cNvPr id="18" name="Šipka: doprava 17">
            <a:extLst>
              <a:ext uri="{FF2B5EF4-FFF2-40B4-BE49-F238E27FC236}">
                <a16:creationId xmlns:a16="http://schemas.microsoft.com/office/drawing/2014/main" id="{472FC104-BA09-4B5B-80D6-805CE4370749}"/>
              </a:ext>
            </a:extLst>
          </p:cNvPr>
          <p:cNvSpPr/>
          <p:nvPr/>
        </p:nvSpPr>
        <p:spPr>
          <a:xfrm>
            <a:off x="9278305" y="4514249"/>
            <a:ext cx="518475" cy="31753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9" name="Šipka: doprava 18">
            <a:extLst>
              <a:ext uri="{FF2B5EF4-FFF2-40B4-BE49-F238E27FC236}">
                <a16:creationId xmlns:a16="http://schemas.microsoft.com/office/drawing/2014/main" id="{3466732E-FA36-4B32-9210-D2857FDF1A4F}"/>
              </a:ext>
            </a:extLst>
          </p:cNvPr>
          <p:cNvSpPr/>
          <p:nvPr/>
        </p:nvSpPr>
        <p:spPr>
          <a:xfrm>
            <a:off x="9278305" y="4998769"/>
            <a:ext cx="518475" cy="31753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48C1136B-63DB-4C18-B938-9F2C56D476CF}"/>
              </a:ext>
            </a:extLst>
          </p:cNvPr>
          <p:cNvCxnSpPr>
            <a:cxnSpLocks/>
          </p:cNvCxnSpPr>
          <p:nvPr/>
        </p:nvCxnSpPr>
        <p:spPr>
          <a:xfrm>
            <a:off x="8511988" y="6176963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1DF1D948-2E4E-4A02-982A-CE8ADDA38D20}"/>
              </a:ext>
            </a:extLst>
          </p:cNvPr>
          <p:cNvCxnSpPr>
            <a:cxnSpLocks/>
          </p:cNvCxnSpPr>
          <p:nvPr/>
        </p:nvCxnSpPr>
        <p:spPr>
          <a:xfrm>
            <a:off x="363632" y="255494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>
            <a:extLst>
              <a:ext uri="{FF2B5EF4-FFF2-40B4-BE49-F238E27FC236}">
                <a16:creationId xmlns:a16="http://schemas.microsoft.com/office/drawing/2014/main" id="{5E6A7BBF-9286-4111-94BB-3694989216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6318" r="3079" b="6318"/>
          <a:stretch/>
        </p:blipFill>
        <p:spPr bwMode="auto">
          <a:xfrm>
            <a:off x="10465794" y="123566"/>
            <a:ext cx="1603722" cy="833806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360F97DC-C15D-450D-A7D4-EF8FD4316259}"/>
              </a:ext>
            </a:extLst>
          </p:cNvPr>
          <p:cNvSpPr txBox="1"/>
          <p:nvPr/>
        </p:nvSpPr>
        <p:spPr>
          <a:xfrm>
            <a:off x="8933611" y="6596390"/>
            <a:ext cx="32583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Aktualizace dat k 22.06.2021, zdroj: MZ ČR/ÚZIS</a:t>
            </a:r>
          </a:p>
        </p:txBody>
      </p:sp>
    </p:spTree>
    <p:extLst>
      <p:ext uri="{BB962C8B-B14F-4D97-AF65-F5344CB8AC3E}">
        <p14:creationId xmlns:p14="http://schemas.microsoft.com/office/powerpoint/2010/main" val="3080518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09A85-2703-3748-BA27-7D574038C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964892"/>
            <a:ext cx="10234698" cy="968537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rgbClr val="002060"/>
                </a:solidFill>
                <a:latin typeface="+mn-lt"/>
              </a:rPr>
              <a:t>3. Stabilizace a udržení zdravotního systému pro zabezpečení zdravotních služeb v Jihočeském kraji </a:t>
            </a:r>
            <a:br>
              <a:rPr lang="cs-CZ" sz="3600" b="1" dirty="0">
                <a:solidFill>
                  <a:schemeClr val="accent1"/>
                </a:solidFill>
                <a:latin typeface="+mn-lt"/>
              </a:rPr>
            </a:br>
            <a:endParaRPr lang="cs-CZ" sz="36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D0916D-D367-F24D-A816-8A0326DC3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3429"/>
            <a:ext cx="10515598" cy="408100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cs-CZ" sz="26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rgbClr val="002060"/>
                </a:solidFill>
              </a:rPr>
              <a:t>jasně prokazatelný efekt vakcinace na udržení zdravotního systému – personální zajištění neodkladné i akutní péče,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rgbClr val="002060"/>
                </a:solidFill>
              </a:rPr>
              <a:t>včasné očkování zdravotnického a sociálního personálu zásadně zabránilo kolapsu zdravotních a sociálních služeb,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rgbClr val="002060"/>
                </a:solidFill>
              </a:rPr>
              <a:t>nutno konstatovat, že v případě zajištění dostatečného množství očkovací látky mohla být zátěž rychleji eliminována.</a:t>
            </a:r>
          </a:p>
          <a:p>
            <a:pPr marL="0" indent="0" algn="ctr">
              <a:buNone/>
            </a:pPr>
            <a:endParaRPr lang="cs-CZ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1A675D55-9811-004C-B5CB-7FBB7144A308}"/>
              </a:ext>
            </a:extLst>
          </p:cNvPr>
          <p:cNvCxnSpPr>
            <a:cxnSpLocks/>
          </p:cNvCxnSpPr>
          <p:nvPr/>
        </p:nvCxnSpPr>
        <p:spPr>
          <a:xfrm>
            <a:off x="363632" y="255494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1F40AB72-E128-844D-8CF9-B6B7904877DD}"/>
              </a:ext>
            </a:extLst>
          </p:cNvPr>
          <p:cNvCxnSpPr>
            <a:cxnSpLocks/>
          </p:cNvCxnSpPr>
          <p:nvPr/>
        </p:nvCxnSpPr>
        <p:spPr>
          <a:xfrm>
            <a:off x="390526" y="255494"/>
            <a:ext cx="0" cy="55401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9B3B4BBD-DFDD-F64D-8255-680B3D8CC9F3}"/>
              </a:ext>
            </a:extLst>
          </p:cNvPr>
          <p:cNvCxnSpPr>
            <a:cxnSpLocks/>
          </p:cNvCxnSpPr>
          <p:nvPr/>
        </p:nvCxnSpPr>
        <p:spPr>
          <a:xfrm>
            <a:off x="8667040" y="6280661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2AC90DDB-293B-4E8E-A9B7-6BB0BBCF5A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6318" r="3079" b="6318"/>
          <a:stretch/>
        </p:blipFill>
        <p:spPr bwMode="auto">
          <a:xfrm>
            <a:off x="10465794" y="123566"/>
            <a:ext cx="1603722" cy="833806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627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F4C37A-871D-4B30-B233-CDF0506FB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Autofit/>
          </a:bodyPr>
          <a:lstStyle/>
          <a:p>
            <a:br>
              <a:rPr lang="cs-CZ" sz="3200" b="1" dirty="0">
                <a:solidFill>
                  <a:srgbClr val="002060"/>
                </a:solidFill>
                <a:latin typeface="+mn-lt"/>
              </a:rPr>
            </a:br>
            <a:br>
              <a:rPr lang="cs-CZ" sz="3200" b="1" dirty="0">
                <a:solidFill>
                  <a:srgbClr val="002060"/>
                </a:solidFill>
                <a:latin typeface="+mn-lt"/>
              </a:rPr>
            </a:br>
            <a:br>
              <a:rPr lang="cs-CZ" sz="3200" b="1" dirty="0">
                <a:solidFill>
                  <a:srgbClr val="002060"/>
                </a:solidFill>
                <a:latin typeface="+mn-lt"/>
              </a:rPr>
            </a:br>
            <a:br>
              <a:rPr lang="cs-CZ" sz="3200" b="1" dirty="0">
                <a:solidFill>
                  <a:srgbClr val="002060"/>
                </a:solidFill>
                <a:latin typeface="+mn-lt"/>
              </a:rPr>
            </a:br>
            <a:r>
              <a:rPr lang="cs-CZ" sz="3200" b="1" dirty="0">
                <a:solidFill>
                  <a:srgbClr val="002060"/>
                </a:solidFill>
                <a:latin typeface="+mn-lt"/>
              </a:rPr>
              <a:t>4. Vytvoření kolektivní imunity na základě co nejvyšší míry     proočkovanosti nerizikové skupiny obyvatelstva Jihočeského kraje ve věku 20-60 let</a:t>
            </a:r>
            <a:br>
              <a:rPr lang="cs-CZ" sz="3200" b="1" dirty="0">
                <a:solidFill>
                  <a:srgbClr val="002060"/>
                </a:solidFill>
                <a:latin typeface="+mn-lt"/>
              </a:rPr>
            </a:br>
            <a:endParaRPr lang="cs-CZ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AA451D-1D7F-46E3-96C6-53FDCB098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prioritou očkování věkové skupiny 60+,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pokračování v očkování dalších věkových skupin,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dosažení maximálně možného proočkování obyvatelstva Jihočeského kraje.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D88BD58A-C4FF-4453-91D1-7FD37335E9E1}"/>
              </a:ext>
            </a:extLst>
          </p:cNvPr>
          <p:cNvCxnSpPr>
            <a:cxnSpLocks/>
          </p:cNvCxnSpPr>
          <p:nvPr/>
        </p:nvCxnSpPr>
        <p:spPr>
          <a:xfrm>
            <a:off x="390526" y="255494"/>
            <a:ext cx="0" cy="55401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8101CAF-DA47-4E9C-B867-34940A912942}"/>
              </a:ext>
            </a:extLst>
          </p:cNvPr>
          <p:cNvCxnSpPr>
            <a:cxnSpLocks/>
          </p:cNvCxnSpPr>
          <p:nvPr/>
        </p:nvCxnSpPr>
        <p:spPr>
          <a:xfrm>
            <a:off x="363632" y="255494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81CF6107-2676-4A8B-9FC3-11BAAAFC9E75}"/>
              </a:ext>
            </a:extLst>
          </p:cNvPr>
          <p:cNvCxnSpPr>
            <a:cxnSpLocks/>
          </p:cNvCxnSpPr>
          <p:nvPr/>
        </p:nvCxnSpPr>
        <p:spPr>
          <a:xfrm>
            <a:off x="8667040" y="6280661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621EDCF-AEFE-4D34-8471-6E60909628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6318" r="3079" b="6318"/>
          <a:stretch/>
        </p:blipFill>
        <p:spPr bwMode="auto">
          <a:xfrm>
            <a:off x="10246716" y="123562"/>
            <a:ext cx="1871009" cy="97277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906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460DBB-09CC-2049-9380-ACD1B750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01" y="255495"/>
            <a:ext cx="9722067" cy="1070126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002060"/>
                </a:solidFill>
                <a:latin typeface="+mn-lt"/>
              </a:rPr>
              <a:t>4. Vytvoření kolektivní imunity na základě co nejvyšší míry proočkovanosti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6F67A523-C69F-FB42-B7FA-44ADDFA58FA2}"/>
              </a:ext>
            </a:extLst>
          </p:cNvPr>
          <p:cNvCxnSpPr>
            <a:cxnSpLocks/>
          </p:cNvCxnSpPr>
          <p:nvPr/>
        </p:nvCxnSpPr>
        <p:spPr>
          <a:xfrm>
            <a:off x="197977" y="218363"/>
            <a:ext cx="0" cy="55401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B0FFB198-0B46-EF4E-A4DF-C81689204F4E}"/>
              </a:ext>
            </a:extLst>
          </p:cNvPr>
          <p:cNvCxnSpPr>
            <a:cxnSpLocks/>
          </p:cNvCxnSpPr>
          <p:nvPr/>
        </p:nvCxnSpPr>
        <p:spPr>
          <a:xfrm>
            <a:off x="184523" y="255494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Freeform 224">
            <a:extLst>
              <a:ext uri="{FF2B5EF4-FFF2-40B4-BE49-F238E27FC236}">
                <a16:creationId xmlns:a16="http://schemas.microsoft.com/office/drawing/2014/main" id="{379139D4-F3FC-4FFA-86D8-7E52C0B999BB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8" name="Freeform 225">
            <a:extLst>
              <a:ext uri="{FF2B5EF4-FFF2-40B4-BE49-F238E27FC236}">
                <a16:creationId xmlns:a16="http://schemas.microsoft.com/office/drawing/2014/main" id="{D3194263-37E5-4252-8737-80B8EB75A09F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9" name="Freeform 226">
            <a:extLst>
              <a:ext uri="{FF2B5EF4-FFF2-40B4-BE49-F238E27FC236}">
                <a16:creationId xmlns:a16="http://schemas.microsoft.com/office/drawing/2014/main" id="{34B9A5C8-0615-4FD0-84A3-F446FF8B1ABD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0" name="Freeform 227">
            <a:extLst>
              <a:ext uri="{FF2B5EF4-FFF2-40B4-BE49-F238E27FC236}">
                <a16:creationId xmlns:a16="http://schemas.microsoft.com/office/drawing/2014/main" id="{238422E4-6871-45C7-886F-340E781D2AB5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1" name="Freeform 228">
            <a:extLst>
              <a:ext uri="{FF2B5EF4-FFF2-40B4-BE49-F238E27FC236}">
                <a16:creationId xmlns:a16="http://schemas.microsoft.com/office/drawing/2014/main" id="{A2AC3A50-01B5-4841-B95B-C7555B50E3F4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2" name="Freeform 229">
            <a:extLst>
              <a:ext uri="{FF2B5EF4-FFF2-40B4-BE49-F238E27FC236}">
                <a16:creationId xmlns:a16="http://schemas.microsoft.com/office/drawing/2014/main" id="{78F1D961-5088-45B2-AA38-E9B6DF127723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3" name="Freeform 230">
            <a:extLst>
              <a:ext uri="{FF2B5EF4-FFF2-40B4-BE49-F238E27FC236}">
                <a16:creationId xmlns:a16="http://schemas.microsoft.com/office/drawing/2014/main" id="{020D9BC2-3788-4BC2-BACB-1B87368A7492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4" name="Freeform 231">
            <a:extLst>
              <a:ext uri="{FF2B5EF4-FFF2-40B4-BE49-F238E27FC236}">
                <a16:creationId xmlns:a16="http://schemas.microsoft.com/office/drawing/2014/main" id="{EBB26B5E-6A58-4478-9F72-A53F3577ABB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5" name="Freeform 232">
            <a:extLst>
              <a:ext uri="{FF2B5EF4-FFF2-40B4-BE49-F238E27FC236}">
                <a16:creationId xmlns:a16="http://schemas.microsoft.com/office/drawing/2014/main" id="{8258EBF2-D255-4C16-B9E8-D1C13F5D5E7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6" name="Freeform 233">
            <a:extLst>
              <a:ext uri="{FF2B5EF4-FFF2-40B4-BE49-F238E27FC236}">
                <a16:creationId xmlns:a16="http://schemas.microsoft.com/office/drawing/2014/main" id="{C0FBA90C-8034-4DF4-A662-2171919089C1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" name="Freeform 234">
            <a:extLst>
              <a:ext uri="{FF2B5EF4-FFF2-40B4-BE49-F238E27FC236}">
                <a16:creationId xmlns:a16="http://schemas.microsoft.com/office/drawing/2014/main" id="{DF9CF3FF-8FB5-4DA7-B572-7F09169A7F21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8" name="Freeform 235">
            <a:extLst>
              <a:ext uri="{FF2B5EF4-FFF2-40B4-BE49-F238E27FC236}">
                <a16:creationId xmlns:a16="http://schemas.microsoft.com/office/drawing/2014/main" id="{3C8275DB-743C-4EFD-AFC4-8C799B867827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9" name="Freeform 240">
            <a:extLst>
              <a:ext uri="{FF2B5EF4-FFF2-40B4-BE49-F238E27FC236}">
                <a16:creationId xmlns:a16="http://schemas.microsoft.com/office/drawing/2014/main" id="{4D1B6643-220F-4779-AAE2-664AD2C247D3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0" name="Freeform 241">
            <a:extLst>
              <a:ext uri="{FF2B5EF4-FFF2-40B4-BE49-F238E27FC236}">
                <a16:creationId xmlns:a16="http://schemas.microsoft.com/office/drawing/2014/main" id="{2FD75EDF-E09D-4A9A-A56D-ADBB0B33E400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1" name="Freeform 242">
            <a:extLst>
              <a:ext uri="{FF2B5EF4-FFF2-40B4-BE49-F238E27FC236}">
                <a16:creationId xmlns:a16="http://schemas.microsoft.com/office/drawing/2014/main" id="{B807A63C-1E08-47A9-805B-D7ADABB96222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2" name="Freeform 243">
            <a:extLst>
              <a:ext uri="{FF2B5EF4-FFF2-40B4-BE49-F238E27FC236}">
                <a16:creationId xmlns:a16="http://schemas.microsoft.com/office/drawing/2014/main" id="{A8332FD2-DF00-495B-A27C-508165128B91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3" name="Freeform 244">
            <a:extLst>
              <a:ext uri="{FF2B5EF4-FFF2-40B4-BE49-F238E27FC236}">
                <a16:creationId xmlns:a16="http://schemas.microsoft.com/office/drawing/2014/main" id="{1FC7E103-1D66-4C0F-9022-5298F9AF110D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4" name="Freeform 245">
            <a:extLst>
              <a:ext uri="{FF2B5EF4-FFF2-40B4-BE49-F238E27FC236}">
                <a16:creationId xmlns:a16="http://schemas.microsoft.com/office/drawing/2014/main" id="{DBEA9D62-C623-41FC-ABB2-EA8E025BE93B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5" name="Freeform 246">
            <a:extLst>
              <a:ext uri="{FF2B5EF4-FFF2-40B4-BE49-F238E27FC236}">
                <a16:creationId xmlns:a16="http://schemas.microsoft.com/office/drawing/2014/main" id="{8B1B60A9-68D2-4758-BCE4-18DBC255FFD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6" name="Freeform 247">
            <a:extLst>
              <a:ext uri="{FF2B5EF4-FFF2-40B4-BE49-F238E27FC236}">
                <a16:creationId xmlns:a16="http://schemas.microsoft.com/office/drawing/2014/main" id="{8E57CC48-6736-4086-8D98-39D739A4197E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" name="Freeform 248">
            <a:extLst>
              <a:ext uri="{FF2B5EF4-FFF2-40B4-BE49-F238E27FC236}">
                <a16:creationId xmlns:a16="http://schemas.microsoft.com/office/drawing/2014/main" id="{D66F7036-DE20-45C6-9DDD-84AB2B8C7222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" name="Freeform 249">
            <a:extLst>
              <a:ext uri="{FF2B5EF4-FFF2-40B4-BE49-F238E27FC236}">
                <a16:creationId xmlns:a16="http://schemas.microsoft.com/office/drawing/2014/main" id="{B275B7D1-081D-49A4-A3BE-78ED547E71F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9" name="Freeform 250">
            <a:extLst>
              <a:ext uri="{FF2B5EF4-FFF2-40B4-BE49-F238E27FC236}">
                <a16:creationId xmlns:a16="http://schemas.microsoft.com/office/drawing/2014/main" id="{6FC41F07-5EAC-426D-8998-19F14039668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0" name="Freeform 251">
            <a:extLst>
              <a:ext uri="{FF2B5EF4-FFF2-40B4-BE49-F238E27FC236}">
                <a16:creationId xmlns:a16="http://schemas.microsoft.com/office/drawing/2014/main" id="{413DE219-F27C-4D13-AAE4-EFDD8F796CFB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1" name="Freeform 252">
            <a:extLst>
              <a:ext uri="{FF2B5EF4-FFF2-40B4-BE49-F238E27FC236}">
                <a16:creationId xmlns:a16="http://schemas.microsoft.com/office/drawing/2014/main" id="{5928DE84-6270-4C29-A636-051C8B73BE24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2" name="Freeform 253">
            <a:extLst>
              <a:ext uri="{FF2B5EF4-FFF2-40B4-BE49-F238E27FC236}">
                <a16:creationId xmlns:a16="http://schemas.microsoft.com/office/drawing/2014/main" id="{28A6A356-AFF6-4A52-98B0-84AB5BD4D1C8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3" name="Freeform 254">
            <a:extLst>
              <a:ext uri="{FF2B5EF4-FFF2-40B4-BE49-F238E27FC236}">
                <a16:creationId xmlns:a16="http://schemas.microsoft.com/office/drawing/2014/main" id="{A7AC6F44-922C-40C8-B0FD-DD620D92CDE1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4" name="Freeform 255">
            <a:extLst>
              <a:ext uri="{FF2B5EF4-FFF2-40B4-BE49-F238E27FC236}">
                <a16:creationId xmlns:a16="http://schemas.microsoft.com/office/drawing/2014/main" id="{4228817B-B99C-47E8-99B9-5794CCA6E031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5" name="Freeform 256">
            <a:extLst>
              <a:ext uri="{FF2B5EF4-FFF2-40B4-BE49-F238E27FC236}">
                <a16:creationId xmlns:a16="http://schemas.microsoft.com/office/drawing/2014/main" id="{D4498EAE-9495-4BCF-AEED-69742605518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6" name="Freeform 257">
            <a:extLst>
              <a:ext uri="{FF2B5EF4-FFF2-40B4-BE49-F238E27FC236}">
                <a16:creationId xmlns:a16="http://schemas.microsoft.com/office/drawing/2014/main" id="{01ABDA64-A79C-43A3-AB47-98CC8F6E54B7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7" name="Freeform 258">
            <a:extLst>
              <a:ext uri="{FF2B5EF4-FFF2-40B4-BE49-F238E27FC236}">
                <a16:creationId xmlns:a16="http://schemas.microsoft.com/office/drawing/2014/main" id="{B7C90F0A-7EB5-466A-9243-3CC2BC31E7AD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" name="Freeform 259">
            <a:extLst>
              <a:ext uri="{FF2B5EF4-FFF2-40B4-BE49-F238E27FC236}">
                <a16:creationId xmlns:a16="http://schemas.microsoft.com/office/drawing/2014/main" id="{05CECAAF-DD55-4EF7-B3C1-B781CC6F7107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9" name="Freeform 260">
            <a:extLst>
              <a:ext uri="{FF2B5EF4-FFF2-40B4-BE49-F238E27FC236}">
                <a16:creationId xmlns:a16="http://schemas.microsoft.com/office/drawing/2014/main" id="{36836928-B6F4-4E9A-AAE2-132E554AC66D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0" name="Freeform 261">
            <a:extLst>
              <a:ext uri="{FF2B5EF4-FFF2-40B4-BE49-F238E27FC236}">
                <a16:creationId xmlns:a16="http://schemas.microsoft.com/office/drawing/2014/main" id="{D2E52A84-F3BC-4347-A3CF-9E79D36BE35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1" name="Freeform 262">
            <a:extLst>
              <a:ext uri="{FF2B5EF4-FFF2-40B4-BE49-F238E27FC236}">
                <a16:creationId xmlns:a16="http://schemas.microsoft.com/office/drawing/2014/main" id="{6AA584CA-E487-4D06-9AA2-805CDB121FD3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2" name="Freeform 263">
            <a:extLst>
              <a:ext uri="{FF2B5EF4-FFF2-40B4-BE49-F238E27FC236}">
                <a16:creationId xmlns:a16="http://schemas.microsoft.com/office/drawing/2014/main" id="{5BD529D6-9E98-464F-939C-191F4279053E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3" name="Freeform 264">
            <a:extLst>
              <a:ext uri="{FF2B5EF4-FFF2-40B4-BE49-F238E27FC236}">
                <a16:creationId xmlns:a16="http://schemas.microsoft.com/office/drawing/2014/main" id="{B0EC8B87-C699-4BEB-82D3-7AE58DDD753A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4" name="Freeform 265">
            <a:extLst>
              <a:ext uri="{FF2B5EF4-FFF2-40B4-BE49-F238E27FC236}">
                <a16:creationId xmlns:a16="http://schemas.microsoft.com/office/drawing/2014/main" id="{924489E4-BF73-4667-BD4D-1631D894E68F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5" name="Freeform 266">
            <a:extLst>
              <a:ext uri="{FF2B5EF4-FFF2-40B4-BE49-F238E27FC236}">
                <a16:creationId xmlns:a16="http://schemas.microsoft.com/office/drawing/2014/main" id="{0BA4ED32-EF97-4F50-9F61-747140FA1C93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6" name="Freeform 267">
            <a:extLst>
              <a:ext uri="{FF2B5EF4-FFF2-40B4-BE49-F238E27FC236}">
                <a16:creationId xmlns:a16="http://schemas.microsoft.com/office/drawing/2014/main" id="{FE8E4638-6E86-4C9B-BC39-759C0B841CB5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" name="Freeform 268">
            <a:extLst>
              <a:ext uri="{FF2B5EF4-FFF2-40B4-BE49-F238E27FC236}">
                <a16:creationId xmlns:a16="http://schemas.microsoft.com/office/drawing/2014/main" id="{4CDAD941-1C2C-47D5-B834-0A6168EED622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8" name="Freeform 269">
            <a:extLst>
              <a:ext uri="{FF2B5EF4-FFF2-40B4-BE49-F238E27FC236}">
                <a16:creationId xmlns:a16="http://schemas.microsoft.com/office/drawing/2014/main" id="{03013261-18A0-41EA-839E-B3EA15366497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9" name="Freeform 270">
            <a:extLst>
              <a:ext uri="{FF2B5EF4-FFF2-40B4-BE49-F238E27FC236}">
                <a16:creationId xmlns:a16="http://schemas.microsoft.com/office/drawing/2014/main" id="{47D1987A-31FD-49CE-BB22-E545F4497274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0" name="Freeform 275">
            <a:extLst>
              <a:ext uri="{FF2B5EF4-FFF2-40B4-BE49-F238E27FC236}">
                <a16:creationId xmlns:a16="http://schemas.microsoft.com/office/drawing/2014/main" id="{8603FC49-8D78-4E4A-B98D-64DF98C1E657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1" name="Freeform 276">
            <a:extLst>
              <a:ext uri="{FF2B5EF4-FFF2-40B4-BE49-F238E27FC236}">
                <a16:creationId xmlns:a16="http://schemas.microsoft.com/office/drawing/2014/main" id="{24ACB12F-FBBE-408C-9D2F-09FD58354778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2" name="Freeform 277">
            <a:extLst>
              <a:ext uri="{FF2B5EF4-FFF2-40B4-BE49-F238E27FC236}">
                <a16:creationId xmlns:a16="http://schemas.microsoft.com/office/drawing/2014/main" id="{DE0155D5-101A-4DF3-83B0-BBE4651EA878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3" name="Freeform 278">
            <a:extLst>
              <a:ext uri="{FF2B5EF4-FFF2-40B4-BE49-F238E27FC236}">
                <a16:creationId xmlns:a16="http://schemas.microsoft.com/office/drawing/2014/main" id="{99939F61-2B38-4073-93C2-BBDAE3337CF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4" name="Freeform 279">
            <a:extLst>
              <a:ext uri="{FF2B5EF4-FFF2-40B4-BE49-F238E27FC236}">
                <a16:creationId xmlns:a16="http://schemas.microsoft.com/office/drawing/2014/main" id="{2ACBD41E-203B-4763-B250-D4D98422A2F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5" name="Freeform 280">
            <a:extLst>
              <a:ext uri="{FF2B5EF4-FFF2-40B4-BE49-F238E27FC236}">
                <a16:creationId xmlns:a16="http://schemas.microsoft.com/office/drawing/2014/main" id="{1F571E4D-FDE7-45A2-A66F-72C25448A3CC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6" name="Freeform 281">
            <a:extLst>
              <a:ext uri="{FF2B5EF4-FFF2-40B4-BE49-F238E27FC236}">
                <a16:creationId xmlns:a16="http://schemas.microsoft.com/office/drawing/2014/main" id="{25C8211C-153A-4B83-9283-2DCB5D47C55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7" name="Freeform 282">
            <a:extLst>
              <a:ext uri="{FF2B5EF4-FFF2-40B4-BE49-F238E27FC236}">
                <a16:creationId xmlns:a16="http://schemas.microsoft.com/office/drawing/2014/main" id="{5544149A-DD00-42B0-84D7-A7AE411A3C7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8" name="Freeform 283">
            <a:extLst>
              <a:ext uri="{FF2B5EF4-FFF2-40B4-BE49-F238E27FC236}">
                <a16:creationId xmlns:a16="http://schemas.microsoft.com/office/drawing/2014/main" id="{5B661A5F-CD8C-414D-91CF-7AF287AD81E9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9" name="Freeform 284">
            <a:extLst>
              <a:ext uri="{FF2B5EF4-FFF2-40B4-BE49-F238E27FC236}">
                <a16:creationId xmlns:a16="http://schemas.microsoft.com/office/drawing/2014/main" id="{B78E0C5C-0510-4D03-95AC-273BD53F3A39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0" name="Freeform 285">
            <a:extLst>
              <a:ext uri="{FF2B5EF4-FFF2-40B4-BE49-F238E27FC236}">
                <a16:creationId xmlns:a16="http://schemas.microsoft.com/office/drawing/2014/main" id="{893D9309-CFA5-49C4-8C12-8AC30B998D9B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1" name="Freeform 286">
            <a:extLst>
              <a:ext uri="{FF2B5EF4-FFF2-40B4-BE49-F238E27FC236}">
                <a16:creationId xmlns:a16="http://schemas.microsoft.com/office/drawing/2014/main" id="{86A22F72-359D-4FD5-BF2E-B2DE1F10BAEC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2" name="Freeform 287">
            <a:extLst>
              <a:ext uri="{FF2B5EF4-FFF2-40B4-BE49-F238E27FC236}">
                <a16:creationId xmlns:a16="http://schemas.microsoft.com/office/drawing/2014/main" id="{7BFE0B75-318C-44BD-B0CD-F1445DE9082E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3" name="Freeform 288">
            <a:extLst>
              <a:ext uri="{FF2B5EF4-FFF2-40B4-BE49-F238E27FC236}">
                <a16:creationId xmlns:a16="http://schemas.microsoft.com/office/drawing/2014/main" id="{022DB826-ABC6-4267-AAB7-BA4B9204B62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4" name="Freeform 289">
            <a:extLst>
              <a:ext uri="{FF2B5EF4-FFF2-40B4-BE49-F238E27FC236}">
                <a16:creationId xmlns:a16="http://schemas.microsoft.com/office/drawing/2014/main" id="{1A2E0FBF-6D8B-4383-8DF4-52E3D9502B9D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5" name="Freeform 290">
            <a:extLst>
              <a:ext uri="{FF2B5EF4-FFF2-40B4-BE49-F238E27FC236}">
                <a16:creationId xmlns:a16="http://schemas.microsoft.com/office/drawing/2014/main" id="{0AF30607-4100-4CBB-9E9D-4281114FAC1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6" name="Freeform 291">
            <a:extLst>
              <a:ext uri="{FF2B5EF4-FFF2-40B4-BE49-F238E27FC236}">
                <a16:creationId xmlns:a16="http://schemas.microsoft.com/office/drawing/2014/main" id="{52B88399-7552-48B5-A426-9118B7587F98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7" name="Freeform 292">
            <a:extLst>
              <a:ext uri="{FF2B5EF4-FFF2-40B4-BE49-F238E27FC236}">
                <a16:creationId xmlns:a16="http://schemas.microsoft.com/office/drawing/2014/main" id="{73ADE5EE-6A14-43EC-BFE2-E2B46AA1B7EC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8" name="Freeform 293">
            <a:extLst>
              <a:ext uri="{FF2B5EF4-FFF2-40B4-BE49-F238E27FC236}">
                <a16:creationId xmlns:a16="http://schemas.microsoft.com/office/drawing/2014/main" id="{A70B9EA5-FE46-4DEB-AA7D-D20127BC50BE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9" name="Rectangle 294">
            <a:extLst>
              <a:ext uri="{FF2B5EF4-FFF2-40B4-BE49-F238E27FC236}">
                <a16:creationId xmlns:a16="http://schemas.microsoft.com/office/drawing/2014/main" id="{9CF058C1-FF81-463E-8349-1462E3840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0" name="Rectangle 295">
            <a:extLst>
              <a:ext uri="{FF2B5EF4-FFF2-40B4-BE49-F238E27FC236}">
                <a16:creationId xmlns:a16="http://schemas.microsoft.com/office/drawing/2014/main" id="{CB12AF03-211C-42CB-B2D4-D44D9BEEB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1" name="Rectangle 296">
            <a:extLst>
              <a:ext uri="{FF2B5EF4-FFF2-40B4-BE49-F238E27FC236}">
                <a16:creationId xmlns:a16="http://schemas.microsoft.com/office/drawing/2014/main" id="{660A6931-8074-4475-B7FC-860C46B0D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2" name="Rectangle 297">
            <a:extLst>
              <a:ext uri="{FF2B5EF4-FFF2-40B4-BE49-F238E27FC236}">
                <a16:creationId xmlns:a16="http://schemas.microsoft.com/office/drawing/2014/main" id="{C788A683-7244-446D-930A-7365AEE99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3" name="Rectangle 298">
            <a:extLst>
              <a:ext uri="{FF2B5EF4-FFF2-40B4-BE49-F238E27FC236}">
                <a16:creationId xmlns:a16="http://schemas.microsoft.com/office/drawing/2014/main" id="{5E156B52-D318-43AE-BAE6-5EA747457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4" name="Rectangle 299">
            <a:extLst>
              <a:ext uri="{FF2B5EF4-FFF2-40B4-BE49-F238E27FC236}">
                <a16:creationId xmlns:a16="http://schemas.microsoft.com/office/drawing/2014/main" id="{1F2F226F-750B-4523-94D9-181BA1821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5" name="Rectangle 300">
            <a:extLst>
              <a:ext uri="{FF2B5EF4-FFF2-40B4-BE49-F238E27FC236}">
                <a16:creationId xmlns:a16="http://schemas.microsoft.com/office/drawing/2014/main" id="{CB4DAD54-F677-4994-AA07-C7CF1B9A3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6" name="Rectangle 301">
            <a:extLst>
              <a:ext uri="{FF2B5EF4-FFF2-40B4-BE49-F238E27FC236}">
                <a16:creationId xmlns:a16="http://schemas.microsoft.com/office/drawing/2014/main" id="{37F4D7AE-4B7B-4973-A420-642A022FA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7" name="Rectangle 302">
            <a:extLst>
              <a:ext uri="{FF2B5EF4-FFF2-40B4-BE49-F238E27FC236}">
                <a16:creationId xmlns:a16="http://schemas.microsoft.com/office/drawing/2014/main" id="{E345CDBC-2C36-4A49-BD48-9A9195A0F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8" name="Rectangle 303">
            <a:extLst>
              <a:ext uri="{FF2B5EF4-FFF2-40B4-BE49-F238E27FC236}">
                <a16:creationId xmlns:a16="http://schemas.microsoft.com/office/drawing/2014/main" id="{6807F095-89AB-4D50-B0A8-7403890F1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" name="Rectangle 304">
            <a:extLst>
              <a:ext uri="{FF2B5EF4-FFF2-40B4-BE49-F238E27FC236}">
                <a16:creationId xmlns:a16="http://schemas.microsoft.com/office/drawing/2014/main" id="{03DB5A9E-8E4A-40AE-AB54-352A70F84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0" name="Rectangle 305">
            <a:extLst>
              <a:ext uri="{FF2B5EF4-FFF2-40B4-BE49-F238E27FC236}">
                <a16:creationId xmlns:a16="http://schemas.microsoft.com/office/drawing/2014/main" id="{027B02FD-5088-43A1-AC6E-E4558B602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1" name="Rectangle 306">
            <a:extLst>
              <a:ext uri="{FF2B5EF4-FFF2-40B4-BE49-F238E27FC236}">
                <a16:creationId xmlns:a16="http://schemas.microsoft.com/office/drawing/2014/main" id="{1C99A1E9-7646-476F-B33E-4C0A3A298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2" name="Rectangle 307">
            <a:extLst>
              <a:ext uri="{FF2B5EF4-FFF2-40B4-BE49-F238E27FC236}">
                <a16:creationId xmlns:a16="http://schemas.microsoft.com/office/drawing/2014/main" id="{117CE01B-60FC-421A-8570-2676E8A34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3" name="Freeform 271">
            <a:extLst>
              <a:ext uri="{FF2B5EF4-FFF2-40B4-BE49-F238E27FC236}">
                <a16:creationId xmlns:a16="http://schemas.microsoft.com/office/drawing/2014/main" id="{8F888E79-BA91-4D92-B3B1-BD0F91F4B6E6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4" name="Freeform 274">
            <a:extLst>
              <a:ext uri="{FF2B5EF4-FFF2-40B4-BE49-F238E27FC236}">
                <a16:creationId xmlns:a16="http://schemas.microsoft.com/office/drawing/2014/main" id="{F69CD2D7-91AA-4E36-8649-056FCA42939E}"/>
              </a:ext>
            </a:extLst>
          </p:cNvPr>
          <p:cNvSpPr>
            <a:spLocks/>
          </p:cNvSpPr>
          <p:nvPr/>
        </p:nvSpPr>
        <p:spPr bwMode="auto">
          <a:xfrm>
            <a:off x="8216719" y="3056761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7" name="Freeform 272">
            <a:extLst>
              <a:ext uri="{FF2B5EF4-FFF2-40B4-BE49-F238E27FC236}">
                <a16:creationId xmlns:a16="http://schemas.microsoft.com/office/drawing/2014/main" id="{E228D6D7-F095-40A0-966D-8E7C1D25935F}"/>
              </a:ext>
            </a:extLst>
          </p:cNvPr>
          <p:cNvSpPr>
            <a:spLocks/>
          </p:cNvSpPr>
          <p:nvPr/>
        </p:nvSpPr>
        <p:spPr bwMode="auto">
          <a:xfrm>
            <a:off x="7079265" y="2981374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8" name="Rectangle 300">
            <a:extLst>
              <a:ext uri="{FF2B5EF4-FFF2-40B4-BE49-F238E27FC236}">
                <a16:creationId xmlns:a16="http://schemas.microsoft.com/office/drawing/2014/main" id="{0F101776-1064-4840-B384-8C26569DC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3516" y="3724339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" name="Rectangle 305">
            <a:extLst>
              <a:ext uri="{FF2B5EF4-FFF2-40B4-BE49-F238E27FC236}">
                <a16:creationId xmlns:a16="http://schemas.microsoft.com/office/drawing/2014/main" id="{CE2417AA-70D4-47F0-B95B-CB37860C9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6218" y="3407607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0" name="TextBox 7">
            <a:extLst>
              <a:ext uri="{FF2B5EF4-FFF2-40B4-BE49-F238E27FC236}">
                <a16:creationId xmlns:a16="http://schemas.microsoft.com/office/drawing/2014/main" id="{33156DA6-B0EC-4B8A-9DD6-1F20DE42FD9C}"/>
              </a:ext>
            </a:extLst>
          </p:cNvPr>
          <p:cNvSpPr txBox="1"/>
          <p:nvPr/>
        </p:nvSpPr>
        <p:spPr>
          <a:xfrm>
            <a:off x="6903588" y="1694977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cxnSp>
        <p:nvCxnSpPr>
          <p:cNvPr id="90" name="Přímá spojnice 89">
            <a:extLst>
              <a:ext uri="{FF2B5EF4-FFF2-40B4-BE49-F238E27FC236}">
                <a16:creationId xmlns:a16="http://schemas.microsoft.com/office/drawing/2014/main" id="{38C6112B-E90D-47F0-9196-3C26602A0039}"/>
              </a:ext>
            </a:extLst>
          </p:cNvPr>
          <p:cNvCxnSpPr>
            <a:cxnSpLocks/>
          </p:cNvCxnSpPr>
          <p:nvPr/>
        </p:nvCxnSpPr>
        <p:spPr>
          <a:xfrm>
            <a:off x="8957495" y="6562051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94E8EA85-6583-4861-835D-AAF965C23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2470" y="2098034"/>
            <a:ext cx="1699198" cy="1309573"/>
          </a:xfrm>
          <a:prstGeom prst="rect">
            <a:avLst/>
          </a:prstGeom>
        </p:spPr>
      </p:pic>
      <p:pic>
        <p:nvPicPr>
          <p:cNvPr id="93" name="Picture 2">
            <a:extLst>
              <a:ext uri="{FF2B5EF4-FFF2-40B4-BE49-F238E27FC236}">
                <a16:creationId xmlns:a16="http://schemas.microsoft.com/office/drawing/2014/main" id="{CE9AE0B0-589C-46D4-87C6-8D3977D275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6318" r="3079" b="6318"/>
          <a:stretch/>
        </p:blipFill>
        <p:spPr bwMode="auto">
          <a:xfrm>
            <a:off x="10465794" y="123566"/>
            <a:ext cx="1603722" cy="833806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4" name="Chart 6">
            <a:extLst>
              <a:ext uri="{FF2B5EF4-FFF2-40B4-BE49-F238E27FC236}">
                <a16:creationId xmlns:a16="http://schemas.microsoft.com/office/drawing/2014/main" id="{67DD9FAD-D8CD-4873-8F47-3593BD8554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8151025"/>
              </p:ext>
            </p:extLst>
          </p:nvPr>
        </p:nvGraphicFramePr>
        <p:xfrm>
          <a:off x="103695" y="1443642"/>
          <a:ext cx="5128481" cy="5192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5" name="Tabulka 94">
            <a:extLst>
              <a:ext uri="{FF2B5EF4-FFF2-40B4-BE49-F238E27FC236}">
                <a16:creationId xmlns:a16="http://schemas.microsoft.com/office/drawing/2014/main" id="{14E0931C-6F6B-44E1-8875-C42EC1252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607024"/>
              </p:ext>
            </p:extLst>
          </p:nvPr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835 368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304 391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557 802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255 391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4 845 155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228 212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130 053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256 369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193 405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256 281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349 259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509 874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260 947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205 443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502 360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7" name="Freeform 287">
            <a:extLst>
              <a:ext uri="{FF2B5EF4-FFF2-40B4-BE49-F238E27FC236}">
                <a16:creationId xmlns:a16="http://schemas.microsoft.com/office/drawing/2014/main" id="{3F50524D-4295-4632-805D-3BE4FFE4965B}"/>
              </a:ext>
            </a:extLst>
          </p:cNvPr>
          <p:cNvSpPr>
            <a:spLocks/>
          </p:cNvSpPr>
          <p:nvPr/>
        </p:nvSpPr>
        <p:spPr bwMode="auto">
          <a:xfrm>
            <a:off x="10111910" y="380445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ectangle 302">
            <a:extLst>
              <a:ext uri="{FF2B5EF4-FFF2-40B4-BE49-F238E27FC236}">
                <a16:creationId xmlns:a16="http://schemas.microsoft.com/office/drawing/2014/main" id="{8FFEEF8A-CA89-4A06-ACA4-AF7A4201C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2231" y="4840099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6" name="TextovéPole 95">
            <a:extLst>
              <a:ext uri="{FF2B5EF4-FFF2-40B4-BE49-F238E27FC236}">
                <a16:creationId xmlns:a16="http://schemas.microsoft.com/office/drawing/2014/main" id="{0156E798-780F-4D83-81C8-655F377F4F42}"/>
              </a:ext>
            </a:extLst>
          </p:cNvPr>
          <p:cNvSpPr txBox="1"/>
          <p:nvPr/>
        </p:nvSpPr>
        <p:spPr>
          <a:xfrm>
            <a:off x="8805702" y="6585924"/>
            <a:ext cx="32583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Aktualizace dat k 22.06.2021, zdroj: MZ ČR/ÚZIS</a:t>
            </a:r>
          </a:p>
        </p:txBody>
      </p:sp>
    </p:spTree>
    <p:extLst>
      <p:ext uri="{BB962C8B-B14F-4D97-AF65-F5344CB8AC3E}">
        <p14:creationId xmlns:p14="http://schemas.microsoft.com/office/powerpoint/2010/main" val="1579310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EAA7E5AC-E18D-4965-B034-9ABCAA67E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676321"/>
              </p:ext>
            </p:extLst>
          </p:nvPr>
        </p:nvGraphicFramePr>
        <p:xfrm>
          <a:off x="1093510" y="905325"/>
          <a:ext cx="9807848" cy="5674146"/>
        </p:xfrm>
        <a:graphic>
          <a:graphicData uri="http://schemas.openxmlformats.org/drawingml/2006/table">
            <a:tbl>
              <a:tblPr/>
              <a:tblGrid>
                <a:gridCol w="1745512">
                  <a:extLst>
                    <a:ext uri="{9D8B030D-6E8A-4147-A177-3AD203B41FA5}">
                      <a16:colId xmlns:a16="http://schemas.microsoft.com/office/drawing/2014/main" val="2659217880"/>
                    </a:ext>
                  </a:extLst>
                </a:gridCol>
                <a:gridCol w="2340179">
                  <a:extLst>
                    <a:ext uri="{9D8B030D-6E8A-4147-A177-3AD203B41FA5}">
                      <a16:colId xmlns:a16="http://schemas.microsoft.com/office/drawing/2014/main" val="3700633278"/>
                    </a:ext>
                  </a:extLst>
                </a:gridCol>
                <a:gridCol w="2899787">
                  <a:extLst>
                    <a:ext uri="{9D8B030D-6E8A-4147-A177-3AD203B41FA5}">
                      <a16:colId xmlns:a16="http://schemas.microsoft.com/office/drawing/2014/main" val="1208404094"/>
                    </a:ext>
                  </a:extLst>
                </a:gridCol>
                <a:gridCol w="2822370">
                  <a:extLst>
                    <a:ext uri="{9D8B030D-6E8A-4147-A177-3AD203B41FA5}">
                      <a16:colId xmlns:a16="http://schemas.microsoft.com/office/drawing/2014/main" val="3572332603"/>
                    </a:ext>
                  </a:extLst>
                </a:gridCol>
              </a:tblGrid>
              <a:tr h="71915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Věk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 osob </a:t>
                      </a:r>
                    </a:p>
                    <a:p>
                      <a:pPr algn="ctr" fontAlgn="b"/>
                      <a:r>
                        <a:rPr lang="cs-CZ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 populaci k 1.1.2021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Očkované osoby celkem</a:t>
                      </a:r>
                    </a:p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 (podíl z populace)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Osoby se dvěma dávkami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 (podíl z populace)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087383"/>
                  </a:ext>
                </a:extLst>
              </a:tr>
              <a:tr h="36646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16-29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24 559 (27,3 %)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4 813 (5,3 %)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408038"/>
                  </a:ext>
                </a:extLst>
              </a:tr>
              <a:tr h="36646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30-34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40 988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14 643 (35,7 %)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3 258 (7,9 %)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7668170"/>
                  </a:ext>
                </a:extLst>
              </a:tr>
              <a:tr h="36646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35-39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42 548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18 143 (42,6 %)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4 479 (10,5 %)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075597"/>
                  </a:ext>
                </a:extLst>
              </a:tr>
              <a:tr h="36646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40-45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51 850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27 099 (52,3 %)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6 734  (13,0 %)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332124"/>
                  </a:ext>
                </a:extLst>
              </a:tr>
              <a:tr h="36646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45-49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51 993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30 600 (58,9 %)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8 412 (16,2 %)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60367"/>
                  </a:ext>
                </a:extLst>
              </a:tr>
              <a:tr h="36646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50-54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41 784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25 890 (62,0 %)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11 016 (26,4 %)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3661492"/>
                  </a:ext>
                </a:extLst>
              </a:tr>
              <a:tr h="36646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55-59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40 975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26 843 (65,5 %)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18 962 (46,3 %)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48320"/>
                  </a:ext>
                </a:extLst>
              </a:tr>
              <a:tr h="36646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60-64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40 583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28 521 (70,3 %)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22 323 (55,0 %)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3150079"/>
                  </a:ext>
                </a:extLst>
              </a:tr>
              <a:tr h="36646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65-69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42 722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32 956 (77,1 %)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26 633 (62,3 %)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0196500"/>
                  </a:ext>
                </a:extLst>
              </a:tr>
              <a:tr h="36646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70-79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63 660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53 387 (83,9 %)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45 691 (71,8 %)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002971"/>
                  </a:ext>
                </a:extLst>
              </a:tr>
              <a:tr h="36646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80+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27 637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22 491 (81,4 %)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20 810 (75,3 %)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600272"/>
                  </a:ext>
                </a:extLst>
              </a:tr>
              <a:tr h="8819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CELKEM očkovaných starších 16+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534 754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305 132 (57,1 %)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173 131 (32,4 %)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075670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5037C5D8-CED7-4806-ADE4-45C35EC92705}"/>
              </a:ext>
            </a:extLst>
          </p:cNvPr>
          <p:cNvSpPr txBox="1"/>
          <p:nvPr/>
        </p:nvSpPr>
        <p:spPr>
          <a:xfrm>
            <a:off x="1791698" y="320549"/>
            <a:ext cx="87333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002060"/>
                </a:solidFill>
              </a:rPr>
              <a:t>Stav očkovaní v Jihočeském kraji podle věku   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D0F2B152-9C3D-4B31-902A-8B7763767392}"/>
              </a:ext>
            </a:extLst>
          </p:cNvPr>
          <p:cNvCxnSpPr>
            <a:cxnSpLocks/>
          </p:cNvCxnSpPr>
          <p:nvPr/>
        </p:nvCxnSpPr>
        <p:spPr>
          <a:xfrm>
            <a:off x="363632" y="255494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23F47546-12BF-455B-9613-D36E17D7FA69}"/>
              </a:ext>
            </a:extLst>
          </p:cNvPr>
          <p:cNvCxnSpPr>
            <a:cxnSpLocks/>
          </p:cNvCxnSpPr>
          <p:nvPr/>
        </p:nvCxnSpPr>
        <p:spPr>
          <a:xfrm>
            <a:off x="390526" y="255494"/>
            <a:ext cx="0" cy="55401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B86CEF12-4A77-4F4F-BA1D-DB111734F1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6318" r="3079" b="6318"/>
          <a:stretch/>
        </p:blipFill>
        <p:spPr bwMode="auto">
          <a:xfrm>
            <a:off x="10465794" y="123566"/>
            <a:ext cx="1603722" cy="833806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C8D1CC0-5FD0-4640-8819-DF2189F0807A}"/>
              </a:ext>
            </a:extLst>
          </p:cNvPr>
          <p:cNvSpPr txBox="1"/>
          <p:nvPr/>
        </p:nvSpPr>
        <p:spPr>
          <a:xfrm>
            <a:off x="8895896" y="6610493"/>
            <a:ext cx="32583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Aktualizace dat k 22.06.2021, zdroj: MZ ČR/ÚZIS</a:t>
            </a:r>
          </a:p>
        </p:txBody>
      </p:sp>
    </p:spTree>
    <p:extLst>
      <p:ext uri="{BB962C8B-B14F-4D97-AF65-F5344CB8AC3E}">
        <p14:creationId xmlns:p14="http://schemas.microsoft.com/office/powerpoint/2010/main" val="1716619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5C464A3B-B6CB-456B-8E04-D79F148B81EA}"/>
              </a:ext>
            </a:extLst>
          </p:cNvPr>
          <p:cNvCxnSpPr>
            <a:cxnSpLocks/>
          </p:cNvCxnSpPr>
          <p:nvPr/>
        </p:nvCxnSpPr>
        <p:spPr>
          <a:xfrm>
            <a:off x="363632" y="255494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EC6B4923-EB2A-443C-B322-140F541F1B37}"/>
              </a:ext>
            </a:extLst>
          </p:cNvPr>
          <p:cNvCxnSpPr>
            <a:cxnSpLocks/>
          </p:cNvCxnSpPr>
          <p:nvPr/>
        </p:nvCxnSpPr>
        <p:spPr>
          <a:xfrm>
            <a:off x="8667040" y="6280661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F5A99A5-7437-4FA3-B9C5-6E13304C3929}"/>
              </a:ext>
            </a:extLst>
          </p:cNvPr>
          <p:cNvSpPr txBox="1"/>
          <p:nvPr/>
        </p:nvSpPr>
        <p:spPr>
          <a:xfrm>
            <a:off x="879050" y="389760"/>
            <a:ext cx="89945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3200" b="1" dirty="0">
                <a:solidFill>
                  <a:srgbClr val="002060"/>
                </a:solidFill>
              </a:rPr>
              <a:t>Přehled krajů  - souhrn proočkovanosti 16 a více let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7329061-AF37-462D-B5A1-3A01BAD64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6318" r="3079" b="6318"/>
          <a:stretch/>
        </p:blipFill>
        <p:spPr bwMode="auto">
          <a:xfrm>
            <a:off x="10246716" y="123562"/>
            <a:ext cx="1871009" cy="97277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986A421-541A-4D9A-9E95-0689E289E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85" y="1378199"/>
            <a:ext cx="11889339" cy="522430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383AF13-FE7D-4E74-925B-D12FD36E7983}"/>
              </a:ext>
            </a:extLst>
          </p:cNvPr>
          <p:cNvSpPr txBox="1"/>
          <p:nvPr/>
        </p:nvSpPr>
        <p:spPr>
          <a:xfrm>
            <a:off x="8933611" y="6602507"/>
            <a:ext cx="32583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Aktualizace dat k 22.06.2021, zdroj: MZ ČR/ÚZIS</a:t>
            </a:r>
          </a:p>
        </p:txBody>
      </p:sp>
    </p:spTree>
    <p:extLst>
      <p:ext uri="{BB962C8B-B14F-4D97-AF65-F5344CB8AC3E}">
        <p14:creationId xmlns:p14="http://schemas.microsoft.com/office/powerpoint/2010/main" val="1172797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5C464A3B-B6CB-456B-8E04-D79F148B81EA}"/>
              </a:ext>
            </a:extLst>
          </p:cNvPr>
          <p:cNvCxnSpPr>
            <a:cxnSpLocks/>
          </p:cNvCxnSpPr>
          <p:nvPr/>
        </p:nvCxnSpPr>
        <p:spPr>
          <a:xfrm>
            <a:off x="363632" y="255494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EC6B4923-EB2A-443C-B322-140F541F1B37}"/>
              </a:ext>
            </a:extLst>
          </p:cNvPr>
          <p:cNvCxnSpPr>
            <a:cxnSpLocks/>
          </p:cNvCxnSpPr>
          <p:nvPr/>
        </p:nvCxnSpPr>
        <p:spPr>
          <a:xfrm>
            <a:off x="8667040" y="6280661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F5A99A5-7437-4FA3-B9C5-6E13304C3929}"/>
              </a:ext>
            </a:extLst>
          </p:cNvPr>
          <p:cNvSpPr txBox="1"/>
          <p:nvPr/>
        </p:nvSpPr>
        <p:spPr>
          <a:xfrm>
            <a:off x="879050" y="389760"/>
            <a:ext cx="90042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3200" b="1" dirty="0">
                <a:solidFill>
                  <a:srgbClr val="002060"/>
                </a:solidFill>
              </a:rPr>
              <a:t>Nejmladší populace  - věk 16-29 v přehledu krajů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E15E095-8241-4D5F-A836-8BFF911A69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6318" r="3079" b="6318"/>
          <a:stretch/>
        </p:blipFill>
        <p:spPr bwMode="auto">
          <a:xfrm>
            <a:off x="10465794" y="123566"/>
            <a:ext cx="1603722" cy="833806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5F45D4C-F1A2-4D97-BEBF-6A46A71E1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75" y="1260196"/>
            <a:ext cx="11776449" cy="520804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EFAC7E2-F40E-443B-B0B4-D410F785C216}"/>
              </a:ext>
            </a:extLst>
          </p:cNvPr>
          <p:cNvSpPr txBox="1"/>
          <p:nvPr/>
        </p:nvSpPr>
        <p:spPr>
          <a:xfrm>
            <a:off x="8836599" y="6596390"/>
            <a:ext cx="32583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Aktualizace dat k 22.06.2021, zdroj: MZ ČR/ÚZIS</a:t>
            </a:r>
          </a:p>
        </p:txBody>
      </p:sp>
    </p:spTree>
    <p:extLst>
      <p:ext uri="{BB962C8B-B14F-4D97-AF65-F5344CB8AC3E}">
        <p14:creationId xmlns:p14="http://schemas.microsoft.com/office/powerpoint/2010/main" val="44177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265759-4792-2A4C-8F64-367DA85C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38" y="365125"/>
            <a:ext cx="909710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>
                <a:solidFill>
                  <a:schemeClr val="accent1"/>
                </a:solidFill>
                <a:latin typeface="+mn-lt"/>
              </a:rPr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3ED252-89DE-154E-AA4C-E94F16236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0963275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3600" b="1" dirty="0">
                <a:solidFill>
                  <a:srgbClr val="002060"/>
                </a:solidFill>
                <a:latin typeface="+mn-lt"/>
              </a:rPr>
              <a:t>Motto vakcinační strategie</a:t>
            </a:r>
            <a:endParaRPr lang="cs-CZ" sz="36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cs-CZ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002060"/>
                </a:solidFill>
              </a:rPr>
              <a:t>Pokud chceme naočkovat velké množství lidí v krátkém čase, musíme pochopit základní věc. </a:t>
            </a:r>
          </a:p>
          <a:p>
            <a:pPr marL="0" indent="0" algn="ctr">
              <a:buNone/>
            </a:pPr>
            <a:endParaRPr lang="cs-CZ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cs-CZ" sz="3200" b="1" dirty="0">
                <a:solidFill>
                  <a:srgbClr val="002060"/>
                </a:solidFill>
              </a:rPr>
              <a:t>Samotné očkování zabere v celém procesu nejméně času. </a:t>
            </a:r>
          </a:p>
          <a:p>
            <a:pPr marL="0" indent="0" algn="ctr">
              <a:buNone/>
            </a:pPr>
            <a:endParaRPr lang="cs-CZ" sz="32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cs-CZ" b="1" dirty="0">
                <a:solidFill>
                  <a:srgbClr val="002060"/>
                </a:solidFill>
              </a:rPr>
              <a:t>O úspěchu či neúspěchu rozhodne</a:t>
            </a:r>
          </a:p>
          <a:p>
            <a:pPr marL="0" indent="0" algn="ctr">
              <a:buNone/>
            </a:pPr>
            <a:r>
              <a:rPr lang="cs-CZ" b="1" dirty="0">
                <a:solidFill>
                  <a:srgbClr val="002060"/>
                </a:solidFill>
              </a:rPr>
              <a:t> komunikace, administrativní nastavení a logistika</a:t>
            </a:r>
            <a:r>
              <a:rPr lang="cs-CZ" b="1" dirty="0">
                <a:solidFill>
                  <a:schemeClr val="accent1"/>
                </a:solidFill>
              </a:rPr>
              <a:t>. 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D3AE8265-5545-3B46-B8EA-45713EBA9282}"/>
              </a:ext>
            </a:extLst>
          </p:cNvPr>
          <p:cNvCxnSpPr>
            <a:cxnSpLocks/>
          </p:cNvCxnSpPr>
          <p:nvPr/>
        </p:nvCxnSpPr>
        <p:spPr>
          <a:xfrm>
            <a:off x="390526" y="255494"/>
            <a:ext cx="0" cy="55401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220AA4C5-52F7-5041-9B06-441CBDC988D3}"/>
              </a:ext>
            </a:extLst>
          </p:cNvPr>
          <p:cNvCxnSpPr>
            <a:cxnSpLocks/>
          </p:cNvCxnSpPr>
          <p:nvPr/>
        </p:nvCxnSpPr>
        <p:spPr>
          <a:xfrm>
            <a:off x="8511988" y="6176963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B14C80BF-1DB4-814E-8D50-A14F076FEA61}"/>
              </a:ext>
            </a:extLst>
          </p:cNvPr>
          <p:cNvCxnSpPr>
            <a:cxnSpLocks/>
          </p:cNvCxnSpPr>
          <p:nvPr/>
        </p:nvCxnSpPr>
        <p:spPr>
          <a:xfrm>
            <a:off x="363632" y="255494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B375F367-8F30-4C3E-AC88-76B5424D4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6318" r="3079" b="6318"/>
          <a:stretch/>
        </p:blipFill>
        <p:spPr bwMode="auto">
          <a:xfrm>
            <a:off x="10465794" y="123566"/>
            <a:ext cx="1603722" cy="833806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11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A1E1E2-90C6-ED49-9A6C-D51D8EBE9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  <a:latin typeface="+mn-lt"/>
              </a:rPr>
              <a:t>Co je třeba k naplnění cílů – předpoklady </a:t>
            </a:r>
            <a:endParaRPr lang="cs-CZ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6A249F-40D2-9149-BA3C-B464AEEC2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807"/>
            <a:ext cx="11415713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1. Motivovat k očkování co nejvíc lidí - </a:t>
            </a:r>
            <a:r>
              <a:rPr lang="cs-CZ" dirty="0">
                <a:solidFill>
                  <a:srgbClr val="7030A0"/>
                </a:solidFill>
              </a:rPr>
              <a:t>vláda a kraj 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2. Zajistit kvalitní a funkční systém informovanosti obyvatel - </a:t>
            </a:r>
            <a:r>
              <a:rPr lang="cs-CZ" dirty="0">
                <a:solidFill>
                  <a:srgbClr val="7030A0"/>
                </a:solidFill>
              </a:rPr>
              <a:t>vláda a kraj</a:t>
            </a:r>
            <a:r>
              <a:rPr lang="cs-CZ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3. Zajistit systém evidence zájemců o očkování a jejich pozvání na konkrétní   termín – </a:t>
            </a:r>
            <a:r>
              <a:rPr lang="cs-CZ" dirty="0">
                <a:solidFill>
                  <a:srgbClr val="7030A0"/>
                </a:solidFill>
              </a:rPr>
              <a:t>vláda ? kraj ? 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4. Dostatek vakcín v daném období - </a:t>
            </a:r>
            <a:r>
              <a:rPr lang="cs-CZ" dirty="0">
                <a:solidFill>
                  <a:srgbClr val="7030A0"/>
                </a:solidFill>
              </a:rPr>
              <a:t>vláda 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5. Zajištění dostatečného množství podaných vakcín každý den - </a:t>
            </a:r>
            <a:r>
              <a:rPr lang="cs-CZ" dirty="0">
                <a:solidFill>
                  <a:srgbClr val="7030A0"/>
                </a:solidFill>
              </a:rPr>
              <a:t>kraj 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Očkování 16 a více let – přehled dle krajů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E3E670B1-CB4C-B94A-B8C3-549077E3BFF5}"/>
              </a:ext>
            </a:extLst>
          </p:cNvPr>
          <p:cNvCxnSpPr>
            <a:cxnSpLocks/>
          </p:cNvCxnSpPr>
          <p:nvPr/>
        </p:nvCxnSpPr>
        <p:spPr>
          <a:xfrm>
            <a:off x="390526" y="255494"/>
            <a:ext cx="0" cy="55401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FA1B9441-D7CA-4F49-9E86-3F03FFABFE32}"/>
              </a:ext>
            </a:extLst>
          </p:cNvPr>
          <p:cNvCxnSpPr>
            <a:cxnSpLocks/>
          </p:cNvCxnSpPr>
          <p:nvPr/>
        </p:nvCxnSpPr>
        <p:spPr>
          <a:xfrm>
            <a:off x="363632" y="255494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1F742063-3EE0-3241-8365-8AB9FFC9253B}"/>
              </a:ext>
            </a:extLst>
          </p:cNvPr>
          <p:cNvCxnSpPr>
            <a:cxnSpLocks/>
          </p:cNvCxnSpPr>
          <p:nvPr/>
        </p:nvCxnSpPr>
        <p:spPr>
          <a:xfrm>
            <a:off x="8422341" y="6229145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32F980A5-EB72-4217-BADD-48842AB46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6318" r="3079" b="6318"/>
          <a:stretch/>
        </p:blipFill>
        <p:spPr bwMode="auto">
          <a:xfrm>
            <a:off x="10465794" y="123566"/>
            <a:ext cx="1603722" cy="833806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066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C42EA2-46C6-4B4E-BFEC-BE00E9D4D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831" y="397030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2060"/>
                </a:solidFill>
                <a:latin typeface="+mn-lt"/>
              </a:rPr>
              <a:t>  1. Motivovat k očkování co nejvíc lidí </a:t>
            </a:r>
            <a:endParaRPr lang="cs-CZ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A88A81-DC30-AF46-9558-548AE4D11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259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Mediální kampaň v regionálních médiích - </a:t>
            </a:r>
            <a:r>
              <a:rPr lang="cs-CZ" dirty="0">
                <a:solidFill>
                  <a:srgbClr val="FF0000"/>
                </a:solidFill>
              </a:rPr>
              <a:t>SPLNĚNO 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Předpoklad spolupráce s asociací mediálních agentur v ČR - </a:t>
            </a:r>
            <a:r>
              <a:rPr lang="cs-CZ" dirty="0">
                <a:solidFill>
                  <a:srgbClr val="FF0000"/>
                </a:solidFill>
              </a:rPr>
              <a:t>SPLNĚNO</a:t>
            </a:r>
            <a:r>
              <a:rPr lang="cs-CZ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Zaměření: skupina obyvatel 60+ a jejich rodiny - </a:t>
            </a:r>
            <a:r>
              <a:rPr lang="cs-CZ" dirty="0">
                <a:solidFill>
                  <a:srgbClr val="FF0000"/>
                </a:solidFill>
              </a:rPr>
              <a:t>SPLNĚNO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Zahájení: od 15.-20. ledna - </a:t>
            </a:r>
            <a:r>
              <a:rPr lang="cs-CZ" dirty="0">
                <a:solidFill>
                  <a:srgbClr val="FF0000"/>
                </a:solidFill>
              </a:rPr>
              <a:t>SPLNĚNO 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Cíl: dosažení maximální proočkovanosti ve věkové skupině 60+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E944BEF-DC11-1842-B1F5-1C949A06DE77}"/>
              </a:ext>
            </a:extLst>
          </p:cNvPr>
          <p:cNvCxnSpPr>
            <a:cxnSpLocks/>
          </p:cNvCxnSpPr>
          <p:nvPr/>
        </p:nvCxnSpPr>
        <p:spPr>
          <a:xfrm>
            <a:off x="390526" y="255494"/>
            <a:ext cx="0" cy="55401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F26C2114-BB95-8442-8D4D-A909A557BC5D}"/>
              </a:ext>
            </a:extLst>
          </p:cNvPr>
          <p:cNvCxnSpPr>
            <a:cxnSpLocks/>
          </p:cNvCxnSpPr>
          <p:nvPr/>
        </p:nvCxnSpPr>
        <p:spPr>
          <a:xfrm>
            <a:off x="363632" y="255494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4A80B6A8-2ADE-0F45-8D84-AB7B1BDDBCE6}"/>
              </a:ext>
            </a:extLst>
          </p:cNvPr>
          <p:cNvCxnSpPr>
            <a:cxnSpLocks/>
          </p:cNvCxnSpPr>
          <p:nvPr/>
        </p:nvCxnSpPr>
        <p:spPr>
          <a:xfrm>
            <a:off x="8422341" y="6229145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936AF28A-4400-4694-BD83-48B1E22824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6318" r="3079" b="6318"/>
          <a:stretch/>
        </p:blipFill>
        <p:spPr bwMode="auto">
          <a:xfrm>
            <a:off x="10465794" y="123566"/>
            <a:ext cx="1603722" cy="833806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563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02E47A-3B36-874B-8DA7-0435BDA2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423839"/>
            <a:ext cx="10901361" cy="5778500"/>
          </a:xfrm>
        </p:spPr>
        <p:txBody>
          <a:bodyPr>
            <a:normAutofit fontScale="90000"/>
          </a:bodyPr>
          <a:lstStyle/>
          <a:p>
            <a:br>
              <a:rPr lang="cs-CZ" sz="3200" b="1" dirty="0">
                <a:solidFill>
                  <a:schemeClr val="accent1"/>
                </a:solidFill>
              </a:rPr>
            </a:br>
            <a:r>
              <a:rPr lang="cs-CZ" sz="3600" b="1" dirty="0">
                <a:solidFill>
                  <a:srgbClr val="002060"/>
                </a:solidFill>
                <a:latin typeface="+mn-lt"/>
              </a:rPr>
              <a:t>2. Zajistit kvalitní a funkční systém informovanosti</a:t>
            </a:r>
            <a:br>
              <a:rPr lang="cs-CZ" sz="3600" b="1" dirty="0">
                <a:solidFill>
                  <a:srgbClr val="002060"/>
                </a:solidFill>
                <a:latin typeface="+mn-lt"/>
              </a:rPr>
            </a:br>
            <a:r>
              <a:rPr lang="cs-CZ" sz="3600" b="1" dirty="0">
                <a:solidFill>
                  <a:srgbClr val="002060"/>
                </a:solidFill>
                <a:latin typeface="+mn-lt"/>
              </a:rPr>
              <a:t> obyvatel </a:t>
            </a:r>
            <a:br>
              <a:rPr lang="cs-CZ" sz="3200" b="1" dirty="0">
                <a:solidFill>
                  <a:schemeClr val="accent1"/>
                </a:solidFill>
              </a:rPr>
            </a:br>
            <a:br>
              <a:rPr lang="cs-CZ" sz="3200" b="1" dirty="0">
                <a:solidFill>
                  <a:schemeClr val="accent1"/>
                </a:solidFill>
              </a:rPr>
            </a:br>
            <a:r>
              <a:rPr lang="cs-CZ" sz="2800" b="1" dirty="0">
                <a:solidFill>
                  <a:srgbClr val="002060"/>
                </a:solidFill>
                <a:latin typeface="+mn-lt"/>
              </a:rPr>
              <a:t>Na krajské úrovni budeme dávat důraz na:</a:t>
            </a:r>
            <a:br>
              <a:rPr lang="cs-CZ" sz="2800" b="1" dirty="0">
                <a:solidFill>
                  <a:srgbClr val="002060"/>
                </a:solidFill>
                <a:latin typeface="+mn-lt"/>
              </a:rPr>
            </a:br>
            <a:br>
              <a:rPr lang="cs-CZ" sz="2800" b="1" dirty="0">
                <a:solidFill>
                  <a:schemeClr val="accent1"/>
                </a:solidFill>
                <a:latin typeface="+mn-lt"/>
              </a:rPr>
            </a:br>
            <a:r>
              <a:rPr lang="cs-CZ" sz="2800" b="1" dirty="0">
                <a:solidFill>
                  <a:srgbClr val="002060"/>
                </a:solidFill>
                <a:latin typeface="+mn-lt"/>
              </a:rPr>
              <a:t>Informace v tištěné podobě.</a:t>
            </a:r>
            <a:r>
              <a:rPr lang="cs-CZ" sz="2800" dirty="0">
                <a:solidFill>
                  <a:srgbClr val="002060"/>
                </a:solidFill>
                <a:latin typeface="+mn-lt"/>
              </a:rPr>
              <a:t> Každý dostane do schránky materiály s popisem jak bude vakcinace v kraji probíhat, kam a kdy se ozvat – </a:t>
            </a:r>
            <a:r>
              <a:rPr lang="cs-CZ" sz="2800" b="1" dirty="0">
                <a:solidFill>
                  <a:srgbClr val="FF0000"/>
                </a:solidFill>
                <a:latin typeface="+mn-lt"/>
              </a:rPr>
              <a:t>Vydány OČKO NOVINY</a:t>
            </a:r>
            <a:br>
              <a:rPr lang="cs-CZ" sz="2800" dirty="0">
                <a:solidFill>
                  <a:schemeClr val="accent1"/>
                </a:solidFill>
                <a:latin typeface="+mn-lt"/>
              </a:rPr>
            </a:br>
            <a:r>
              <a:rPr lang="cs-CZ" sz="2800" b="1" dirty="0">
                <a:solidFill>
                  <a:srgbClr val="002060"/>
                </a:solidFill>
                <a:latin typeface="+mn-lt"/>
              </a:rPr>
              <a:t>Zřízení krajského call centra. </a:t>
            </a:r>
            <a:r>
              <a:rPr lang="cs-CZ" sz="2800" dirty="0">
                <a:solidFill>
                  <a:srgbClr val="002060"/>
                </a:solidFill>
                <a:latin typeface="+mn-lt"/>
              </a:rPr>
              <a:t>Bude</a:t>
            </a:r>
            <a:r>
              <a:rPr lang="cs-CZ" sz="28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cs-CZ" sz="2800" dirty="0">
                <a:solidFill>
                  <a:srgbClr val="002060"/>
                </a:solidFill>
                <a:latin typeface="+mn-lt"/>
              </a:rPr>
              <a:t>možné objednání na </a:t>
            </a:r>
            <a:r>
              <a:rPr lang="cs-CZ" sz="2800" dirty="0" err="1">
                <a:solidFill>
                  <a:srgbClr val="002060"/>
                </a:solidFill>
                <a:latin typeface="+mn-lt"/>
              </a:rPr>
              <a:t>waiting</a:t>
            </a:r>
            <a:r>
              <a:rPr lang="cs-CZ" sz="2800" dirty="0">
                <a:solidFill>
                  <a:srgbClr val="002060"/>
                </a:solidFill>
                <a:latin typeface="+mn-lt"/>
              </a:rPr>
              <a:t> list pro seniory přes telefon – </a:t>
            </a:r>
            <a:r>
              <a:rPr lang="cs-CZ" sz="2800" b="1" dirty="0">
                <a:solidFill>
                  <a:srgbClr val="FF0000"/>
                </a:solidFill>
                <a:latin typeface="+mn-lt"/>
              </a:rPr>
              <a:t>SPLNĚNO.</a:t>
            </a:r>
            <a:r>
              <a:rPr lang="cs-CZ" sz="2800" dirty="0">
                <a:solidFill>
                  <a:srgbClr val="FF0000"/>
                </a:solidFill>
                <a:latin typeface="+mn-lt"/>
              </a:rPr>
              <a:t> Linka v provozu od 15. ledna 2021 (ukončení 30.06.2021). </a:t>
            </a:r>
            <a:br>
              <a:rPr lang="cs-CZ" sz="2800" dirty="0">
                <a:solidFill>
                  <a:srgbClr val="FF0000"/>
                </a:solidFill>
                <a:latin typeface="+mn-lt"/>
              </a:rPr>
            </a:br>
            <a:r>
              <a:rPr lang="cs-CZ" sz="2800" b="1" dirty="0">
                <a:solidFill>
                  <a:srgbClr val="002060"/>
                </a:solidFill>
                <a:latin typeface="+mn-lt"/>
              </a:rPr>
              <a:t>Komunikace s rodinou. </a:t>
            </a:r>
            <a:r>
              <a:rPr lang="cs-CZ" sz="2800" dirty="0">
                <a:solidFill>
                  <a:srgbClr val="002060"/>
                </a:solidFill>
                <a:latin typeface="+mn-lt"/>
              </a:rPr>
              <a:t>Kontakt na rodinné příslušníky seniorů, i při přepravě seniorů na vakcinaci. Navrhnu vládě, aby </a:t>
            </a:r>
            <a:r>
              <a:rPr lang="cs-CZ" sz="2800" b="1" dirty="0">
                <a:solidFill>
                  <a:srgbClr val="002060"/>
                </a:solidFill>
                <a:latin typeface="+mn-lt"/>
              </a:rPr>
              <a:t>rodinný příslušník seniora měl nárok na placené volno na přepravu seniora nad 70 let! </a:t>
            </a:r>
            <a:r>
              <a:rPr lang="cs-CZ" sz="2800" b="1" dirty="0">
                <a:solidFill>
                  <a:srgbClr val="FF0000"/>
                </a:solidFill>
                <a:latin typeface="+mn-lt"/>
              </a:rPr>
              <a:t>– SPLNĚNO - NEVYSLYŠENO</a:t>
            </a:r>
            <a:br>
              <a:rPr lang="cs-CZ" sz="2800" b="1" dirty="0">
                <a:solidFill>
                  <a:srgbClr val="FF0000"/>
                </a:solidFill>
                <a:latin typeface="+mn-lt"/>
              </a:rPr>
            </a:br>
            <a:br>
              <a:rPr lang="cs-CZ" sz="2800" b="1" dirty="0">
                <a:solidFill>
                  <a:schemeClr val="accent1"/>
                </a:solidFill>
                <a:latin typeface="+mn-lt"/>
              </a:rPr>
            </a:br>
            <a:endParaRPr lang="cs-CZ" sz="2800" b="1" dirty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859F220-4D3D-444E-8E38-B17ED172683F}"/>
              </a:ext>
            </a:extLst>
          </p:cNvPr>
          <p:cNvCxnSpPr>
            <a:cxnSpLocks/>
          </p:cNvCxnSpPr>
          <p:nvPr/>
        </p:nvCxnSpPr>
        <p:spPr>
          <a:xfrm>
            <a:off x="390526" y="255494"/>
            <a:ext cx="0" cy="55401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B3D24FA0-EDC4-604C-B5C8-7362CD43F81D}"/>
              </a:ext>
            </a:extLst>
          </p:cNvPr>
          <p:cNvCxnSpPr>
            <a:cxnSpLocks/>
          </p:cNvCxnSpPr>
          <p:nvPr/>
        </p:nvCxnSpPr>
        <p:spPr>
          <a:xfrm>
            <a:off x="363632" y="255494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BAC2B6D6-752C-D942-834B-417DC3206A29}"/>
              </a:ext>
            </a:extLst>
          </p:cNvPr>
          <p:cNvCxnSpPr>
            <a:cxnSpLocks/>
          </p:cNvCxnSpPr>
          <p:nvPr/>
        </p:nvCxnSpPr>
        <p:spPr>
          <a:xfrm>
            <a:off x="8422341" y="6229145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DC285A0E-8DD9-430C-ACF1-D5F5247D0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6318" r="3079" b="6318"/>
          <a:stretch/>
        </p:blipFill>
        <p:spPr bwMode="auto">
          <a:xfrm>
            <a:off x="10465794" y="123566"/>
            <a:ext cx="1603722" cy="833806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883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C918F-9C7C-4B3F-9F95-76974955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6563"/>
            <a:ext cx="10803901" cy="1061337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2060"/>
                </a:solidFill>
                <a:latin typeface="+mn-lt"/>
              </a:rPr>
              <a:t>5. Zajištění dostatečného množství podaných </a:t>
            </a:r>
            <a:br>
              <a:rPr lang="cs-CZ" sz="3200" b="1" dirty="0">
                <a:solidFill>
                  <a:srgbClr val="002060"/>
                </a:solidFill>
                <a:latin typeface="+mn-lt"/>
              </a:rPr>
            </a:br>
            <a:r>
              <a:rPr lang="cs-CZ" sz="3200" b="1" dirty="0">
                <a:solidFill>
                  <a:srgbClr val="002060"/>
                </a:solidFill>
                <a:latin typeface="+mn-lt"/>
              </a:rPr>
              <a:t>vakcín každý den</a:t>
            </a:r>
            <a:endParaRPr lang="cs-CZ" sz="3200" dirty="0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58C260F-2151-41D4-9BC1-3A6CA3CFB30E}"/>
              </a:ext>
            </a:extLst>
          </p:cNvPr>
          <p:cNvCxnSpPr>
            <a:cxnSpLocks/>
          </p:cNvCxnSpPr>
          <p:nvPr/>
        </p:nvCxnSpPr>
        <p:spPr>
          <a:xfrm>
            <a:off x="6096000" y="1490901"/>
            <a:ext cx="0" cy="4503727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24F26754-70A7-463E-8E12-384D394FA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7998" y="179870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48C1136B-63DB-4C18-B938-9F2C56D476CF}"/>
              </a:ext>
            </a:extLst>
          </p:cNvPr>
          <p:cNvCxnSpPr>
            <a:cxnSpLocks/>
          </p:cNvCxnSpPr>
          <p:nvPr/>
        </p:nvCxnSpPr>
        <p:spPr>
          <a:xfrm>
            <a:off x="8511988" y="6544608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1DF1D948-2E4E-4A02-982A-CE8ADDA38D20}"/>
              </a:ext>
            </a:extLst>
          </p:cNvPr>
          <p:cNvCxnSpPr>
            <a:cxnSpLocks/>
          </p:cNvCxnSpPr>
          <p:nvPr/>
        </p:nvCxnSpPr>
        <p:spPr>
          <a:xfrm>
            <a:off x="363632" y="255494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698AFB2-0C5A-4F79-841C-FB4342C1B715}"/>
              </a:ext>
            </a:extLst>
          </p:cNvPr>
          <p:cNvSpPr txBox="1"/>
          <p:nvPr/>
        </p:nvSpPr>
        <p:spPr>
          <a:xfrm>
            <a:off x="6240149" y="1490901"/>
            <a:ext cx="6094428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2300" dirty="0">
                <a:solidFill>
                  <a:srgbClr val="002060"/>
                </a:solidFill>
              </a:rPr>
              <a:t>Zřízena </a:t>
            </a:r>
            <a:r>
              <a:rPr lang="cs-CZ" sz="2300" dirty="0" err="1">
                <a:solidFill>
                  <a:srgbClr val="002060"/>
                </a:solidFill>
              </a:rPr>
              <a:t>vysokoprůtoková</a:t>
            </a:r>
            <a:r>
              <a:rPr lang="cs-CZ" sz="2300" dirty="0">
                <a:solidFill>
                  <a:srgbClr val="002060"/>
                </a:solidFill>
              </a:rPr>
              <a:t> očkovací centra</a:t>
            </a:r>
          </a:p>
          <a:p>
            <a:pPr marL="0" indent="0" algn="ctr">
              <a:buNone/>
            </a:pPr>
            <a:endParaRPr lang="cs-CZ" sz="23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300" b="1" dirty="0">
                <a:solidFill>
                  <a:srgbClr val="002060"/>
                </a:solidFill>
              </a:rPr>
              <a:t>Denní očkovací kapacita:</a:t>
            </a:r>
          </a:p>
          <a:p>
            <a:pPr marL="0" indent="0">
              <a:buNone/>
            </a:pPr>
            <a:endParaRPr lang="cs-CZ" sz="1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1500" b="1" dirty="0">
                <a:solidFill>
                  <a:srgbClr val="002060"/>
                </a:solidFill>
              </a:rPr>
              <a:t>		</a:t>
            </a:r>
            <a:r>
              <a:rPr lang="cs-CZ" sz="2200" b="1" dirty="0">
                <a:solidFill>
                  <a:srgbClr val="002060"/>
                </a:solidFill>
              </a:rPr>
              <a:t>Garantovaná</a:t>
            </a:r>
            <a:r>
              <a:rPr lang="cs-CZ" sz="1500" b="1" dirty="0">
                <a:solidFill>
                  <a:srgbClr val="002060"/>
                </a:solidFill>
              </a:rPr>
              <a:t>	</a:t>
            </a:r>
            <a:r>
              <a:rPr lang="cs-CZ" sz="2200" b="1" dirty="0">
                <a:solidFill>
                  <a:srgbClr val="002060"/>
                </a:solidFill>
              </a:rPr>
              <a:t>Maximální </a:t>
            </a:r>
          </a:p>
          <a:p>
            <a:pPr marL="0" indent="0">
              <a:buNone/>
            </a:pPr>
            <a:endParaRPr lang="cs-CZ" sz="15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300" dirty="0">
                <a:solidFill>
                  <a:srgbClr val="002060"/>
                </a:solidFill>
              </a:rPr>
              <a:t>OČKO ČB	1 500 osob	1 684 </a:t>
            </a:r>
          </a:p>
          <a:p>
            <a:pPr marL="0" indent="0">
              <a:buNone/>
            </a:pPr>
            <a:r>
              <a:rPr lang="cs-CZ" sz="2300" dirty="0">
                <a:solidFill>
                  <a:srgbClr val="002060"/>
                </a:solidFill>
              </a:rPr>
              <a:t>OČKO ČK	   900 osob	1 086</a:t>
            </a:r>
          </a:p>
          <a:p>
            <a:pPr marL="0" indent="0">
              <a:buNone/>
            </a:pPr>
            <a:r>
              <a:rPr lang="cs-CZ" sz="2300" dirty="0">
                <a:solidFill>
                  <a:srgbClr val="002060"/>
                </a:solidFill>
              </a:rPr>
              <a:t>OČKO JH	1 000 osob	1 341</a:t>
            </a:r>
          </a:p>
          <a:p>
            <a:pPr marL="0" indent="0">
              <a:buNone/>
            </a:pPr>
            <a:r>
              <a:rPr lang="cs-CZ" sz="2300" dirty="0">
                <a:solidFill>
                  <a:srgbClr val="002060"/>
                </a:solidFill>
              </a:rPr>
              <a:t>OČKO PI	   900 osob	1 002</a:t>
            </a:r>
            <a:endParaRPr lang="cs-CZ" sz="23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300" dirty="0">
                <a:solidFill>
                  <a:srgbClr val="002060"/>
                </a:solidFill>
              </a:rPr>
              <a:t>OČKO PT	   800 osob	   712</a:t>
            </a:r>
          </a:p>
          <a:p>
            <a:pPr marL="0" indent="0">
              <a:buNone/>
            </a:pPr>
            <a:r>
              <a:rPr lang="cs-CZ" sz="2300" dirty="0">
                <a:solidFill>
                  <a:srgbClr val="002060"/>
                </a:solidFill>
              </a:rPr>
              <a:t>OČKO ST	1 000 osob	1 058</a:t>
            </a:r>
          </a:p>
          <a:p>
            <a:pPr marL="0" indent="0">
              <a:buNone/>
            </a:pPr>
            <a:r>
              <a:rPr lang="cs-CZ" sz="2300" dirty="0">
                <a:solidFill>
                  <a:srgbClr val="002060"/>
                </a:solidFill>
              </a:rPr>
              <a:t>OČKO TA	1 200 osob	1 220</a:t>
            </a:r>
          </a:p>
          <a:p>
            <a:pPr marL="0" indent="0">
              <a:buNone/>
            </a:pPr>
            <a:r>
              <a:rPr lang="cs-CZ" sz="2300" b="1" dirty="0">
                <a:solidFill>
                  <a:srgbClr val="002060"/>
                </a:solidFill>
              </a:rPr>
              <a:t>CELKEM	7 300 osob	8 103</a:t>
            </a:r>
          </a:p>
          <a:p>
            <a:pPr marL="0" indent="0">
              <a:buNone/>
            </a:pPr>
            <a:endParaRPr lang="cs-CZ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15" name="Zástupný obsah 14">
            <a:extLst>
              <a:ext uri="{FF2B5EF4-FFF2-40B4-BE49-F238E27FC236}">
                <a16:creationId xmlns:a16="http://schemas.microsoft.com/office/drawing/2014/main" id="{2460523A-8307-4CAA-88B9-13F78788BF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877" y="1575412"/>
            <a:ext cx="5944049" cy="2874284"/>
          </a:xfr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BAEA307D-E170-4FBB-9881-E32DD83C75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6318" r="3079" b="6318"/>
          <a:stretch/>
        </p:blipFill>
        <p:spPr bwMode="auto">
          <a:xfrm>
            <a:off x="10465794" y="123566"/>
            <a:ext cx="1603722" cy="833806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547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31B2D6-9853-2042-B6DB-29125B4EF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E4CB4A62-F03A-914F-A26F-4939A3CD0844}"/>
              </a:ext>
            </a:extLst>
          </p:cNvPr>
          <p:cNvCxnSpPr>
            <a:cxnSpLocks/>
          </p:cNvCxnSpPr>
          <p:nvPr/>
        </p:nvCxnSpPr>
        <p:spPr>
          <a:xfrm>
            <a:off x="390526" y="255494"/>
            <a:ext cx="0" cy="55401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BB1512E-40DD-1244-8B2B-ABEA09614BDB}"/>
              </a:ext>
            </a:extLst>
          </p:cNvPr>
          <p:cNvCxnSpPr>
            <a:cxnSpLocks/>
          </p:cNvCxnSpPr>
          <p:nvPr/>
        </p:nvCxnSpPr>
        <p:spPr>
          <a:xfrm>
            <a:off x="363632" y="255494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7C38411-084B-C648-8219-1776B5A44331}"/>
              </a:ext>
            </a:extLst>
          </p:cNvPr>
          <p:cNvCxnSpPr>
            <a:cxnSpLocks/>
          </p:cNvCxnSpPr>
          <p:nvPr/>
        </p:nvCxnSpPr>
        <p:spPr>
          <a:xfrm>
            <a:off x="8422341" y="6229145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1D862EAE-C144-4E18-B143-9171FA5AC27E}"/>
              </a:ext>
            </a:extLst>
          </p:cNvPr>
          <p:cNvSpPr txBox="1"/>
          <p:nvPr/>
        </p:nvSpPr>
        <p:spPr>
          <a:xfrm>
            <a:off x="838199" y="450005"/>
            <a:ext cx="92785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002060"/>
                </a:solidFill>
                <a:latin typeface="+mn-lt"/>
              </a:rPr>
              <a:t>5. Zajištění dostatečného množství podaných </a:t>
            </a:r>
            <a:br>
              <a:rPr lang="cs-CZ" sz="3200" b="1" dirty="0">
                <a:solidFill>
                  <a:srgbClr val="002060"/>
                </a:solidFill>
                <a:latin typeface="+mn-lt"/>
              </a:rPr>
            </a:br>
            <a:r>
              <a:rPr lang="cs-CZ" sz="3200" b="1" dirty="0">
                <a:solidFill>
                  <a:srgbClr val="002060"/>
                </a:solidFill>
                <a:latin typeface="+mn-lt"/>
              </a:rPr>
              <a:t>vakcín každý den</a:t>
            </a:r>
            <a:endParaRPr lang="cs-CZ" sz="32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3A59D4F-14E2-4F47-BA21-CD06B2CEB581}"/>
              </a:ext>
            </a:extLst>
          </p:cNvPr>
          <p:cNvSpPr txBox="1"/>
          <p:nvPr/>
        </p:nvSpPr>
        <p:spPr>
          <a:xfrm>
            <a:off x="838199" y="1690688"/>
            <a:ext cx="61227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cs-CZ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2060"/>
                </a:solidFill>
              </a:rPr>
              <a:t>	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A2E62A28-BFFB-43F8-BCA6-723B87E9B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748" y="1797458"/>
            <a:ext cx="7150463" cy="334374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13FCF8D0-2401-44E5-BCFA-D52A6DEF3D39}"/>
              </a:ext>
            </a:extLst>
          </p:cNvPr>
          <p:cNvSpPr txBox="1"/>
          <p:nvPr/>
        </p:nvSpPr>
        <p:spPr>
          <a:xfrm>
            <a:off x="838197" y="2187924"/>
            <a:ext cx="10515600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cs-CZ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500" b="1" dirty="0">
                <a:solidFill>
                  <a:srgbClr val="002060"/>
                </a:solidFill>
              </a:rPr>
              <a:t>Počet s ukončeným očkováním 	186 988</a:t>
            </a:r>
          </a:p>
          <a:p>
            <a:pPr marL="0" indent="0">
              <a:buNone/>
            </a:pPr>
            <a:r>
              <a:rPr lang="cs-CZ" sz="2500" b="1" dirty="0">
                <a:solidFill>
                  <a:srgbClr val="FF0000"/>
                </a:solidFill>
              </a:rPr>
              <a:t>Celkem podaných dávek 		487 767</a:t>
            </a:r>
          </a:p>
          <a:p>
            <a:pPr marL="0" indent="0">
              <a:buNone/>
            </a:pPr>
            <a:endParaRPr lang="cs-CZ" sz="25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sz="2400" b="1" dirty="0">
                <a:solidFill>
                  <a:srgbClr val="002060"/>
                </a:solidFill>
              </a:rPr>
              <a:t>Praktičtí lékaři z toho naočkovali 43 335 dávek v 205 ordinacích.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rgbClr val="002060"/>
                </a:solidFill>
              </a:rPr>
              <a:t>Jihočeský systém byl nastaven dobře.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rgbClr val="002060"/>
                </a:solidFill>
              </a:rPr>
              <a:t>Jihočeský kraj vakcinaci zvládl. 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2060"/>
                </a:solidFill>
              </a:rPr>
              <a:t>Při zajištění dostatečných dodávek vakcíny, mohl být průběh vakcinace v Jihočeském kraji daleko rychlejší.   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FF0000"/>
                </a:solidFill>
              </a:rPr>
              <a:t>				       SPLNĚNO</a:t>
            </a:r>
            <a:endParaRPr lang="cs-CZ" sz="2500" b="1" dirty="0">
              <a:solidFill>
                <a:srgbClr val="FF0000"/>
              </a:solidFill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613E2E51-379B-44B4-B162-4BF6095E4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6318" r="3079" b="6318"/>
          <a:stretch/>
        </p:blipFill>
        <p:spPr bwMode="auto">
          <a:xfrm>
            <a:off x="10465794" y="123566"/>
            <a:ext cx="1603722" cy="833806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388C88FC-EF4C-4B55-B761-BF4096D563AA}"/>
              </a:ext>
            </a:extLst>
          </p:cNvPr>
          <p:cNvSpPr txBox="1"/>
          <p:nvPr/>
        </p:nvSpPr>
        <p:spPr>
          <a:xfrm>
            <a:off x="8933611" y="6596390"/>
            <a:ext cx="32583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Aktualizace dat k 24.06.2021, zdroj: MZ ČR/ÚZIS</a:t>
            </a:r>
          </a:p>
        </p:txBody>
      </p:sp>
    </p:spTree>
    <p:extLst>
      <p:ext uri="{BB962C8B-B14F-4D97-AF65-F5344CB8AC3E}">
        <p14:creationId xmlns:p14="http://schemas.microsoft.com/office/powerpoint/2010/main" val="4029942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31B2D6-9853-2042-B6DB-29125B4EF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E4CB4A62-F03A-914F-A26F-4939A3CD0844}"/>
              </a:ext>
            </a:extLst>
          </p:cNvPr>
          <p:cNvCxnSpPr>
            <a:cxnSpLocks/>
          </p:cNvCxnSpPr>
          <p:nvPr/>
        </p:nvCxnSpPr>
        <p:spPr>
          <a:xfrm>
            <a:off x="390526" y="255494"/>
            <a:ext cx="0" cy="55401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BB1512E-40DD-1244-8B2B-ABEA09614BDB}"/>
              </a:ext>
            </a:extLst>
          </p:cNvPr>
          <p:cNvCxnSpPr>
            <a:cxnSpLocks/>
          </p:cNvCxnSpPr>
          <p:nvPr/>
        </p:nvCxnSpPr>
        <p:spPr>
          <a:xfrm>
            <a:off x="363632" y="255494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7C38411-084B-C648-8219-1776B5A44331}"/>
              </a:ext>
            </a:extLst>
          </p:cNvPr>
          <p:cNvCxnSpPr>
            <a:cxnSpLocks/>
          </p:cNvCxnSpPr>
          <p:nvPr/>
        </p:nvCxnSpPr>
        <p:spPr>
          <a:xfrm>
            <a:off x="8422341" y="6229145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1D862EAE-C144-4E18-B143-9171FA5AC27E}"/>
              </a:ext>
            </a:extLst>
          </p:cNvPr>
          <p:cNvSpPr txBox="1"/>
          <p:nvPr/>
        </p:nvSpPr>
        <p:spPr>
          <a:xfrm>
            <a:off x="838199" y="450005"/>
            <a:ext cx="92785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002060"/>
                </a:solidFill>
                <a:latin typeface="+mn-lt"/>
              </a:rPr>
              <a:t>Výhled – vakcinace v Jihočeském kraji </a:t>
            </a:r>
            <a:endParaRPr lang="cs-CZ" sz="32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3A59D4F-14E2-4F47-BA21-CD06B2CEB581}"/>
              </a:ext>
            </a:extLst>
          </p:cNvPr>
          <p:cNvSpPr txBox="1"/>
          <p:nvPr/>
        </p:nvSpPr>
        <p:spPr>
          <a:xfrm>
            <a:off x="844877" y="1352632"/>
            <a:ext cx="10643648" cy="5493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002060"/>
                </a:solidFill>
              </a:rPr>
              <a:t>Červenec – srpen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300" b="1" dirty="0">
                <a:solidFill>
                  <a:srgbClr val="002060"/>
                </a:solidFill>
              </a:rPr>
              <a:t>postupné utlumení provozu OČEK,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300" b="1" dirty="0">
                <a:solidFill>
                  <a:srgbClr val="002060"/>
                </a:solidFill>
              </a:rPr>
              <a:t>přesun do ambulancí nemocnic – denní kapacita v kraji 1 200 -1 500 dávek,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300" b="1" dirty="0">
                <a:solidFill>
                  <a:srgbClr val="002060"/>
                </a:solidFill>
              </a:rPr>
              <a:t>co nejrychlejší podání 2. dávek – závisí na dodávkách vakcín do kraje,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300" b="1" dirty="0">
                <a:solidFill>
                  <a:srgbClr val="002060"/>
                </a:solidFill>
              </a:rPr>
              <a:t>očkování ve firmách.</a:t>
            </a:r>
          </a:p>
          <a:p>
            <a:pPr marL="0" indent="0">
              <a:buNone/>
            </a:pPr>
            <a:endParaRPr lang="cs-CZ" sz="23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cs-CZ" sz="2600" b="1" dirty="0">
                <a:solidFill>
                  <a:srgbClr val="FF0000"/>
                </a:solidFill>
              </a:rPr>
              <a:t>Cíl: co nejvyšší počet osob s ukončeným očkováním</a:t>
            </a:r>
          </a:p>
          <a:p>
            <a:pPr marL="0" indent="0">
              <a:buNone/>
            </a:pPr>
            <a:endParaRPr lang="cs-CZ" sz="23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002060"/>
                </a:solidFill>
              </a:rPr>
              <a:t>Podání 3. dávky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300" b="1" dirty="0">
                <a:solidFill>
                  <a:srgbClr val="FF0000"/>
                </a:solidFill>
              </a:rPr>
              <a:t>páteřní sít očkování – ordinace praktických lékařů,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300" dirty="0">
                <a:solidFill>
                  <a:srgbClr val="002060"/>
                </a:solidFill>
              </a:rPr>
              <a:t>předpoklad – vytvoření vhodných podmínek pro očkování v ordinacích praktických lékařů.</a:t>
            </a:r>
          </a:p>
          <a:p>
            <a:pPr marL="0" indent="0">
              <a:buNone/>
            </a:pPr>
            <a:endParaRPr lang="cs-CZ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2060"/>
                </a:solidFill>
              </a:rPr>
              <a:t>	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3FCF8D0-2401-44E5-BCFA-D52A6DEF3D39}"/>
              </a:ext>
            </a:extLst>
          </p:cNvPr>
          <p:cNvSpPr txBox="1"/>
          <p:nvPr/>
        </p:nvSpPr>
        <p:spPr>
          <a:xfrm>
            <a:off x="902223" y="5624880"/>
            <a:ext cx="10515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cs-CZ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9F614C13-AB53-49C6-A727-571A47332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6318" r="3079" b="6318"/>
          <a:stretch/>
        </p:blipFill>
        <p:spPr bwMode="auto">
          <a:xfrm>
            <a:off x="10465794" y="123566"/>
            <a:ext cx="1603722" cy="833806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563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31B2D6-9853-2042-B6DB-29125B4EF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E4CB4A62-F03A-914F-A26F-4939A3CD0844}"/>
              </a:ext>
            </a:extLst>
          </p:cNvPr>
          <p:cNvCxnSpPr>
            <a:cxnSpLocks/>
          </p:cNvCxnSpPr>
          <p:nvPr/>
        </p:nvCxnSpPr>
        <p:spPr>
          <a:xfrm>
            <a:off x="390526" y="255494"/>
            <a:ext cx="0" cy="55401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BB1512E-40DD-1244-8B2B-ABEA09614BDB}"/>
              </a:ext>
            </a:extLst>
          </p:cNvPr>
          <p:cNvCxnSpPr>
            <a:cxnSpLocks/>
          </p:cNvCxnSpPr>
          <p:nvPr/>
        </p:nvCxnSpPr>
        <p:spPr>
          <a:xfrm>
            <a:off x="363632" y="255494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7C38411-084B-C648-8219-1776B5A44331}"/>
              </a:ext>
            </a:extLst>
          </p:cNvPr>
          <p:cNvCxnSpPr>
            <a:cxnSpLocks/>
          </p:cNvCxnSpPr>
          <p:nvPr/>
        </p:nvCxnSpPr>
        <p:spPr>
          <a:xfrm>
            <a:off x="8422341" y="6229145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D5E13DBC-BBD8-B943-B7DF-74CE95DA13B8}"/>
              </a:ext>
            </a:extLst>
          </p:cNvPr>
          <p:cNvSpPr txBox="1"/>
          <p:nvPr/>
        </p:nvSpPr>
        <p:spPr>
          <a:xfrm>
            <a:off x="2192215" y="2801816"/>
            <a:ext cx="72450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b="1" dirty="0">
                <a:solidFill>
                  <a:srgbClr val="002060"/>
                </a:solidFill>
              </a:rPr>
              <a:t>Děkuji za pozornost 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3E3ABAEF-DB5F-4DC6-BA48-1628BBA70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6318" r="3079" b="6318"/>
          <a:stretch/>
        </p:blipFill>
        <p:spPr bwMode="auto">
          <a:xfrm>
            <a:off x="10465794" y="123566"/>
            <a:ext cx="1603722" cy="833806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588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B0C2AF-BAB3-2145-949B-D14C05D0D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4420" y="5082645"/>
            <a:ext cx="8878276" cy="914390"/>
          </a:xfrm>
        </p:spPr>
        <p:txBody>
          <a:bodyPr>
            <a:normAutofit fontScale="90000"/>
          </a:bodyPr>
          <a:lstStyle/>
          <a:p>
            <a:br>
              <a:rPr lang="cs-CZ" sz="7200" b="1" dirty="0">
                <a:solidFill>
                  <a:srgbClr val="002060"/>
                </a:solidFill>
                <a:latin typeface="+mn-lt"/>
              </a:rPr>
            </a:br>
            <a:br>
              <a:rPr lang="cs-CZ" sz="7200" b="1" dirty="0">
                <a:solidFill>
                  <a:srgbClr val="002060"/>
                </a:solidFill>
                <a:latin typeface="+mn-lt"/>
              </a:rPr>
            </a:br>
            <a:br>
              <a:rPr lang="cs-CZ" sz="7200" b="1" dirty="0">
                <a:solidFill>
                  <a:srgbClr val="002060"/>
                </a:solidFill>
                <a:latin typeface="+mn-lt"/>
              </a:rPr>
            </a:br>
            <a:br>
              <a:rPr lang="cs-CZ" sz="7200" b="1" dirty="0">
                <a:solidFill>
                  <a:srgbClr val="002060"/>
                </a:solidFill>
                <a:latin typeface="+mn-lt"/>
              </a:rPr>
            </a:br>
            <a:br>
              <a:rPr lang="cs-CZ" sz="7200" b="1" dirty="0">
                <a:solidFill>
                  <a:srgbClr val="002060"/>
                </a:solidFill>
                <a:latin typeface="+mn-lt"/>
              </a:rPr>
            </a:br>
            <a:r>
              <a:rPr lang="cs-CZ" sz="3100" b="1" dirty="0">
                <a:solidFill>
                  <a:srgbClr val="002060"/>
                </a:solidFill>
                <a:latin typeface="+mn-lt"/>
              </a:rPr>
              <a:t>V JČ kraji jsme jako první naplánovali a postavili OČKA.</a:t>
            </a:r>
            <a:br>
              <a:rPr lang="cs-CZ" sz="3100" b="1" dirty="0">
                <a:solidFill>
                  <a:srgbClr val="002060"/>
                </a:solidFill>
                <a:latin typeface="+mn-lt"/>
              </a:rPr>
            </a:br>
            <a:r>
              <a:rPr lang="cs-CZ" sz="3100" b="1" dirty="0">
                <a:solidFill>
                  <a:srgbClr val="002060"/>
                </a:solidFill>
                <a:latin typeface="+mn-lt"/>
              </a:rPr>
              <a:t> ještě v  </a:t>
            </a:r>
            <a:r>
              <a:rPr lang="cs-CZ" sz="3100" b="1" dirty="0" err="1">
                <a:solidFill>
                  <a:srgbClr val="002060"/>
                </a:solidFill>
                <a:latin typeface="+mn-lt"/>
              </a:rPr>
              <a:t>době,kdy</a:t>
            </a:r>
            <a:r>
              <a:rPr lang="cs-CZ" sz="3100" b="1" dirty="0">
                <a:solidFill>
                  <a:srgbClr val="002060"/>
                </a:solidFill>
                <a:latin typeface="+mn-lt"/>
              </a:rPr>
              <a:t> ministerstvo tvrdilo, že nebudou třeba. 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7EF267EC-9A06-764B-9F8D-92C080CE673B}"/>
              </a:ext>
            </a:extLst>
          </p:cNvPr>
          <p:cNvCxnSpPr>
            <a:cxnSpLocks/>
          </p:cNvCxnSpPr>
          <p:nvPr/>
        </p:nvCxnSpPr>
        <p:spPr>
          <a:xfrm>
            <a:off x="8511988" y="6176963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7AB3AB36-6263-D24B-BDA2-64847765C021}"/>
              </a:ext>
            </a:extLst>
          </p:cNvPr>
          <p:cNvCxnSpPr>
            <a:cxnSpLocks/>
          </p:cNvCxnSpPr>
          <p:nvPr/>
        </p:nvCxnSpPr>
        <p:spPr>
          <a:xfrm>
            <a:off x="390526" y="255494"/>
            <a:ext cx="0" cy="55401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F86B518E-2CCB-3D4B-BA82-B6E36BA602E9}"/>
              </a:ext>
            </a:extLst>
          </p:cNvPr>
          <p:cNvCxnSpPr>
            <a:cxnSpLocks/>
          </p:cNvCxnSpPr>
          <p:nvPr/>
        </p:nvCxnSpPr>
        <p:spPr>
          <a:xfrm>
            <a:off x="363632" y="255494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97198D7-00B9-C147-926C-9BFEFE1F2A09}"/>
              </a:ext>
            </a:extLst>
          </p:cNvPr>
          <p:cNvSpPr txBox="1"/>
          <p:nvPr/>
        </p:nvSpPr>
        <p:spPr>
          <a:xfrm>
            <a:off x="480646" y="6365631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25.06.2021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853C6E4-0377-41DC-93D0-D4EE7AE604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6318" r="3079" b="6318"/>
          <a:stretch/>
        </p:blipFill>
        <p:spPr bwMode="auto">
          <a:xfrm>
            <a:off x="10246716" y="123562"/>
            <a:ext cx="1871009" cy="97277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9931029-ACC5-204E-9CD7-E73B770FE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874" y="681036"/>
            <a:ext cx="7345368" cy="413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14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B0C2AF-BAB3-2145-949B-D14C05D0D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4420" y="5082645"/>
            <a:ext cx="8878276" cy="914390"/>
          </a:xfrm>
        </p:spPr>
        <p:txBody>
          <a:bodyPr>
            <a:normAutofit fontScale="90000"/>
          </a:bodyPr>
          <a:lstStyle/>
          <a:p>
            <a:br>
              <a:rPr lang="cs-CZ" sz="7200" b="1" dirty="0">
                <a:solidFill>
                  <a:srgbClr val="002060"/>
                </a:solidFill>
                <a:latin typeface="+mn-lt"/>
              </a:rPr>
            </a:br>
            <a:br>
              <a:rPr lang="cs-CZ" sz="7200" b="1" dirty="0">
                <a:solidFill>
                  <a:srgbClr val="002060"/>
                </a:solidFill>
                <a:latin typeface="+mn-lt"/>
              </a:rPr>
            </a:br>
            <a:br>
              <a:rPr lang="cs-CZ" sz="7200" b="1" dirty="0">
                <a:solidFill>
                  <a:srgbClr val="002060"/>
                </a:solidFill>
                <a:latin typeface="+mn-lt"/>
              </a:rPr>
            </a:br>
            <a:br>
              <a:rPr lang="cs-CZ" sz="7200" b="1" dirty="0">
                <a:solidFill>
                  <a:srgbClr val="002060"/>
                </a:solidFill>
                <a:latin typeface="+mn-lt"/>
              </a:rPr>
            </a:br>
            <a:br>
              <a:rPr lang="cs-CZ" sz="7200" b="1" dirty="0">
                <a:solidFill>
                  <a:srgbClr val="002060"/>
                </a:solidFill>
                <a:latin typeface="+mn-lt"/>
              </a:rPr>
            </a:br>
            <a:r>
              <a:rPr lang="cs-CZ" sz="3100" b="1" dirty="0">
                <a:solidFill>
                  <a:srgbClr val="002060"/>
                </a:solidFill>
                <a:latin typeface="+mn-lt"/>
              </a:rPr>
              <a:t>Průběh očkování nám dal jednoznačně za pravdu! A tento model převzala velká část krajů. 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7EF267EC-9A06-764B-9F8D-92C080CE673B}"/>
              </a:ext>
            </a:extLst>
          </p:cNvPr>
          <p:cNvCxnSpPr>
            <a:cxnSpLocks/>
          </p:cNvCxnSpPr>
          <p:nvPr/>
        </p:nvCxnSpPr>
        <p:spPr>
          <a:xfrm>
            <a:off x="8511988" y="6176963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7AB3AB36-6263-D24B-BDA2-64847765C021}"/>
              </a:ext>
            </a:extLst>
          </p:cNvPr>
          <p:cNvCxnSpPr>
            <a:cxnSpLocks/>
          </p:cNvCxnSpPr>
          <p:nvPr/>
        </p:nvCxnSpPr>
        <p:spPr>
          <a:xfrm>
            <a:off x="390526" y="255494"/>
            <a:ext cx="0" cy="55401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F86B518E-2CCB-3D4B-BA82-B6E36BA602E9}"/>
              </a:ext>
            </a:extLst>
          </p:cNvPr>
          <p:cNvCxnSpPr>
            <a:cxnSpLocks/>
          </p:cNvCxnSpPr>
          <p:nvPr/>
        </p:nvCxnSpPr>
        <p:spPr>
          <a:xfrm>
            <a:off x="363632" y="255494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97198D7-00B9-C147-926C-9BFEFE1F2A09}"/>
              </a:ext>
            </a:extLst>
          </p:cNvPr>
          <p:cNvSpPr txBox="1"/>
          <p:nvPr/>
        </p:nvSpPr>
        <p:spPr>
          <a:xfrm>
            <a:off x="480646" y="6365631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25.06.2021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853C6E4-0377-41DC-93D0-D4EE7AE604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6318" r="3079" b="6318"/>
          <a:stretch/>
        </p:blipFill>
        <p:spPr bwMode="auto">
          <a:xfrm>
            <a:off x="10246716" y="123562"/>
            <a:ext cx="1871009" cy="97277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F085BB3-5591-C94C-8A86-E6AF86E4C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075" y="511387"/>
            <a:ext cx="7915049" cy="445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5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460DBB-09CC-2049-9380-ACD1B750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7" y="330518"/>
            <a:ext cx="7754815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  <a:latin typeface="+mn-lt"/>
              </a:rPr>
              <a:t>Cíle vakcinační strategie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6F67A523-C69F-FB42-B7FA-44ADDFA58FA2}"/>
              </a:ext>
            </a:extLst>
          </p:cNvPr>
          <p:cNvCxnSpPr>
            <a:cxnSpLocks/>
          </p:cNvCxnSpPr>
          <p:nvPr/>
        </p:nvCxnSpPr>
        <p:spPr>
          <a:xfrm>
            <a:off x="390526" y="255494"/>
            <a:ext cx="0" cy="55401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B0FFB198-0B46-EF4E-A4DF-C81689204F4E}"/>
              </a:ext>
            </a:extLst>
          </p:cNvPr>
          <p:cNvCxnSpPr>
            <a:cxnSpLocks/>
          </p:cNvCxnSpPr>
          <p:nvPr/>
        </p:nvCxnSpPr>
        <p:spPr>
          <a:xfrm>
            <a:off x="363632" y="255494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4D401AB-CAAD-8249-9816-6D06407CEE13}"/>
              </a:ext>
            </a:extLst>
          </p:cNvPr>
          <p:cNvCxnSpPr>
            <a:cxnSpLocks/>
          </p:cNvCxnSpPr>
          <p:nvPr/>
        </p:nvCxnSpPr>
        <p:spPr>
          <a:xfrm>
            <a:off x="8511988" y="6176963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lokTextu 6">
            <a:extLst>
              <a:ext uri="{FF2B5EF4-FFF2-40B4-BE49-F238E27FC236}">
                <a16:creationId xmlns:a16="http://schemas.microsoft.com/office/drawing/2014/main" id="{EA709B6C-5B29-8E41-98F9-D13154BBD9A3}"/>
              </a:ext>
            </a:extLst>
          </p:cNvPr>
          <p:cNvSpPr txBox="1"/>
          <p:nvPr/>
        </p:nvSpPr>
        <p:spPr>
          <a:xfrm>
            <a:off x="1139483" y="1731104"/>
            <a:ext cx="103039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AutoNum type="arabicPeriod"/>
            </a:pPr>
            <a:r>
              <a:rPr lang="cs-CZ" sz="2800" dirty="0">
                <a:solidFill>
                  <a:srgbClr val="002060"/>
                </a:solidFill>
              </a:rPr>
              <a:t> Snížit úmrtnost na nemoc Covid-19 v Jihočeském kraji.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cs-CZ" sz="2800" dirty="0">
                <a:solidFill>
                  <a:srgbClr val="002060"/>
                </a:solidFill>
              </a:rPr>
              <a:t> Zabránit přetížení zdravotního systému v Jihočeském kraji.</a:t>
            </a:r>
          </a:p>
          <a:p>
            <a:pPr marL="514350" indent="-514350">
              <a:spcAft>
                <a:spcPts val="600"/>
              </a:spcAft>
              <a:buAutoNum type="arabicPeriod" startAt="3"/>
            </a:pPr>
            <a:r>
              <a:rPr lang="cs-CZ" sz="2800" dirty="0">
                <a:solidFill>
                  <a:srgbClr val="002060"/>
                </a:solidFill>
              </a:rPr>
              <a:t>Stabilizace a udržení zdravotního systému pro zabezpečení         zdravotních služeb v Jihočeském kraji.</a:t>
            </a:r>
          </a:p>
          <a:p>
            <a:pPr marL="514350" indent="-514350">
              <a:spcAft>
                <a:spcPts val="600"/>
              </a:spcAft>
              <a:buAutoNum type="arabicPeriod" startAt="3"/>
            </a:pPr>
            <a:r>
              <a:rPr lang="cs-CZ" sz="2800" dirty="0">
                <a:solidFill>
                  <a:srgbClr val="002060"/>
                </a:solidFill>
              </a:rPr>
              <a:t>Vytvoření kolektivní imunity na základě co nejvyšší míry     proočkovanosti nerizikové skupiny obyvatelstva Jihočeského kraje ve věku 20-60 let.</a:t>
            </a:r>
          </a:p>
          <a:p>
            <a:endParaRPr lang="cs-CZ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34B2527-E9C9-4F40-B395-B988F07190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6318" r="3079" b="6318"/>
          <a:stretch/>
        </p:blipFill>
        <p:spPr bwMode="auto">
          <a:xfrm>
            <a:off x="10465794" y="123566"/>
            <a:ext cx="1603722" cy="833806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899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CD1BAC-0139-4F94-BF54-AFCD3BE63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002060"/>
                </a:solidFill>
                <a:latin typeface="+mn-lt"/>
              </a:rPr>
              <a:t>1. Snížit úmrtnost na nemoc Covid-19 </a:t>
            </a:r>
            <a:br>
              <a:rPr lang="cs-CZ" sz="3200" b="1" dirty="0">
                <a:solidFill>
                  <a:srgbClr val="002060"/>
                </a:solidFill>
                <a:latin typeface="+mn-lt"/>
              </a:rPr>
            </a:br>
            <a:r>
              <a:rPr lang="cs-CZ" sz="3200" b="1" dirty="0">
                <a:solidFill>
                  <a:srgbClr val="002060"/>
                </a:solidFill>
                <a:latin typeface="+mn-lt"/>
              </a:rPr>
              <a:t>	v Jihočeském kraji</a:t>
            </a:r>
            <a:endParaRPr lang="cs-CZ" sz="3200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B389EB-7320-47D2-811A-CD8827C63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15671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Očkování seniorů v pobytových zařízeních sociálních služeb,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Očkování personálu v pobytových zařízeních sociálních služeb,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Očkování obyvatel 60+.</a:t>
            </a: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cs-CZ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002060"/>
                </a:solidFill>
              </a:rPr>
              <a:t>Očkování těchto skupin bylo v kraji bráno jako priorita. </a:t>
            </a: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Rychlost očkování závislá na: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rgbClr val="002060"/>
                </a:solidFill>
              </a:rPr>
              <a:t>dodávkách očkovací látky do kraje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sz="2200" dirty="0">
                <a:solidFill>
                  <a:srgbClr val="002060"/>
                </a:solidFill>
              </a:rPr>
              <a:t>(dosud dodáno 533 260 dávek – všechny vakcíny),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rgbClr val="002060"/>
                </a:solidFill>
              </a:rPr>
              <a:t>otevření registrace skupin </a:t>
            </a:r>
            <a:r>
              <a:rPr lang="cs-CZ" sz="2200" dirty="0">
                <a:solidFill>
                  <a:srgbClr val="002060"/>
                </a:solidFill>
              </a:rPr>
              <a:t>(80+ dne 15.1., 70+ dne 01.03., 60+ dne 23.04.),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kapacitě OČEK. 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7FE086FA-834E-4C28-8B9F-4485A6334B0F}"/>
              </a:ext>
            </a:extLst>
          </p:cNvPr>
          <p:cNvCxnSpPr>
            <a:cxnSpLocks/>
          </p:cNvCxnSpPr>
          <p:nvPr/>
        </p:nvCxnSpPr>
        <p:spPr>
          <a:xfrm>
            <a:off x="390526" y="255494"/>
            <a:ext cx="0" cy="55401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BFD40D6D-39EB-4394-833F-9C8EB4A4267E}"/>
              </a:ext>
            </a:extLst>
          </p:cNvPr>
          <p:cNvCxnSpPr>
            <a:cxnSpLocks/>
          </p:cNvCxnSpPr>
          <p:nvPr/>
        </p:nvCxnSpPr>
        <p:spPr>
          <a:xfrm>
            <a:off x="363632" y="255494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D5D7C09-0A53-4D42-82AE-B0920FA6A7AD}"/>
              </a:ext>
            </a:extLst>
          </p:cNvPr>
          <p:cNvCxnSpPr>
            <a:cxnSpLocks/>
          </p:cNvCxnSpPr>
          <p:nvPr/>
        </p:nvCxnSpPr>
        <p:spPr>
          <a:xfrm>
            <a:off x="8511988" y="6176963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C62AB21B-4DF8-429E-91B4-874583C0D5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6318" r="3079" b="6318"/>
          <a:stretch/>
        </p:blipFill>
        <p:spPr bwMode="auto">
          <a:xfrm>
            <a:off x="10465794" y="123566"/>
            <a:ext cx="1603722" cy="833806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756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>
            <a:extLst>
              <a:ext uri="{FF2B5EF4-FFF2-40B4-BE49-F238E27FC236}">
                <a16:creationId xmlns:a16="http://schemas.microsoft.com/office/drawing/2014/main" id="{E095C188-1CA9-B649-B70D-5F736CE5BC13}"/>
              </a:ext>
            </a:extLst>
          </p:cNvPr>
          <p:cNvSpPr txBox="1"/>
          <p:nvPr/>
        </p:nvSpPr>
        <p:spPr>
          <a:xfrm>
            <a:off x="386863" y="496371"/>
            <a:ext cx="8084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2060"/>
                </a:solidFill>
              </a:rPr>
              <a:t>1. Snížit úmrtnost na nemoc Covid-19 </a:t>
            </a:r>
          </a:p>
          <a:p>
            <a:pPr algn="ctr"/>
            <a:r>
              <a:rPr lang="cs-CZ" sz="3200" b="1" dirty="0">
                <a:solidFill>
                  <a:srgbClr val="002060"/>
                </a:solidFill>
              </a:rPr>
              <a:t>v Jihočeském kraji </a:t>
            </a:r>
            <a:endParaRPr lang="cs-CZ" sz="3200" b="1" dirty="0">
              <a:solidFill>
                <a:srgbClr val="FF0000"/>
              </a:solidFill>
            </a:endParaRP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1A1EB38F-4947-CA45-8528-812ED363D14D}"/>
              </a:ext>
            </a:extLst>
          </p:cNvPr>
          <p:cNvCxnSpPr>
            <a:cxnSpLocks/>
          </p:cNvCxnSpPr>
          <p:nvPr/>
        </p:nvCxnSpPr>
        <p:spPr>
          <a:xfrm>
            <a:off x="390526" y="255494"/>
            <a:ext cx="0" cy="55401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B839C525-E6E8-A94C-B5C6-5E5E9B441994}"/>
              </a:ext>
            </a:extLst>
          </p:cNvPr>
          <p:cNvCxnSpPr>
            <a:cxnSpLocks/>
          </p:cNvCxnSpPr>
          <p:nvPr/>
        </p:nvCxnSpPr>
        <p:spPr>
          <a:xfrm>
            <a:off x="363632" y="255494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C257D6C2-31CA-D848-918E-AF1C78079591}"/>
              </a:ext>
            </a:extLst>
          </p:cNvPr>
          <p:cNvCxnSpPr>
            <a:cxnSpLocks/>
          </p:cNvCxnSpPr>
          <p:nvPr/>
        </p:nvCxnSpPr>
        <p:spPr>
          <a:xfrm>
            <a:off x="8471647" y="6460298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Zástupný obsah 9">
            <a:extLst>
              <a:ext uri="{FF2B5EF4-FFF2-40B4-BE49-F238E27FC236}">
                <a16:creationId xmlns:a16="http://schemas.microsoft.com/office/drawing/2014/main" id="{6326F028-FA82-4567-86A5-32C7532B7A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0101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>
            <a:extLst>
              <a:ext uri="{FF2B5EF4-FFF2-40B4-BE49-F238E27FC236}">
                <a16:creationId xmlns:a16="http://schemas.microsoft.com/office/drawing/2014/main" id="{B0DAFDCA-4BE5-4F00-B274-E2524ED81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6318" r="3079" b="6318"/>
          <a:stretch/>
        </p:blipFill>
        <p:spPr bwMode="auto">
          <a:xfrm>
            <a:off x="10465794" y="123566"/>
            <a:ext cx="1603722" cy="833806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4E3BA85-E04B-4420-B56B-3803CD3A70A9}"/>
              </a:ext>
            </a:extLst>
          </p:cNvPr>
          <p:cNvSpPr txBox="1"/>
          <p:nvPr/>
        </p:nvSpPr>
        <p:spPr>
          <a:xfrm>
            <a:off x="9299095" y="6596390"/>
            <a:ext cx="32583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>
                <a:solidFill>
                  <a:srgbClr val="000000"/>
                </a:solidFill>
                <a:latin typeface="Arial" panose="020B0604020202020204"/>
              </a:rPr>
              <a:t>Z</a:t>
            </a:r>
            <a:r>
              <a:rPr kumimoji="0" 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droj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KHS </a:t>
            </a:r>
            <a:r>
              <a:rPr kumimoji="0" 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JčK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315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C918F-9C7C-4B3F-9F95-76974955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255495"/>
            <a:ext cx="11163300" cy="97277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2060"/>
                </a:solidFill>
                <a:latin typeface="+mn-lt"/>
              </a:rPr>
              <a:t>2. Zabránit přetížení zdravotního systému v Jihočeském kraji</a:t>
            </a:r>
            <a:endParaRPr lang="cs-CZ" sz="3200" dirty="0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58C260F-2151-41D4-9BC1-3A6CA3CFB30E}"/>
              </a:ext>
            </a:extLst>
          </p:cNvPr>
          <p:cNvCxnSpPr>
            <a:cxnSpLocks/>
          </p:cNvCxnSpPr>
          <p:nvPr/>
        </p:nvCxnSpPr>
        <p:spPr>
          <a:xfrm flipH="1">
            <a:off x="6092858" y="1228265"/>
            <a:ext cx="3142" cy="478603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ACFE5911-588A-443B-A57B-CECD803BB1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424" y="1360198"/>
            <a:ext cx="5907378" cy="3392355"/>
          </a:xfrm>
        </p:spPr>
      </p:pic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24F26754-70A7-463E-8E12-384D394FA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360198"/>
            <a:ext cx="5498183" cy="549780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4200" dirty="0">
                <a:solidFill>
                  <a:srgbClr val="002060"/>
                </a:solidFill>
              </a:rPr>
              <a:t>Věkové spektrum hospitalizovaných s Covid-19 v NCB za </a:t>
            </a:r>
            <a:r>
              <a:rPr lang="cs-CZ" sz="4200" b="1" dirty="0">
                <a:solidFill>
                  <a:srgbClr val="002060"/>
                </a:solidFill>
              </a:rPr>
              <a:t>2. čtvrtletí 2021</a:t>
            </a:r>
            <a:endParaRPr lang="cs-CZ" sz="42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31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4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0-39 let	       12 %</a:t>
            </a:r>
          </a:p>
          <a:p>
            <a:pPr marL="0" indent="0">
              <a:buNone/>
            </a:pPr>
            <a:r>
              <a:rPr lang="cs-CZ" sz="4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40-49 let     10 %</a:t>
            </a:r>
          </a:p>
          <a:p>
            <a:pPr marL="0" indent="0">
              <a:buNone/>
            </a:pPr>
            <a:r>
              <a:rPr lang="cs-CZ" sz="4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50-59 let     17 %</a:t>
            </a:r>
          </a:p>
          <a:p>
            <a:pPr marL="0" indent="0">
              <a:buNone/>
            </a:pPr>
            <a:r>
              <a:rPr lang="cs-CZ" sz="4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60-69 let     24 %</a:t>
            </a:r>
          </a:p>
          <a:p>
            <a:pPr marL="0" indent="0">
              <a:buNone/>
            </a:pPr>
            <a:endParaRPr lang="cs-CZ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 věku nad 60 let - 61 % hospitalizovaných.</a:t>
            </a:r>
          </a:p>
          <a:p>
            <a:pPr marL="0" indent="0">
              <a:buNone/>
            </a:pPr>
            <a:r>
              <a:rPr lang="cs-CZ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 věku nad 50 let - 78 % hospitalizovaných.</a:t>
            </a:r>
          </a:p>
          <a:p>
            <a:pPr marL="0" indent="0">
              <a:buNone/>
            </a:pPr>
            <a:endParaRPr lang="cs-CZ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4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80+	rok 2020	21%</a:t>
            </a:r>
          </a:p>
          <a:p>
            <a:pPr marL="0" indent="0">
              <a:buNone/>
            </a:pPr>
            <a:r>
              <a:rPr lang="cs-CZ" sz="4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     	rok 2021	  9%</a:t>
            </a:r>
          </a:p>
          <a:p>
            <a:pPr marL="0" indent="0">
              <a:buNone/>
            </a:pPr>
            <a:r>
              <a:rPr lang="cs-CZ" sz="4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70+	rok 2020	50% </a:t>
            </a:r>
          </a:p>
          <a:p>
            <a:pPr marL="0" indent="0">
              <a:buNone/>
            </a:pPr>
            <a:r>
              <a:rPr lang="cs-CZ" sz="4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	rok 2021	37%</a:t>
            </a:r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		</a:t>
            </a:r>
            <a:endParaRPr lang="cs-CZ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92E5B37E-C07B-40F7-A13B-F3AD700DFC33}"/>
              </a:ext>
            </a:extLst>
          </p:cNvPr>
          <p:cNvCxnSpPr>
            <a:cxnSpLocks/>
          </p:cNvCxnSpPr>
          <p:nvPr/>
        </p:nvCxnSpPr>
        <p:spPr>
          <a:xfrm>
            <a:off x="8689942" y="2313126"/>
            <a:ext cx="0" cy="135551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2ECFF19B-E49F-4551-94AF-09A5A946DA34}"/>
              </a:ext>
            </a:extLst>
          </p:cNvPr>
          <p:cNvCxnSpPr>
            <a:cxnSpLocks/>
          </p:cNvCxnSpPr>
          <p:nvPr/>
        </p:nvCxnSpPr>
        <p:spPr>
          <a:xfrm>
            <a:off x="363632" y="255494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E5374B9B-3AAA-4805-B431-267030F4E2B3}"/>
              </a:ext>
            </a:extLst>
          </p:cNvPr>
          <p:cNvSpPr txBox="1"/>
          <p:nvPr/>
        </p:nvSpPr>
        <p:spPr>
          <a:xfrm>
            <a:off x="8878567" y="2242394"/>
            <a:ext cx="296001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70-79 </a:t>
            </a:r>
            <a:r>
              <a:rPr lang="cs-CZ" sz="2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let       </a:t>
            </a:r>
            <a:r>
              <a:rPr lang="cs-CZ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28 %</a:t>
            </a:r>
          </a:p>
          <a:p>
            <a:r>
              <a:rPr lang="cs-CZ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80-89 let         7 %</a:t>
            </a:r>
          </a:p>
          <a:p>
            <a:r>
              <a:rPr lang="cs-CZ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90+	           2 %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EB75B2AD-1C0F-4FED-8B86-4FBBEFCC0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6318" r="3079" b="6318"/>
          <a:stretch/>
        </p:blipFill>
        <p:spPr bwMode="auto">
          <a:xfrm>
            <a:off x="10465794" y="123566"/>
            <a:ext cx="1603722" cy="833806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85E067D-1B0E-41C0-928B-F33F98E2779A}"/>
              </a:ext>
            </a:extLst>
          </p:cNvPr>
          <p:cNvSpPr txBox="1"/>
          <p:nvPr/>
        </p:nvSpPr>
        <p:spPr>
          <a:xfrm>
            <a:off x="9225907" y="6581279"/>
            <a:ext cx="30698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</a:t>
            </a:r>
            <a:r>
              <a:rPr lang="cs-CZ" sz="1100" dirty="0">
                <a:solidFill>
                  <a:srgbClr val="000000"/>
                </a:solidFill>
                <a:latin typeface="Arial" panose="020B0604020202020204"/>
              </a:rPr>
              <a:t>Nemocnice České Budějovice, a.s.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507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CD1BAC-0139-4F94-BF54-AFCD3BE63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5824"/>
            <a:ext cx="10515600" cy="972774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2060"/>
                </a:solidFill>
                <a:latin typeface="+mn-lt"/>
              </a:rPr>
              <a:t>2. Zabránit přetížení zdravotního systému v Jihočeském kraji</a:t>
            </a:r>
            <a:endParaRPr lang="cs-CZ" sz="3200" dirty="0">
              <a:latin typeface="+mn-lt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7FE086FA-834E-4C28-8B9F-4485A6334B0F}"/>
              </a:ext>
            </a:extLst>
          </p:cNvPr>
          <p:cNvCxnSpPr>
            <a:cxnSpLocks/>
          </p:cNvCxnSpPr>
          <p:nvPr/>
        </p:nvCxnSpPr>
        <p:spPr>
          <a:xfrm>
            <a:off x="390526" y="255494"/>
            <a:ext cx="0" cy="55401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BFD40D6D-39EB-4394-833F-9C8EB4A4267E}"/>
              </a:ext>
            </a:extLst>
          </p:cNvPr>
          <p:cNvCxnSpPr>
            <a:cxnSpLocks/>
          </p:cNvCxnSpPr>
          <p:nvPr/>
        </p:nvCxnSpPr>
        <p:spPr>
          <a:xfrm>
            <a:off x="363632" y="255494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D5D7C09-0A53-4D42-82AE-B0920FA6A7AD}"/>
              </a:ext>
            </a:extLst>
          </p:cNvPr>
          <p:cNvCxnSpPr>
            <a:cxnSpLocks/>
          </p:cNvCxnSpPr>
          <p:nvPr/>
        </p:nvCxnSpPr>
        <p:spPr>
          <a:xfrm>
            <a:off x="8511988" y="6176963"/>
            <a:ext cx="293145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Zástupný obsah 12">
            <a:extLst>
              <a:ext uri="{FF2B5EF4-FFF2-40B4-BE49-F238E27FC236}">
                <a16:creationId xmlns:a16="http://schemas.microsoft.com/office/drawing/2014/main" id="{4A3B40B1-B34E-4C6C-93D4-247C9045C6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87276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>
            <a:extLst>
              <a:ext uri="{FF2B5EF4-FFF2-40B4-BE49-F238E27FC236}">
                <a16:creationId xmlns:a16="http://schemas.microsoft.com/office/drawing/2014/main" id="{24C23A4E-32C7-47F7-8717-81E4A5983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6318" r="3079" b="6318"/>
          <a:stretch/>
        </p:blipFill>
        <p:spPr bwMode="auto">
          <a:xfrm>
            <a:off x="10465794" y="123566"/>
            <a:ext cx="1603722" cy="833806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E8EE03F-2A30-4D5E-845C-6593AE72BD38}"/>
              </a:ext>
            </a:extLst>
          </p:cNvPr>
          <p:cNvSpPr txBox="1"/>
          <p:nvPr/>
        </p:nvSpPr>
        <p:spPr>
          <a:xfrm>
            <a:off x="9197043" y="6603629"/>
            <a:ext cx="32583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nemocnice Jihočeského kraje</a:t>
            </a:r>
          </a:p>
        </p:txBody>
      </p:sp>
    </p:spTree>
    <p:extLst>
      <p:ext uri="{BB962C8B-B14F-4D97-AF65-F5344CB8AC3E}">
        <p14:creationId xmlns:p14="http://schemas.microsoft.com/office/powerpoint/2010/main" val="21398000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2796</TotalTime>
  <Words>1632</Words>
  <Application>Microsoft Office PowerPoint</Application>
  <PresentationFormat>Širokoúhlá obrazovka</PresentationFormat>
  <Paragraphs>268</Paragraphs>
  <Slides>26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Motiv Office</vt:lpstr>
      <vt:lpstr>      Vakcinační strategie Jihočeského kraje  Stav a průběh vakcinace v Jihočeském kraji</vt:lpstr>
      <vt:lpstr>  </vt:lpstr>
      <vt:lpstr>     V JČ kraji jsme jako první naplánovali a postavili OČKA.  ještě v  době,kdy ministerstvo tvrdilo, že nebudou třeba. </vt:lpstr>
      <vt:lpstr>     Průběh očkování nám dal jednoznačně za pravdu! A tento model převzala velká část krajů. </vt:lpstr>
      <vt:lpstr>Cíle vakcinační strategie</vt:lpstr>
      <vt:lpstr>1. Snížit úmrtnost na nemoc Covid-19   v Jihočeském kraji</vt:lpstr>
      <vt:lpstr>Prezentace aplikace PowerPoint</vt:lpstr>
      <vt:lpstr>2. Zabránit přetížení zdravotního systému v Jihočeském kraji</vt:lpstr>
      <vt:lpstr>2. Zabránit přetížení zdravotního systému v Jihočeském kraji</vt:lpstr>
      <vt:lpstr>2. Zabránit přetížení zdravotního systému v Jihočeském kraji</vt:lpstr>
      <vt:lpstr>Prezentace aplikace PowerPoint</vt:lpstr>
      <vt:lpstr>Prezentace aplikace PowerPoint</vt:lpstr>
      <vt:lpstr>3. Stabilizace a udržení zdravotního systému pro zabezpečení zdravotních služeb v kraji</vt:lpstr>
      <vt:lpstr>3. Stabilizace a udržení zdravotního systému pro zabezpečení zdravotních služeb v Jihočeském kraji  </vt:lpstr>
      <vt:lpstr>    4. Vytvoření kolektivní imunity na základě co nejvyšší míry     proočkovanosti nerizikové skupiny obyvatelstva Jihočeského kraje ve věku 20-60 let </vt:lpstr>
      <vt:lpstr>4. Vytvoření kolektivní imunity na základě co nejvyšší míry proočkovanosti</vt:lpstr>
      <vt:lpstr>Prezentace aplikace PowerPoint</vt:lpstr>
      <vt:lpstr>Prezentace aplikace PowerPoint</vt:lpstr>
      <vt:lpstr>Prezentace aplikace PowerPoint</vt:lpstr>
      <vt:lpstr>Co je třeba k naplnění cílů – předpoklady </vt:lpstr>
      <vt:lpstr>  1. Motivovat k očkování co nejvíc lidí </vt:lpstr>
      <vt:lpstr> 2. Zajistit kvalitní a funkční systém informovanosti  obyvatel   Na krajské úrovni budeme dávat důraz na:  Informace v tištěné podobě. Každý dostane do schránky materiály s popisem jak bude vakcinace v kraji probíhat, kam a kdy se ozvat – Vydány OČKO NOVINY Zřízení krajského call centra. Bude možné objednání na waiting list pro seniory přes telefon – SPLNĚNO. Linka v provozu od 15. ledna 2021 (ukončení 30.06.2021).  Komunikace s rodinou. Kontakt na rodinné příslušníky seniorů, i při přepravě seniorů na vakcinaci. Navrhnu vládě, aby rodinný příslušník seniora měl nárok na placené volno na přepravu seniora nad 70 let! – SPLNĚNO - NEVYSLYŠENO  </vt:lpstr>
      <vt:lpstr>5. Zajištění dostatečného množství podaných  vakcín každý den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Vakcinační strategie Jihočeského kraje</dc:title>
  <dc:creator>Martin Kuba</dc:creator>
  <cp:lastModifiedBy>Turková Ivana</cp:lastModifiedBy>
  <cp:revision>220</cp:revision>
  <dcterms:created xsi:type="dcterms:W3CDTF">2021-01-02T16:06:24Z</dcterms:created>
  <dcterms:modified xsi:type="dcterms:W3CDTF">2021-06-25T04:48:53Z</dcterms:modified>
</cp:coreProperties>
</file>